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454" r:id="rId3"/>
    <p:sldId id="472" r:id="rId4"/>
    <p:sldId id="473" r:id="rId5"/>
    <p:sldId id="474" r:id="rId6"/>
    <p:sldId id="475" r:id="rId7"/>
    <p:sldId id="476" r:id="rId8"/>
    <p:sldId id="461" r:id="rId9"/>
    <p:sldId id="471" r:id="rId10"/>
    <p:sldId id="462" r:id="rId11"/>
    <p:sldId id="463" r:id="rId12"/>
    <p:sldId id="466" r:id="rId13"/>
    <p:sldId id="467" r:id="rId14"/>
    <p:sldId id="468" r:id="rId15"/>
    <p:sldId id="469" r:id="rId16"/>
    <p:sldId id="4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81883" autoAdjust="0"/>
  </p:normalViewPr>
  <p:slideViewPr>
    <p:cSldViewPr snapToGrid="0">
      <p:cViewPr>
        <p:scale>
          <a:sx n="66" d="100"/>
          <a:sy n="66" d="100"/>
        </p:scale>
        <p:origin x="-1512" y="96"/>
      </p:cViewPr>
      <p:guideLst>
        <p:guide orient="horz" pos="1411"/>
        <p:guide pos="5394"/>
        <p:guide pos="367"/>
      </p:guideLst>
    </p:cSldViewPr>
  </p:slideViewPr>
  <p:outlineViewPr>
    <p:cViewPr>
      <p:scale>
        <a:sx n="33" d="100"/>
        <a:sy n="33" d="100"/>
      </p:scale>
      <p:origin x="0" y="21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4/1/2015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07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From infrastructure to water services that last: applying a Service Delivery Approach in Theory and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96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09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7" y="1976438"/>
            <a:ext cx="3492167" cy="2893245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2" y="1038945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01/04/2015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5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88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5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4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4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9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5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3" y="1892439"/>
            <a:ext cx="2564509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F   +31 70 3044044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5" y="3741013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5" y="3596402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01/04/2015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50825" y="254000"/>
            <a:ext cx="8642350" cy="5838825"/>
          </a:xfrm>
          <a:prstGeom prst="rect">
            <a:avLst/>
          </a:prstGeom>
          <a:solidFill>
            <a:srgbClr val="001A4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l-NL"/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55575" y="6472238"/>
            <a:ext cx="7207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fld id="{7BCA810C-88C7-40CB-AD67-00BA680D8B2A}" type="slidenum">
              <a:rPr lang="en-GB" sz="1200">
                <a:solidFill>
                  <a:srgbClr val="001A4B"/>
                </a:solidFill>
              </a:rPr>
              <a:pPr>
                <a:defRPr/>
              </a:pPr>
              <a:t>‹#›</a:t>
            </a:fld>
            <a:endParaRPr lang="en-GB" sz="1200">
              <a:solidFill>
                <a:srgbClr val="001A4B"/>
              </a:solidFill>
            </a:endParaRPr>
          </a:p>
        </p:txBody>
      </p:sp>
      <p:pic>
        <p:nvPicPr>
          <p:cNvPr id="7" name="Picture 13" descr="75150202_1db4bf640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34375" y="6283325"/>
            <a:ext cx="5588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449263" y="1481138"/>
            <a:ext cx="8237537" cy="2024062"/>
          </a:xfrm>
        </p:spPr>
        <p:txBody>
          <a:bodyPr tIns="45720" bIns="45720"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49263" y="3878263"/>
            <a:ext cx="8237537" cy="1989137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135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3F4-CD18-47BC-B1F3-0521F3DB366B}" type="datetimeFigureOut">
              <a:rPr lang="en-GB" smtClean="0"/>
              <a:t>01/04/2015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BA47D-C1EA-407E-8600-CF91C6011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27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0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01/04/2015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4" y="6289200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2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  <p:sldLayoutId id="2147483667" r:id="rId16"/>
    <p:sldLayoutId id="2147483668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cleofblue.org/" TargetMode="External"/><Relationship Id="rId7" Type="http://schemas.openxmlformats.org/officeDocument/2006/relationships/hyperlink" Target="http://www.globalwaterintel.com/" TargetMode="External"/><Relationship Id="rId2" Type="http://schemas.openxmlformats.org/officeDocument/2006/relationships/hyperlink" Target="http://www.irinnews.org/theme.aspx?theme=WAT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ooskanews.com/" TargetMode="External"/><Relationship Id="rId5" Type="http://schemas.openxmlformats.org/officeDocument/2006/relationships/hyperlink" Target="http://www.sciencedaily.com/news/earth_climate/water/" TargetMode="External"/><Relationship Id="rId4" Type="http://schemas.openxmlformats.org/officeDocument/2006/relationships/hyperlink" Target="http://www.un.org/waterforlifedecade/decade_weekly.s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anitationupdates.wordpress.com/" TargetMode="External"/><Relationship Id="rId2" Type="http://schemas.openxmlformats.org/officeDocument/2006/relationships/hyperlink" Target="http://www.ircwash.org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paper.li/dietvorst/1329341482" TargetMode="External"/><Relationship Id="rId4" Type="http://schemas.openxmlformats.org/officeDocument/2006/relationships/hyperlink" Target="https://paper.li/dietvorst/13072045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unwater.org/about/members-and-partners/en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unwater.org/about/members-and-partners/en/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racticalaction.org/waterlines" TargetMode="External"/><Relationship Id="rId2" Type="http://schemas.openxmlformats.org/officeDocument/2006/relationships/hyperlink" Target="http://www.iwaponline.com/washdev/up/default.htm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sr-watersanitation.ohchr.org/" TargetMode="External"/><Relationship Id="rId3" Type="http://schemas.openxmlformats.org/officeDocument/2006/relationships/hyperlink" Target="http://www.endwaterpoverty.org/" TargetMode="External"/><Relationship Id="rId7" Type="http://schemas.openxmlformats.org/officeDocument/2006/relationships/hyperlink" Target="http://www.who.int/water_sanitation_health/en/" TargetMode="External"/><Relationship Id="rId2" Type="http://schemas.openxmlformats.org/officeDocument/2006/relationships/hyperlink" Target="http://www.wsscc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genderandwater.org/en" TargetMode="External"/><Relationship Id="rId5" Type="http://schemas.openxmlformats.org/officeDocument/2006/relationships/hyperlink" Target="http://washfunders.org/" TargetMode="External"/><Relationship Id="rId10" Type="http://schemas.openxmlformats.org/officeDocument/2006/relationships/hyperlink" Target="http://waterintegritynet.wordpress.com/" TargetMode="External"/><Relationship Id="rId4" Type="http://schemas.openxmlformats.org/officeDocument/2006/relationships/hyperlink" Target="http://www.worldbank.org/en/topic/water" TargetMode="External"/><Relationship Id="rId9" Type="http://schemas.openxmlformats.org/officeDocument/2006/relationships/hyperlink" Target="http://www.hygienecentral.org.uk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improveinternational.wordpress.com/handy-resources/sad-stats/" TargetMode="External"/><Relationship Id="rId13" Type="http://schemas.openxmlformats.org/officeDocument/2006/relationships/hyperlink" Target="http://www.gwp.org/" TargetMode="External"/><Relationship Id="rId3" Type="http://schemas.openxmlformats.org/officeDocument/2006/relationships/hyperlink" Target="http://www.wssinfo.org/" TargetMode="External"/><Relationship Id="rId7" Type="http://schemas.openxmlformats.org/officeDocument/2006/relationships/hyperlink" Target="http://www.unwater.org/statistics/en/" TargetMode="External"/><Relationship Id="rId12" Type="http://schemas.openxmlformats.org/officeDocument/2006/relationships/hyperlink" Target="http://akvopedia.org/wiki/Main_Page" TargetMode="External"/><Relationship Id="rId2" Type="http://schemas.openxmlformats.org/officeDocument/2006/relationships/hyperlink" Target="http://www.washwatch.org/en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usana.org/en/" TargetMode="External"/><Relationship Id="rId11" Type="http://schemas.openxmlformats.org/officeDocument/2006/relationships/hyperlink" Target="http://www.wsup.com/" TargetMode="External"/><Relationship Id="rId5" Type="http://schemas.openxmlformats.org/officeDocument/2006/relationships/hyperlink" Target="http://www.rural-water-supply.net/en/" TargetMode="External"/><Relationship Id="rId10" Type="http://schemas.openxmlformats.org/officeDocument/2006/relationships/hyperlink" Target="http://www.waterforpeople.org/" TargetMode="External"/><Relationship Id="rId4" Type="http://schemas.openxmlformats.org/officeDocument/2006/relationships/hyperlink" Target="http://sanitationandwaterforall.org/" TargetMode="External"/><Relationship Id="rId9" Type="http://schemas.openxmlformats.org/officeDocument/2006/relationships/hyperlink" Target="http://www.ircwash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iawaterportal.org/" TargetMode="External"/><Relationship Id="rId2" Type="http://schemas.openxmlformats.org/officeDocument/2006/relationships/hyperlink" Target="http://wash.brac.net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wrc.org.za/" TargetMode="External"/><Relationship Id="rId4" Type="http://schemas.openxmlformats.org/officeDocument/2006/relationships/hyperlink" Target="http://www.iwmi.cgiar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522438" y="5248998"/>
            <a:ext cx="3492700" cy="473224"/>
          </a:xfrm>
        </p:spPr>
        <p:txBody>
          <a:bodyPr/>
          <a:lstStyle/>
          <a:p>
            <a:pPr marL="0" lvl="1" algn="l"/>
            <a:r>
              <a:rPr lang="en-US" sz="1800" dirty="0" smtClean="0">
                <a:solidFill>
                  <a:schemeClr val="accent1"/>
                </a:solidFill>
              </a:rPr>
              <a:t>01 April 2015 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9859" y="1379830"/>
            <a:ext cx="4405532" cy="3161690"/>
          </a:xfrm>
        </p:spPr>
        <p:txBody>
          <a:bodyPr>
            <a:normAutofit fontScale="40000" lnSpcReduction="20000"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r>
              <a:rPr lang="nl-NL" sz="5900" dirty="0" smtClean="0"/>
              <a:t>WASH </a:t>
            </a:r>
            <a:r>
              <a:rPr lang="nl-NL" sz="5900" dirty="0" err="1" smtClean="0"/>
              <a:t>and</a:t>
            </a:r>
            <a:r>
              <a:rPr lang="nl-NL" sz="5900" dirty="0" smtClean="0"/>
              <a:t> Food Security </a:t>
            </a:r>
            <a:r>
              <a:rPr lang="nl-NL" sz="5900" dirty="0" err="1" smtClean="0"/>
              <a:t>news</a:t>
            </a:r>
            <a:r>
              <a:rPr lang="nl-NL" sz="5900" dirty="0" smtClean="0"/>
              <a:t> </a:t>
            </a:r>
            <a:r>
              <a:rPr lang="nl-NL" sz="5900" dirty="0" smtClean="0"/>
              <a:t>&amp; resources : a starter </a:t>
            </a:r>
          </a:p>
          <a:p>
            <a:r>
              <a:rPr lang="nl-NL" sz="5900" dirty="0" smtClean="0"/>
              <a:t>RNTC </a:t>
            </a:r>
            <a:r>
              <a:rPr lang="nl-NL" sz="5900" dirty="0"/>
              <a:t>Multimedia </a:t>
            </a:r>
            <a:r>
              <a:rPr lang="nl-NL" sz="5900" dirty="0" err="1"/>
              <a:t>Journalism</a:t>
            </a:r>
            <a:r>
              <a:rPr lang="nl-NL" sz="5900" dirty="0"/>
              <a:t> &amp; </a:t>
            </a:r>
            <a:r>
              <a:rPr lang="nl-NL" sz="5900" dirty="0" smtClean="0"/>
              <a:t>Food Security Course </a:t>
            </a:r>
            <a:r>
              <a:rPr lang="nl-NL" sz="5900" dirty="0" err="1"/>
              <a:t>presentation</a:t>
            </a:r>
            <a:endParaRPr lang="nl-NL" sz="5900" dirty="0"/>
          </a:p>
          <a:p>
            <a:endParaRPr lang="nl-NL" dirty="0" smtClean="0"/>
          </a:p>
          <a:p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785" y="660571"/>
            <a:ext cx="5431453" cy="631057"/>
          </a:xfrm>
        </p:spPr>
        <p:txBody>
          <a:bodyPr/>
          <a:lstStyle/>
          <a:p>
            <a:r>
              <a:rPr lang="en-AU" sz="3200" b="1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670" y="1281007"/>
            <a:ext cx="5738648" cy="4825524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endParaRPr lang="en-US" sz="2400" dirty="0" smtClean="0">
              <a:latin typeface="+mj-lt"/>
            </a:endParaRPr>
          </a:p>
          <a:p>
            <a:pPr marL="457200" lvl="1" indent="-457200">
              <a:buFont typeface="+mj-lt"/>
              <a:buAutoNum type="arabicPeriod"/>
            </a:pPr>
            <a:r>
              <a:rPr lang="en-US" sz="2400" b="1" dirty="0" smtClean="0"/>
              <a:t>How </a:t>
            </a:r>
            <a:r>
              <a:rPr lang="en-US" sz="2400" b="1" dirty="0" smtClean="0"/>
              <a:t>are WASH &amp; Food Security linked</a:t>
            </a:r>
            <a:endParaRPr lang="en-US" sz="2400" b="1" dirty="0" smtClean="0"/>
          </a:p>
          <a:p>
            <a:pPr marL="457200" lvl="1" indent="-457200">
              <a:buFont typeface="+mj-lt"/>
              <a:buAutoNum type="arabicPeriod"/>
            </a:pPr>
            <a:r>
              <a:rPr lang="en-US" sz="2400" b="1" dirty="0" smtClean="0"/>
              <a:t>International </a:t>
            </a:r>
            <a:r>
              <a:rPr lang="en-US" sz="2400" b="1" dirty="0"/>
              <a:t>WASH news </a:t>
            </a:r>
            <a:r>
              <a:rPr lang="en-US" sz="2400" b="1" dirty="0" smtClean="0"/>
              <a:t>services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/>
              <a:t>IRC News and Information Resources</a:t>
            </a:r>
            <a:endParaRPr lang="en-US" sz="2400" b="1" dirty="0" smtClean="0"/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 smtClean="0"/>
              <a:t>Key </a:t>
            </a:r>
            <a:r>
              <a:rPr lang="en-GB" sz="2400" b="1" dirty="0" smtClean="0"/>
              <a:t>international organisations</a:t>
            </a:r>
          </a:p>
          <a:p>
            <a:pPr marL="457200" lvl="1" indent="-457200">
              <a:buFont typeface="+mj-lt"/>
              <a:buAutoNum type="arabicPeriod"/>
            </a:pPr>
            <a:r>
              <a:rPr lang="en-GB" sz="2400" b="1" dirty="0" smtClean="0"/>
              <a:t>Key WASH resources</a:t>
            </a:r>
          </a:p>
          <a:p>
            <a:pPr marL="0" lvl="1" indent="0">
              <a:buNone/>
            </a:pPr>
            <a:endParaRPr lang="en-GB" sz="2400" b="1" dirty="0" smtClean="0"/>
          </a:p>
          <a:p>
            <a:pPr marL="457200" lvl="1" indent="-457200">
              <a:buFont typeface="+mj-lt"/>
              <a:buAutoNum type="arabicPeriod"/>
            </a:pPr>
            <a:endParaRPr lang="en-US" sz="2400" dirty="0" smtClean="0">
              <a:latin typeface="+mj-lt"/>
            </a:endParaRPr>
          </a:p>
          <a:p>
            <a:pPr marL="0" lvl="1" indent="0">
              <a:buNone/>
            </a:pPr>
            <a:endParaRPr 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241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defTabSz="457200" rtl="0">
              <a:spcBef>
                <a:spcPct val="0"/>
              </a:spcBef>
            </a:pPr>
            <a:r>
              <a:rPr lang="en-US" sz="2400" b="1" dirty="0" smtClean="0">
                <a:solidFill>
                  <a:schemeClr val="accent1"/>
                </a:solidFill>
              </a:rPr>
              <a:t>How are WASH &amp; Food Security linked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Economic</a:t>
            </a:r>
          </a:p>
          <a:p>
            <a:r>
              <a:rPr lang="en-GB" dirty="0" smtClean="0"/>
              <a:t>Competing water use : Water – Food – Energy Nexus</a:t>
            </a:r>
          </a:p>
          <a:p>
            <a:r>
              <a:rPr lang="en-GB" dirty="0" smtClean="0"/>
              <a:t>Water: Too much, too little, too dirty</a:t>
            </a:r>
          </a:p>
          <a:p>
            <a:r>
              <a:rPr lang="en-GB" dirty="0" smtClean="0"/>
              <a:t>Virtual water trade</a:t>
            </a:r>
          </a:p>
          <a:p>
            <a:r>
              <a:rPr lang="en-GB" dirty="0" smtClean="0"/>
              <a:t>Fertilizer and biogas from (human) waste</a:t>
            </a:r>
          </a:p>
          <a:p>
            <a:endParaRPr lang="en-GB" b="1" dirty="0" smtClean="0"/>
          </a:p>
          <a:p>
            <a:r>
              <a:rPr lang="en-GB" b="1" dirty="0" smtClean="0"/>
              <a:t>Health</a:t>
            </a:r>
          </a:p>
          <a:p>
            <a:r>
              <a:rPr lang="en-GB" dirty="0" smtClean="0"/>
              <a:t>Environmental </a:t>
            </a:r>
            <a:r>
              <a:rPr lang="en-GB" dirty="0" err="1" smtClean="0"/>
              <a:t>enteropathy</a:t>
            </a:r>
            <a:r>
              <a:rPr lang="en-GB" dirty="0" smtClean="0"/>
              <a:t> + food hygiene              Malnutrition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5254172" y="5123543"/>
            <a:ext cx="638628" cy="290286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677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Water – Food – Energy Nexus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34" y="2178050"/>
            <a:ext cx="4920920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14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Virtual water trade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72" y="2178050"/>
            <a:ext cx="5580644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8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Dirty water: arsenic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981" y="2474119"/>
            <a:ext cx="6143625" cy="33528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04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Ecological sanitation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799" y="2178050"/>
            <a:ext cx="5165990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02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International WASH news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IRIN – </a:t>
            </a:r>
            <a:r>
              <a:rPr lang="en-US" dirty="0">
                <a:hlinkClick r:id="rId2"/>
              </a:rPr>
              <a:t>water and sanitation</a:t>
            </a:r>
            <a:endParaRPr lang="en-US" dirty="0"/>
          </a:p>
          <a:p>
            <a:pPr lvl="0"/>
            <a:r>
              <a:rPr lang="en-GB" dirty="0"/>
              <a:t>IISD – Water Policy &amp; Practice - </a:t>
            </a:r>
            <a:r>
              <a:rPr lang="en-GB" u="sng" dirty="0"/>
              <a:t>http://</a:t>
            </a:r>
            <a:r>
              <a:rPr lang="en-GB" u="sng" dirty="0" smtClean="0"/>
              <a:t>water-l.iisd.org</a:t>
            </a:r>
            <a:endParaRPr lang="en-GB" dirty="0"/>
          </a:p>
          <a:p>
            <a:r>
              <a:rPr lang="en-US" dirty="0"/>
              <a:t>Circle of Blue - </a:t>
            </a:r>
            <a:r>
              <a:rPr lang="en-GB" dirty="0">
                <a:hlinkClick r:id="rId3"/>
              </a:rPr>
              <a:t>www.circleofblue.org</a:t>
            </a:r>
            <a:endParaRPr lang="en-GB" dirty="0"/>
          </a:p>
          <a:p>
            <a:r>
              <a:rPr lang="en-GB" dirty="0"/>
              <a:t>International Decade for Action 'Water for Life' 2005-2015 – Decade’s Weekly </a:t>
            </a:r>
            <a:r>
              <a:rPr lang="en-GB" dirty="0" smtClean="0"/>
              <a:t>- </a:t>
            </a:r>
            <a:r>
              <a:rPr lang="en-GB" dirty="0" smtClean="0">
                <a:hlinkClick r:id="rId4"/>
              </a:rPr>
              <a:t>www.un.org/waterforlifedecade/decade_weekly.shtml</a:t>
            </a:r>
            <a:endParaRPr lang="en-GB" dirty="0"/>
          </a:p>
          <a:p>
            <a:r>
              <a:rPr lang="en-GB" dirty="0"/>
              <a:t>Science Daily - Water News - </a:t>
            </a:r>
            <a:r>
              <a:rPr lang="en-GB" dirty="0" smtClean="0">
                <a:hlinkClick r:id="rId5"/>
              </a:rPr>
              <a:t>www.sciencedaily.com/news/earth_climate/water</a:t>
            </a:r>
            <a:endParaRPr lang="en-US" dirty="0"/>
          </a:p>
          <a:p>
            <a:r>
              <a:rPr lang="en-US" dirty="0" err="1"/>
              <a:t>OOSKAnews</a:t>
            </a:r>
            <a:r>
              <a:rPr lang="en-US" dirty="0"/>
              <a:t> / </a:t>
            </a:r>
            <a:r>
              <a:rPr lang="en-US" dirty="0" err="1"/>
              <a:t>aquaNOW</a:t>
            </a:r>
            <a:r>
              <a:rPr lang="en-US" dirty="0"/>
              <a:t> - </a:t>
            </a:r>
            <a:r>
              <a:rPr lang="en-GB" dirty="0">
                <a:hlinkClick r:id="rId6"/>
              </a:rPr>
              <a:t>www.ooskanews.com</a:t>
            </a:r>
            <a:endParaRPr lang="en-GB" dirty="0"/>
          </a:p>
          <a:p>
            <a:r>
              <a:rPr lang="en-US" dirty="0"/>
              <a:t>Global Water Intelligence - </a:t>
            </a:r>
            <a:r>
              <a:rPr lang="en-GB" dirty="0">
                <a:hlinkClick r:id="rId7"/>
              </a:rPr>
              <a:t>www.globalwaterintel.com</a:t>
            </a:r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1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IRC News and Information 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IRC web site </a:t>
            </a:r>
            <a:r>
              <a:rPr lang="en-GB" dirty="0" smtClean="0"/>
              <a:t>– themes | news | blog | resources (WASH Library)</a:t>
            </a:r>
          </a:p>
          <a:p>
            <a:r>
              <a:rPr lang="en-GB" dirty="0" smtClean="0">
                <a:hlinkClick r:id="rId3"/>
              </a:rPr>
              <a:t>Sanitation Updates </a:t>
            </a:r>
            <a:r>
              <a:rPr lang="en-GB" dirty="0" smtClean="0"/>
              <a:t>(USAID/IRC)</a:t>
            </a:r>
          </a:p>
          <a:p>
            <a:r>
              <a:rPr lang="en-GB" dirty="0" smtClean="0">
                <a:hlinkClick r:id="rId4"/>
              </a:rPr>
              <a:t>E-Source Sanitation News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WASH Services that Last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56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</a:t>
            </a:r>
            <a:r>
              <a:rPr lang="en-GB" dirty="0" smtClean="0"/>
              <a:t>Resources: </a:t>
            </a:r>
            <a:r>
              <a:rPr lang="en-GB" dirty="0"/>
              <a:t>key international organisations</a:t>
            </a:r>
            <a:br>
              <a:rPr lang="en-GB" dirty="0"/>
            </a:br>
            <a:r>
              <a:rPr lang="en-GB" dirty="0">
                <a:hlinkClick r:id="rId2"/>
              </a:rPr>
              <a:t>UN-Water members </a:t>
            </a:r>
            <a:r>
              <a:rPr lang="en-GB" dirty="0" smtClean="0"/>
              <a:t>(1)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23" y="2178050"/>
            <a:ext cx="4060541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78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WASH Resources: key </a:t>
            </a:r>
            <a:r>
              <a:rPr lang="en-GB" dirty="0"/>
              <a:t>international </a:t>
            </a:r>
            <a:r>
              <a:rPr lang="en-GB" dirty="0" smtClean="0"/>
              <a:t>organisations</a:t>
            </a:r>
            <a:r>
              <a:rPr lang="en-GB" dirty="0"/>
              <a:t/>
            </a:r>
            <a:br>
              <a:rPr lang="en-GB" dirty="0"/>
            </a:br>
            <a:r>
              <a:rPr lang="en-GB" dirty="0">
                <a:hlinkClick r:id="rId2"/>
              </a:rPr>
              <a:t>UN-Water </a:t>
            </a:r>
            <a:r>
              <a:rPr lang="en-GB" dirty="0" smtClean="0">
                <a:hlinkClick r:id="rId2"/>
              </a:rPr>
              <a:t>members</a:t>
            </a:r>
            <a:r>
              <a:rPr lang="en-GB" dirty="0" smtClean="0"/>
              <a:t> (2)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89" y="2178050"/>
            <a:ext cx="3438010" cy="39449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3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Resources: Key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World Water Forum (Mar)</a:t>
            </a:r>
          </a:p>
          <a:p>
            <a:r>
              <a:rPr lang="en-GB" dirty="0" smtClean="0"/>
              <a:t>SWA High Level Meeting (Apr)I</a:t>
            </a:r>
          </a:p>
          <a:p>
            <a:r>
              <a:rPr lang="en-GB" dirty="0"/>
              <a:t>WEDC Conference (Jul)</a:t>
            </a:r>
          </a:p>
          <a:p>
            <a:r>
              <a:rPr lang="en-GB" dirty="0" smtClean="0"/>
              <a:t>International </a:t>
            </a:r>
            <a:r>
              <a:rPr lang="en-GB" dirty="0" smtClean="0"/>
              <a:t>Water Week in Stockholm (Aug/Sept)</a:t>
            </a:r>
          </a:p>
          <a:p>
            <a:r>
              <a:rPr lang="en-GB" dirty="0" smtClean="0"/>
              <a:t>UNC Water and Health Conference (Oct)</a:t>
            </a:r>
          </a:p>
          <a:p>
            <a:r>
              <a:rPr lang="en-GB" dirty="0" smtClean="0"/>
              <a:t>IWA World Water Conference (Sep)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65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 – Key Journals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2800" dirty="0" smtClean="0">
                <a:hlinkClick r:id="rId2"/>
              </a:rPr>
              <a:t>Journal </a:t>
            </a:r>
            <a:r>
              <a:rPr lang="en-GB" sz="2800" dirty="0">
                <a:hlinkClick r:id="rId2"/>
              </a:rPr>
              <a:t>of Water, Sanitation and Hygiene for Development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>
                <a:hlinkClick r:id="rId3"/>
              </a:rPr>
              <a:t>Waterlines</a:t>
            </a:r>
            <a:endParaRPr lang="en-GB" sz="2800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68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Resources – topic starting points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Advocacy – </a:t>
            </a:r>
            <a:r>
              <a:rPr lang="en-GB" dirty="0" smtClean="0">
                <a:hlinkClick r:id="rId2"/>
              </a:rPr>
              <a:t>WSSCC</a:t>
            </a:r>
            <a:r>
              <a:rPr lang="en-GB" dirty="0" smtClean="0"/>
              <a:t>  | </a:t>
            </a:r>
            <a:r>
              <a:rPr lang="en-GB" dirty="0" smtClean="0">
                <a:hlinkClick r:id="rId3"/>
              </a:rPr>
              <a:t>End Water Poverty</a:t>
            </a:r>
            <a:endParaRPr lang="en-GB" dirty="0" smtClean="0"/>
          </a:p>
          <a:p>
            <a:r>
              <a:rPr lang="en-GB" dirty="0" smtClean="0"/>
              <a:t>Economics  - World Bank – </a:t>
            </a:r>
            <a:r>
              <a:rPr lang="en-GB" dirty="0" smtClean="0">
                <a:hlinkClick r:id="rId4"/>
              </a:rPr>
              <a:t>Water</a:t>
            </a:r>
            <a:endParaRPr lang="en-GB" dirty="0" smtClean="0"/>
          </a:p>
          <a:p>
            <a:r>
              <a:rPr lang="en-GB" dirty="0" smtClean="0"/>
              <a:t>Funding – </a:t>
            </a:r>
            <a:r>
              <a:rPr lang="en-GB" dirty="0" smtClean="0">
                <a:hlinkClick r:id="rId5"/>
              </a:rPr>
              <a:t>WASHfunders.org</a:t>
            </a:r>
            <a:endParaRPr lang="en-GB" dirty="0" smtClean="0"/>
          </a:p>
          <a:p>
            <a:r>
              <a:rPr lang="en-GB" dirty="0" smtClean="0"/>
              <a:t>Gender – </a:t>
            </a:r>
            <a:r>
              <a:rPr lang="en-GB" dirty="0" smtClean="0">
                <a:hlinkClick r:id="rId6"/>
              </a:rPr>
              <a:t>Gender and Water Alliance</a:t>
            </a:r>
            <a:endParaRPr lang="en-GB" dirty="0" smtClean="0"/>
          </a:p>
          <a:p>
            <a:r>
              <a:rPr lang="en-GB" dirty="0" smtClean="0"/>
              <a:t>Health – WHO  - </a:t>
            </a:r>
            <a:r>
              <a:rPr lang="en-GB" dirty="0" smtClean="0">
                <a:hlinkClick r:id="rId7"/>
              </a:rPr>
              <a:t>Water Sanitation Health</a:t>
            </a:r>
            <a:endParaRPr lang="en-GB" dirty="0" smtClean="0"/>
          </a:p>
          <a:p>
            <a:r>
              <a:rPr lang="en-GB" dirty="0" smtClean="0"/>
              <a:t>Human Rights </a:t>
            </a:r>
            <a:r>
              <a:rPr lang="en-GB" dirty="0"/>
              <a:t>- </a:t>
            </a:r>
            <a:r>
              <a:rPr lang="en-GB" dirty="0">
                <a:hlinkClick r:id="rId8"/>
              </a:rPr>
              <a:t>Human Rights to Water and Sanitation - UN Special </a:t>
            </a:r>
            <a:r>
              <a:rPr lang="en-GB" dirty="0" smtClean="0">
                <a:hlinkClick r:id="rId8"/>
              </a:rPr>
              <a:t>Rapporteur</a:t>
            </a:r>
            <a:endParaRPr lang="en-GB" dirty="0" smtClean="0"/>
          </a:p>
          <a:p>
            <a:r>
              <a:rPr lang="en-GB" dirty="0" smtClean="0"/>
              <a:t>Hygiene – LSTHM – </a:t>
            </a:r>
            <a:r>
              <a:rPr lang="en-GB" dirty="0" smtClean="0">
                <a:hlinkClick r:id="rId9"/>
              </a:rPr>
              <a:t>Hygiene Central</a:t>
            </a:r>
            <a:endParaRPr lang="en-GB" dirty="0" smtClean="0"/>
          </a:p>
          <a:p>
            <a:r>
              <a:rPr lang="en-GB" dirty="0" smtClean="0"/>
              <a:t>Integrity / anti-corruption – </a:t>
            </a:r>
            <a:r>
              <a:rPr lang="en-GB" dirty="0" smtClean="0">
                <a:hlinkClick r:id="rId10"/>
              </a:rPr>
              <a:t>Water Integrity Network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13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Resources – topic starting points </a:t>
            </a:r>
            <a:r>
              <a:rPr lang="en-GB" dirty="0" smtClean="0"/>
              <a:t>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Monitoring – </a:t>
            </a:r>
            <a:r>
              <a:rPr lang="en-GB" dirty="0" err="1" smtClean="0">
                <a:hlinkClick r:id="rId2"/>
              </a:rPr>
              <a:t>WASHwatch</a:t>
            </a:r>
            <a:r>
              <a:rPr lang="en-GB" dirty="0" smtClean="0"/>
              <a:t> | </a:t>
            </a:r>
            <a:r>
              <a:rPr lang="en-GB" dirty="0">
                <a:hlinkClick r:id="rId3"/>
              </a:rPr>
              <a:t>WHO/UNICEF JMP</a:t>
            </a:r>
            <a:r>
              <a:rPr lang="en-GB" dirty="0"/>
              <a:t> </a:t>
            </a:r>
            <a:endParaRPr lang="en-GB" dirty="0" smtClean="0"/>
          </a:p>
          <a:p>
            <a:r>
              <a:rPr lang="en-GB" dirty="0" smtClean="0"/>
              <a:t>Policy – </a:t>
            </a:r>
            <a:r>
              <a:rPr lang="en-GB" dirty="0" smtClean="0">
                <a:hlinkClick r:id="rId4"/>
              </a:rPr>
              <a:t>Sanitation  and Water for All</a:t>
            </a:r>
            <a:endParaRPr lang="en-GB" dirty="0" smtClean="0"/>
          </a:p>
          <a:p>
            <a:r>
              <a:rPr lang="en-GB" dirty="0" smtClean="0"/>
              <a:t>Rural Water Supply - </a:t>
            </a:r>
            <a:r>
              <a:rPr lang="en-GB" dirty="0" smtClean="0">
                <a:hlinkClick r:id="rId5"/>
              </a:rPr>
              <a:t>RWSN</a:t>
            </a:r>
            <a:endParaRPr lang="en-GB" dirty="0" smtClean="0"/>
          </a:p>
          <a:p>
            <a:r>
              <a:rPr lang="en-GB" dirty="0" smtClean="0"/>
              <a:t>Sanitation – </a:t>
            </a:r>
            <a:r>
              <a:rPr lang="en-GB" dirty="0" err="1" smtClean="0">
                <a:hlinkClick r:id="rId6"/>
              </a:rPr>
              <a:t>SuSanA</a:t>
            </a:r>
            <a:endParaRPr lang="en-GB" dirty="0" smtClean="0"/>
          </a:p>
          <a:p>
            <a:r>
              <a:rPr lang="en-GB" dirty="0" smtClean="0"/>
              <a:t>Statistics – UN-Water – </a:t>
            </a:r>
            <a:r>
              <a:rPr lang="en-GB" dirty="0" smtClean="0">
                <a:hlinkClick r:id="rId7"/>
              </a:rPr>
              <a:t>Statistics</a:t>
            </a:r>
            <a:r>
              <a:rPr lang="en-GB" dirty="0" smtClean="0"/>
              <a:t> | </a:t>
            </a:r>
            <a:r>
              <a:rPr lang="en-GB" dirty="0" smtClean="0">
                <a:hlinkClick r:id="rId3"/>
              </a:rPr>
              <a:t>WHO/UNICEF JMP</a:t>
            </a:r>
            <a:r>
              <a:rPr lang="en-GB" dirty="0" smtClean="0"/>
              <a:t> | Improve International - </a:t>
            </a:r>
            <a:r>
              <a:rPr lang="en-GB" dirty="0" smtClean="0">
                <a:hlinkClick r:id="rId8"/>
              </a:rPr>
              <a:t>Failures</a:t>
            </a:r>
            <a:endParaRPr lang="en-GB" dirty="0" smtClean="0"/>
          </a:p>
          <a:p>
            <a:r>
              <a:rPr lang="en-GB" dirty="0" smtClean="0"/>
              <a:t>Sustainable services  - </a:t>
            </a:r>
            <a:r>
              <a:rPr lang="en-GB" dirty="0" smtClean="0">
                <a:hlinkClick r:id="rId9"/>
              </a:rPr>
              <a:t>IRC</a:t>
            </a:r>
            <a:r>
              <a:rPr lang="en-GB" dirty="0" smtClean="0"/>
              <a:t> | </a:t>
            </a:r>
            <a:r>
              <a:rPr lang="en-GB" dirty="0" smtClean="0">
                <a:hlinkClick r:id="rId10"/>
              </a:rPr>
              <a:t>Water for People</a:t>
            </a:r>
            <a:r>
              <a:rPr lang="en-GB" dirty="0" smtClean="0"/>
              <a:t> | </a:t>
            </a:r>
            <a:r>
              <a:rPr lang="en-GB" dirty="0" smtClean="0">
                <a:hlinkClick r:id="rId11"/>
              </a:rPr>
              <a:t>WSUP</a:t>
            </a:r>
            <a:endParaRPr lang="en-GB" dirty="0" smtClean="0"/>
          </a:p>
          <a:p>
            <a:r>
              <a:rPr lang="en-GB" dirty="0" smtClean="0"/>
              <a:t>Technology – </a:t>
            </a:r>
            <a:r>
              <a:rPr lang="en-GB" dirty="0" err="1" smtClean="0">
                <a:hlinkClick r:id="rId12"/>
              </a:rPr>
              <a:t>Akvopedia</a:t>
            </a:r>
            <a:endParaRPr lang="en-GB" dirty="0" smtClean="0"/>
          </a:p>
          <a:p>
            <a:r>
              <a:rPr lang="en-GB" dirty="0" smtClean="0"/>
              <a:t>Water Resource s Management -  </a:t>
            </a:r>
            <a:r>
              <a:rPr lang="en-GB" dirty="0" smtClean="0">
                <a:hlinkClick r:id="rId13"/>
              </a:rPr>
              <a:t>Global Water Partnership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494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 Resources </a:t>
            </a:r>
            <a:r>
              <a:rPr lang="en-GB" dirty="0" smtClean="0"/>
              <a:t>– examples from the South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BRAC </a:t>
            </a:r>
            <a:r>
              <a:rPr lang="en-GB" dirty="0" smtClean="0">
                <a:hlinkClick r:id="rId2"/>
              </a:rPr>
              <a:t>WASH  Programme</a:t>
            </a:r>
            <a:endParaRPr lang="en-GB" dirty="0"/>
          </a:p>
          <a:p>
            <a:r>
              <a:rPr lang="en-GB" dirty="0" smtClean="0">
                <a:hlinkClick r:id="rId3"/>
              </a:rPr>
              <a:t>India Water Portal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IWMI </a:t>
            </a:r>
            <a:r>
              <a:rPr lang="en-GB" dirty="0" smtClean="0"/>
              <a:t>– Sri Lanka</a:t>
            </a:r>
          </a:p>
          <a:p>
            <a:r>
              <a:rPr lang="en-GB" dirty="0" smtClean="0">
                <a:hlinkClick r:id="rId5"/>
              </a:rPr>
              <a:t>Water Research Commission </a:t>
            </a:r>
            <a:r>
              <a:rPr lang="en-GB" dirty="0" smtClean="0"/>
              <a:t>(WRC) – South </a:t>
            </a:r>
            <a:r>
              <a:rPr lang="en-GB" dirty="0" smtClean="0"/>
              <a:t>Africa</a:t>
            </a:r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568295"/>
      </p:ext>
    </p:extLst>
  </p:cSld>
  <p:clrMapOvr>
    <a:masterClrMapping/>
  </p:clrMapOvr>
</p:sld>
</file>

<file path=ppt/theme/theme1.xml><?xml version="1.0" encoding="utf-8"?>
<a:theme xmlns:a="http://schemas.openxmlformats.org/drawingml/2006/main" name="WC meeting_DRAFT_20141111 with AP-CD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WC meeting_DRAFT_20141111 with AP-CD</Template>
  <TotalTime>438</TotalTime>
  <Words>500</Words>
  <Application>Microsoft Office PowerPoint</Application>
  <PresentationFormat>On-screen Show (4:3)</PresentationFormat>
  <Paragraphs>103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WC meeting_DRAFT_20141111 with AP-CD</vt:lpstr>
      <vt:lpstr>PowerPoint Presentation</vt:lpstr>
      <vt:lpstr>Content</vt:lpstr>
      <vt:lpstr>How are WASH &amp; Food Security linked </vt:lpstr>
      <vt:lpstr>Water – Food – Energy Nexus</vt:lpstr>
      <vt:lpstr>Virtual water trade</vt:lpstr>
      <vt:lpstr>Dirty water: arsenic</vt:lpstr>
      <vt:lpstr>Ecological sanitation</vt:lpstr>
      <vt:lpstr>International WASH news services</vt:lpstr>
      <vt:lpstr>IRC News and Information Resources</vt:lpstr>
      <vt:lpstr>WASH Resources: key international organisations UN-Water members (1)</vt:lpstr>
      <vt:lpstr>WASH Resources: key international organisations UN-Water members (2)</vt:lpstr>
      <vt:lpstr>WASH Resources: Key events</vt:lpstr>
      <vt:lpstr>WASH Resources – Key Journals</vt:lpstr>
      <vt:lpstr>WASH Resources – topic starting points (1)</vt:lpstr>
      <vt:lpstr>WASH Resources – topic starting points (2)</vt:lpstr>
      <vt:lpstr>WASH Resources – examples from the South (3)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33</cp:revision>
  <dcterms:created xsi:type="dcterms:W3CDTF">2014-11-11T16:20:02Z</dcterms:created>
  <dcterms:modified xsi:type="dcterms:W3CDTF">2015-04-01T09:02:00Z</dcterms:modified>
</cp:coreProperties>
</file>