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8" r:id="rId2"/>
    <p:sldId id="259" r:id="rId3"/>
    <p:sldId id="273" r:id="rId4"/>
    <p:sldId id="274" r:id="rId5"/>
    <p:sldId id="260" r:id="rId6"/>
    <p:sldId id="275" r:id="rId7"/>
    <p:sldId id="281" r:id="rId8"/>
    <p:sldId id="276" r:id="rId9"/>
    <p:sldId id="282" r:id="rId10"/>
    <p:sldId id="283" r:id="rId11"/>
    <p:sldId id="284" r:id="rId12"/>
    <p:sldId id="285" r:id="rId13"/>
    <p:sldId id="286" r:id="rId14"/>
    <p:sldId id="288" r:id="rId15"/>
    <p:sldId id="287" r:id="rId16"/>
    <p:sldId id="289" r:id="rId17"/>
    <p:sldId id="291" r:id="rId18"/>
    <p:sldId id="290" r:id="rId19"/>
    <p:sldId id="292" r:id="rId20"/>
    <p:sldId id="293" r:id="rId21"/>
    <p:sldId id="294" r:id="rId22"/>
    <p:sldId id="295" r:id="rId23"/>
    <p:sldId id="296" r:id="rId24"/>
    <p:sldId id="298" r:id="rId25"/>
    <p:sldId id="297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4" r:id="rId39"/>
    <p:sldId id="312" r:id="rId40"/>
    <p:sldId id="313" r:id="rId41"/>
    <p:sldId id="279" r:id="rId42"/>
    <p:sldId id="316" r:id="rId43"/>
    <p:sldId id="317" r:id="rId44"/>
    <p:sldId id="272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1326" y="-72"/>
      </p:cViewPr>
      <p:guideLst>
        <p:guide orient="horz" pos="1411"/>
        <p:guide pos="5394"/>
        <p:guide pos="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03-Oct-14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03-Oct-14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1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Pocket Voting Instructions:</a:t>
            </a:r>
          </a:p>
          <a:p>
            <a:r>
              <a:rPr lang="en-US" altLang="en-US" dirty="0" smtClean="0"/>
              <a:t>Prepare and post up a Pocket Voting matrix (see table on slide 32) in a private location.</a:t>
            </a:r>
          </a:p>
          <a:p>
            <a:r>
              <a:rPr lang="en-US" altLang="en-US" dirty="0" smtClean="0"/>
              <a:t>Show the drawings of three faces on them to the participants to ensure understanding of the ‘emotion’ expressed: one with a smiling face fully content; one with a straight-mouthed face that is relatively happy, but not entirely; and, one with a down turned mouth that is unhappy. </a:t>
            </a:r>
          </a:p>
          <a:p>
            <a:r>
              <a:rPr lang="en-US" altLang="en-US" dirty="0" smtClean="0"/>
              <a:t>Post these images along the top, horizontal axis of the Pocket Voting matrix and list the issues for assessment along the </a:t>
            </a:r>
            <a:r>
              <a:rPr lang="en-US" altLang="en-US" dirty="0" err="1" smtClean="0"/>
              <a:t>verticle</a:t>
            </a:r>
            <a:r>
              <a:rPr lang="en-US" altLang="en-US" dirty="0" smtClean="0"/>
              <a:t> axis (e.g. Approach, content, facilitation, learning).</a:t>
            </a:r>
          </a:p>
          <a:p>
            <a:r>
              <a:rPr lang="en-US" altLang="en-US" dirty="0" smtClean="0"/>
              <a:t>Post up envelopes or folded A4 paper under each face for use as Ballot Boxes to hold casted votes.</a:t>
            </a:r>
          </a:p>
          <a:p>
            <a:r>
              <a:rPr lang="en-US" altLang="en-US" dirty="0" smtClean="0"/>
              <a:t>Participants vote in secret according to their experience of the issues (e.g. approach, content, facilitation and learning) achieved through the training module. </a:t>
            </a:r>
          </a:p>
          <a:p>
            <a:r>
              <a:rPr lang="en-US" altLang="en-US" dirty="0" smtClean="0"/>
              <a:t>Tally up the votes publically and record on matrix on this slide</a:t>
            </a:r>
          </a:p>
          <a:p>
            <a:r>
              <a:rPr lang="en-US" altLang="en-US" dirty="0" smtClean="0"/>
              <a:t>The trainer facilitates a discussion around the underlying reasons and views of participants based upon the results.</a:t>
            </a:r>
          </a:p>
          <a:p>
            <a:r>
              <a:rPr lang="en-US" altLang="en-US" dirty="0" smtClean="0"/>
              <a:t>Key purpose of pocket voting: participants have opportunity to evaluate the training without having to reveal themselves.</a:t>
            </a:r>
          </a:p>
          <a:p>
            <a:endParaRPr lang="en-US" alt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47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09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7" y="1976438"/>
            <a:ext cx="3492167" cy="2893245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2" y="1038945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03/10/2014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5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88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5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4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4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9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rgbClr val="007E97"/>
              </a:solidFill>
              <a:ln w="3175" cmpd="sng">
                <a:solidFill>
                  <a:srgbClr val="007E97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5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3" y="1892439"/>
            <a:ext cx="2564509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>
                <a:solidFill>
                  <a:srgbClr val="E00034"/>
                </a:solidFill>
                <a:latin typeface="+mn-lt"/>
                <a:cs typeface="VAG Rounded Std Light"/>
              </a:rPr>
              <a:t>The 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 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5" y="3741013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5" y="3596402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03/10/2014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1857" y="6289200"/>
            <a:ext cx="2008188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3248869C-CAB7-6444-AD72-B55A1C6A3BDF}" type="datetime1">
              <a:rPr lang="en-GB" smtClean="0"/>
              <a:pPr/>
              <a:t>03/10/2014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614" y="6289200"/>
            <a:ext cx="401821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2" y="396551"/>
            <a:ext cx="4177839" cy="2616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err="1"/>
              <a:t>Março</a:t>
            </a:r>
            <a:r>
              <a:rPr lang="fr-BE" dirty="0"/>
              <a:t> 2014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 smtClean="0"/>
              <a:t>O ciclo de desenvolvimento e fornecimento de serviços de água e saneamento</a:t>
            </a:r>
          </a:p>
          <a:p>
            <a:pPr lvl="1"/>
            <a:r>
              <a:rPr lang="en-US" dirty="0" smtClean="0"/>
              <a:t>Christophe Nothomb</a:t>
            </a:r>
            <a:br>
              <a:rPr lang="en-US" dirty="0" smtClean="0"/>
            </a:br>
            <a:r>
              <a:rPr lang="en-US" dirty="0" smtClean="0"/>
              <a:t>UEM-ESUDER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dirty="0" smtClean="0"/>
              <a:t>Objectivos desta sessão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Aft>
                <a:spcPts val="600"/>
              </a:spcAft>
              <a:defRPr/>
            </a:pPr>
            <a:r>
              <a:rPr lang="pt-PT" dirty="0"/>
              <a:t>Descrever o ciclo dos projectos de ASH</a:t>
            </a:r>
          </a:p>
          <a:p>
            <a:pPr lvl="1">
              <a:spcAft>
                <a:spcPts val="600"/>
              </a:spcAft>
              <a:defRPr/>
            </a:pPr>
            <a:r>
              <a:rPr lang="pt-PT" dirty="0"/>
              <a:t>Introduzir as fases do ciclo de projectos de ASH</a:t>
            </a:r>
          </a:p>
          <a:p>
            <a:pPr lvl="1">
              <a:spcAft>
                <a:spcPts val="600"/>
              </a:spcAft>
              <a:defRPr/>
            </a:pPr>
            <a:r>
              <a:rPr lang="pt-PT" dirty="0"/>
              <a:t>Sublinhar assuntos de governação a serem abordados nas fases do ciclo de projecto</a:t>
            </a:r>
          </a:p>
          <a:p>
            <a:pPr lvl="1">
              <a:spcAft>
                <a:spcPts val="600"/>
              </a:spcAft>
              <a:defRPr/>
            </a:pPr>
            <a:r>
              <a:rPr lang="pt-PT" dirty="0"/>
              <a:t>Entender a finalidade e o uso de abordagens participativas no ciclo do projecto</a:t>
            </a:r>
          </a:p>
          <a:p>
            <a:pPr lvl="1">
              <a:spcAft>
                <a:spcPts val="600"/>
              </a:spcAft>
              <a:defRPr/>
            </a:pPr>
            <a:r>
              <a:rPr lang="pt-PT" dirty="0"/>
              <a:t>Ilustrar que o ciclo do projecto é só uma parte do ciclo de vida dos serviços de ASH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pt-PT" dirty="0" smtClean="0"/>
              <a:t>O ciclo de desenvolvimento e fornecimento de serviços de água e saneamento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743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dirty="0"/>
              <a:t>Desenvolvimento de infra-estruturas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>
              <a:defRPr/>
            </a:pPr>
            <a:r>
              <a:rPr lang="pt-PT" sz="2200" dirty="0"/>
              <a:t>O objectivo geral do desenvolvimento de infra-estruturas são serviços de água e saneamento sustentáveis</a:t>
            </a:r>
          </a:p>
          <a:p>
            <a:pPr lvl="1">
              <a:defRPr/>
            </a:pPr>
            <a:r>
              <a:rPr lang="pt-PT" sz="2200" dirty="0"/>
              <a:t>Projectos de ASH não podem só resultar em infra-estruturas.  Têm que também garantir:</a:t>
            </a:r>
          </a:p>
          <a:p>
            <a:pPr lvl="2">
              <a:defRPr/>
            </a:pPr>
            <a:r>
              <a:rPr lang="pt-PT" sz="2200" dirty="0"/>
              <a:t>As necessidades da comunidade são atendidas</a:t>
            </a:r>
          </a:p>
          <a:p>
            <a:pPr lvl="2">
              <a:defRPr/>
            </a:pPr>
            <a:r>
              <a:rPr lang="pt-PT" sz="2200" dirty="0"/>
              <a:t>A satisfação dos consumidores</a:t>
            </a:r>
          </a:p>
          <a:p>
            <a:pPr lvl="2">
              <a:defRPr/>
            </a:pPr>
            <a:r>
              <a:rPr lang="pt-PT" sz="2200" dirty="0"/>
              <a:t>Cobertura de custos</a:t>
            </a:r>
          </a:p>
          <a:p>
            <a:pPr lvl="2">
              <a:defRPr/>
            </a:pPr>
            <a:r>
              <a:rPr lang="pt-PT" sz="2200" dirty="0"/>
              <a:t>Operação e manutenção eficiente</a:t>
            </a:r>
          </a:p>
          <a:p>
            <a:pPr lvl="2">
              <a:defRPr/>
            </a:pPr>
            <a:r>
              <a:rPr lang="pt-PT" sz="2200" dirty="0"/>
              <a:t>Melhoramento da saúde</a:t>
            </a:r>
          </a:p>
          <a:p>
            <a:pPr lvl="2">
              <a:defRPr/>
            </a:pPr>
            <a:r>
              <a:rPr lang="pt-PT" sz="2200" dirty="0"/>
              <a:t>Oportunidades económicas</a:t>
            </a:r>
          </a:p>
          <a:p>
            <a:pPr lvl="2">
              <a:defRPr/>
            </a:pPr>
            <a:r>
              <a:rPr lang="pt-PT" sz="2200" dirty="0"/>
              <a:t>Fornecimento contínuo de serviços (para sempre !</a:t>
            </a:r>
            <a:r>
              <a:rPr lang="pt-PT" sz="2400" dirty="0"/>
              <a:t>)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pt-PT" dirty="0" smtClean="0"/>
              <a:t>O ciclo de desenvolvimento e fornecimento de serviços de água e saneamento</a:t>
            </a:r>
            <a:endParaRPr lang="pt-PT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9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27088" y="3573016"/>
            <a:ext cx="2557462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PT" altLang="en-US" sz="2000" b="1" dirty="0" smtClean="0">
                <a:solidFill>
                  <a:srgbClr val="007E97"/>
                </a:solidFill>
                <a:latin typeface="Arial" pitchFamily="34" charset="0"/>
              </a:rPr>
              <a:t>Ciclo do projecto de ASH</a:t>
            </a:r>
            <a:endParaRPr lang="pt-PT" altLang="en-US" sz="2000" b="1" dirty="0">
              <a:solidFill>
                <a:srgbClr val="007E97"/>
              </a:solidFill>
              <a:latin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1188640" y="116632"/>
            <a:ext cx="11521280" cy="6741368"/>
            <a:chOff x="833438" y="946150"/>
            <a:chExt cx="9093200" cy="5175250"/>
          </a:xfrm>
          <a:effectLst>
            <a:reflection blurRad="6350" stA="50000" endA="300" endPos="55500" dist="50800" dir="5400000" sy="-100000" algn="bl" rotWithShape="0"/>
          </a:effectLst>
        </p:grpSpPr>
        <p:sp>
          <p:nvSpPr>
            <p:cNvPr id="12" name="Circular Arrow 11"/>
            <p:cNvSpPr/>
            <p:nvPr/>
          </p:nvSpPr>
          <p:spPr>
            <a:xfrm>
              <a:off x="833438" y="946150"/>
              <a:ext cx="9093200" cy="5175250"/>
            </a:xfrm>
            <a:prstGeom prst="circularArrow">
              <a:avLst>
                <a:gd name="adj1" fmla="val 7876"/>
                <a:gd name="adj2" fmla="val 655415"/>
                <a:gd name="adj3" fmla="val 20067093"/>
                <a:gd name="adj4" fmla="val 12304670"/>
                <a:gd name="adj5" fmla="val 1944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l-NL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AutoShape 15"/>
            <p:cNvSpPr>
              <a:spLocks noChangeArrowheads="1"/>
            </p:cNvSpPr>
            <p:nvPr/>
          </p:nvSpPr>
          <p:spPr bwMode="auto">
            <a:xfrm rot="12978974">
              <a:off x="1894549" y="2302487"/>
              <a:ext cx="3173357" cy="3149600"/>
            </a:xfrm>
            <a:custGeom>
              <a:avLst/>
              <a:gdLst>
                <a:gd name="G0" fmla="+- 746715 0 0"/>
                <a:gd name="G1" fmla="+- 4574894 0 0"/>
                <a:gd name="G2" fmla="+- 746715 0 4574894"/>
                <a:gd name="G3" fmla="+- 10800 0 0"/>
                <a:gd name="G4" fmla="+- 0 0 746715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754 0 0"/>
                <a:gd name="G9" fmla="+- 0 0 4574894"/>
                <a:gd name="G10" fmla="+- 7754 0 2700"/>
                <a:gd name="G11" fmla="cos G10 746715"/>
                <a:gd name="G12" fmla="sin G10 746715"/>
                <a:gd name="G13" fmla="cos 13500 746715"/>
                <a:gd name="G14" fmla="sin 13500 746715"/>
                <a:gd name="G15" fmla="+- G11 10800 0"/>
                <a:gd name="G16" fmla="+- G12 10800 0"/>
                <a:gd name="G17" fmla="+- G13 10800 0"/>
                <a:gd name="G18" fmla="+- G14 10800 0"/>
                <a:gd name="G19" fmla="*/ 7754 1 2"/>
                <a:gd name="G20" fmla="+- G19 5400 0"/>
                <a:gd name="G21" fmla="cos G20 746715"/>
                <a:gd name="G22" fmla="sin G20 746715"/>
                <a:gd name="G23" fmla="+- G21 10800 0"/>
                <a:gd name="G24" fmla="+- G12 G23 G22"/>
                <a:gd name="G25" fmla="+- G22 G23 G11"/>
                <a:gd name="G26" fmla="cos 10800 746715"/>
                <a:gd name="G27" fmla="sin 10800 746715"/>
                <a:gd name="G28" fmla="cos 7754 746715"/>
                <a:gd name="G29" fmla="sin 7754 746715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4574894"/>
                <a:gd name="G36" fmla="sin G34 4574894"/>
                <a:gd name="G37" fmla="+/ 4574894 746715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754 G39"/>
                <a:gd name="G43" fmla="sin 775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599 w 21600"/>
                <a:gd name="T5" fmla="*/ 3771 h 21600"/>
                <a:gd name="T6" fmla="*/ 14002 w 21600"/>
                <a:gd name="T7" fmla="*/ 19506 h 21600"/>
                <a:gd name="T8" fmla="*/ 4912 w 21600"/>
                <a:gd name="T9" fmla="*/ 5753 h 21600"/>
                <a:gd name="T10" fmla="*/ 24033 w 21600"/>
                <a:gd name="T11" fmla="*/ 13466 h 21600"/>
                <a:gd name="T12" fmla="*/ 19060 w 21600"/>
                <a:gd name="T13" fmla="*/ 16772 h 21600"/>
                <a:gd name="T14" fmla="*/ 15754 w 21600"/>
                <a:gd name="T15" fmla="*/ 1179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401" y="12331"/>
                  </a:moveTo>
                  <a:cubicBezTo>
                    <a:pt x="18502" y="11827"/>
                    <a:pt x="18554" y="11314"/>
                    <a:pt x="18554" y="10800"/>
                  </a:cubicBezTo>
                  <a:cubicBezTo>
                    <a:pt x="18554" y="6517"/>
                    <a:pt x="15082" y="3046"/>
                    <a:pt x="10800" y="3046"/>
                  </a:cubicBezTo>
                  <a:cubicBezTo>
                    <a:pt x="6517" y="3046"/>
                    <a:pt x="3046" y="6517"/>
                    <a:pt x="3046" y="10800"/>
                  </a:cubicBezTo>
                  <a:cubicBezTo>
                    <a:pt x="3046" y="15082"/>
                    <a:pt x="6517" y="18554"/>
                    <a:pt x="10800" y="18554"/>
                  </a:cubicBezTo>
                  <a:cubicBezTo>
                    <a:pt x="11713" y="18554"/>
                    <a:pt x="12619" y="18392"/>
                    <a:pt x="13476" y="18077"/>
                  </a:cubicBezTo>
                  <a:lnTo>
                    <a:pt x="14527" y="20936"/>
                  </a:lnTo>
                  <a:cubicBezTo>
                    <a:pt x="13334" y="21375"/>
                    <a:pt x="12072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1516"/>
                    <a:pt x="21528" y="12231"/>
                    <a:pt x="21387" y="12933"/>
                  </a:cubicBezTo>
                  <a:lnTo>
                    <a:pt x="24033" y="13466"/>
                  </a:lnTo>
                  <a:lnTo>
                    <a:pt x="19060" y="16772"/>
                  </a:lnTo>
                  <a:lnTo>
                    <a:pt x="15754" y="11798"/>
                  </a:lnTo>
                  <a:lnTo>
                    <a:pt x="18401" y="123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>
              <a:defPPr>
                <a:defRPr lang="nl-NL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>
                <a:defRPr/>
              </a:pPr>
              <a:endParaRPr lang="en-GB" dirty="0"/>
            </a:p>
          </p:txBody>
        </p:sp>
      </p:grp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7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Fases</a:t>
            </a:r>
            <a:r>
              <a:rPr lang="fr-BE" dirty="0"/>
              <a:t> do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projecto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PT" dirty="0">
                <a:solidFill>
                  <a:schemeClr val="accent1"/>
                </a:solidFill>
              </a:rPr>
              <a:t>Para assegurar boa governação na gestão e implementação de projectos de ASH, segue-se geralmente as fases seguintes (ou semelhantes): 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Planeamento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Desenho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Implementação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Operação e tutoria</a:t>
            </a:r>
          </a:p>
          <a:p>
            <a:pPr>
              <a:defRPr/>
            </a:pPr>
            <a:r>
              <a:rPr lang="pt-PT" dirty="0">
                <a:solidFill>
                  <a:schemeClr val="accent1"/>
                </a:solidFill>
              </a:rPr>
              <a:t>			que resultam no fornecimento de serviços </a:t>
            </a: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Right Arrow 5"/>
          <p:cNvSpPr/>
          <p:nvPr/>
        </p:nvSpPr>
        <p:spPr>
          <a:xfrm>
            <a:off x="899592" y="4509120"/>
            <a:ext cx="979487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13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Fases</a:t>
            </a:r>
            <a:r>
              <a:rPr lang="fr-BE" dirty="0"/>
              <a:t> do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projecto</a:t>
            </a:r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13" name="Circular Arrow 12"/>
          <p:cNvSpPr/>
          <p:nvPr/>
        </p:nvSpPr>
        <p:spPr>
          <a:xfrm>
            <a:off x="330435" y="0"/>
            <a:ext cx="9888998" cy="7742604"/>
          </a:xfrm>
          <a:prstGeom prst="circularArrow">
            <a:avLst>
              <a:gd name="adj1" fmla="val 15362"/>
              <a:gd name="adj2" fmla="val 269356"/>
              <a:gd name="adj3" fmla="val 20192877"/>
              <a:gd name="adj4" fmla="val 8558995"/>
              <a:gd name="adj5" fmla="val 18894"/>
            </a:avLst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 rot="12978974">
            <a:off x="1911350" y="2252663"/>
            <a:ext cx="3000375" cy="314960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161293" y="2636912"/>
            <a:ext cx="1838072" cy="554872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sz="2000" dirty="0">
              <a:solidFill>
                <a:srgbClr val="007E97"/>
              </a:solidFill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723649" y="3720592"/>
            <a:ext cx="1799020" cy="74980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Desenho</a:t>
            </a:r>
            <a:endParaRPr lang="en-US" sz="2000" dirty="0">
              <a:solidFill>
                <a:srgbClr val="007E97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067564" y="4863528"/>
            <a:ext cx="2160957" cy="74980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Implementação</a:t>
            </a:r>
            <a:endParaRPr lang="en-US" sz="2000" dirty="0">
              <a:solidFill>
                <a:srgbClr val="007E97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70789" y="3822133"/>
            <a:ext cx="1799020" cy="93726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Operação</a:t>
            </a:r>
            <a:r>
              <a:rPr lang="en-US" sz="2000" dirty="0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 e </a:t>
            </a:r>
            <a:r>
              <a:rPr lang="en-US" sz="2000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tutoria</a:t>
            </a:r>
            <a:endParaRPr lang="en-US" sz="2000" dirty="0">
              <a:solidFill>
                <a:srgbClr val="007E97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4535488" y="3198813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3224213" y="4913313"/>
            <a:ext cx="450850" cy="449262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>
            <a:off x="3475038" y="5276850"/>
            <a:ext cx="0" cy="336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848349" y="3192463"/>
            <a:ext cx="279206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pt-PT" sz="2000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Aprovação </a:t>
            </a:r>
            <a:r>
              <a:rPr lang="pt-PT" sz="2000" dirty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do</a:t>
            </a:r>
            <a:r>
              <a:rPr lang="pt-PT" sz="2000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projecto</a:t>
            </a:r>
            <a:endParaRPr lang="pt-PT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246313" y="5534025"/>
            <a:ext cx="22891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Entrega</a:t>
            </a:r>
            <a:r>
              <a:rPr lang="en-US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provisória</a:t>
            </a:r>
            <a:endParaRPr lang="en-US" sz="2000" dirty="0">
              <a:solidFill>
                <a:srgbClr val="007E97"/>
              </a:solidFill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2549525" y="3533775"/>
            <a:ext cx="17240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pt-BR" b="1" dirty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Ciclo do </a:t>
            </a:r>
            <a:r>
              <a:rPr lang="pt-BR" b="1" dirty="0" err="1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pt-BR" b="1" dirty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ASH</a:t>
            </a:r>
          </a:p>
        </p:txBody>
      </p:sp>
      <p:sp>
        <p:nvSpPr>
          <p:cNvPr id="25" name="Line 3"/>
          <p:cNvSpPr>
            <a:spLocks noChangeShapeType="1"/>
          </p:cNvSpPr>
          <p:nvPr/>
        </p:nvSpPr>
        <p:spPr bwMode="auto">
          <a:xfrm>
            <a:off x="4911725" y="3387725"/>
            <a:ext cx="936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2211388" y="2741613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63563" y="2741613"/>
            <a:ext cx="16510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Avaliação</a:t>
            </a:r>
            <a:r>
              <a:rPr lang="en-US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28" name="Circular Arrow 27"/>
          <p:cNvSpPr/>
          <p:nvPr/>
        </p:nvSpPr>
        <p:spPr>
          <a:xfrm>
            <a:off x="833438" y="946150"/>
            <a:ext cx="9093200" cy="5175250"/>
          </a:xfrm>
          <a:prstGeom prst="circularArrow">
            <a:avLst>
              <a:gd name="adj1" fmla="val 7876"/>
              <a:gd name="adj2" fmla="val 655415"/>
              <a:gd name="adj3" fmla="val 20067093"/>
              <a:gd name="adj4" fmla="val 12304670"/>
              <a:gd name="adj5" fmla="val 19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997075" y="1069152"/>
            <a:ext cx="3111185" cy="120116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endParaRPr lang="en-US" dirty="0" smtClean="0">
              <a:solidFill>
                <a:srgbClr val="007E97"/>
              </a:solidFill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Fornecimento</a:t>
            </a:r>
            <a:r>
              <a:rPr lang="en-US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serviços</a:t>
            </a:r>
            <a:endParaRPr lang="en-US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30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7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altLang="en-US" dirty="0"/>
              <a:t>Boa governação durante o ciclo de projecto</a:t>
            </a:r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2893" y="5583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5" y="1885116"/>
            <a:ext cx="7720930" cy="4043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AutoShape 15"/>
          <p:cNvSpPr>
            <a:spLocks noChangeArrowheads="1"/>
          </p:cNvSpPr>
          <p:nvPr/>
        </p:nvSpPr>
        <p:spPr bwMode="auto">
          <a:xfrm rot="12978974">
            <a:off x="1120120" y="2518318"/>
            <a:ext cx="3190875" cy="3224212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7" name="Circular Arrow 16"/>
          <p:cNvSpPr/>
          <p:nvPr/>
        </p:nvSpPr>
        <p:spPr>
          <a:xfrm>
            <a:off x="104120" y="1329280"/>
            <a:ext cx="9093200" cy="5175250"/>
          </a:xfrm>
          <a:prstGeom prst="circularArrow">
            <a:avLst>
              <a:gd name="adj1" fmla="val 8542"/>
              <a:gd name="adj2" fmla="val 655415"/>
              <a:gd name="adj3" fmla="val 20165518"/>
              <a:gd name="adj4" fmla="val 12304670"/>
              <a:gd name="adj5" fmla="val 19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Circular Arrow 17"/>
          <p:cNvSpPr/>
          <p:nvPr/>
        </p:nvSpPr>
        <p:spPr>
          <a:xfrm>
            <a:off x="670537" y="1675777"/>
            <a:ext cx="8350250" cy="4173537"/>
          </a:xfrm>
          <a:prstGeom prst="circularArrow">
            <a:avLst>
              <a:gd name="adj1" fmla="val 7488"/>
              <a:gd name="adj2" fmla="val 577917"/>
              <a:gd name="adj3" fmla="val 20443133"/>
              <a:gd name="adj4" fmla="val 11884509"/>
              <a:gd name="adj5" fmla="val 17983"/>
            </a:avLst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Circular Arrow 18"/>
          <p:cNvSpPr/>
          <p:nvPr/>
        </p:nvSpPr>
        <p:spPr>
          <a:xfrm rot="14427916">
            <a:off x="988357" y="2323598"/>
            <a:ext cx="3454400" cy="3587750"/>
          </a:xfrm>
          <a:prstGeom prst="circularArrow">
            <a:avLst>
              <a:gd name="adj1" fmla="val 7859"/>
              <a:gd name="adj2" fmla="val 1332501"/>
              <a:gd name="adj3" fmla="val 21084306"/>
              <a:gd name="adj4" fmla="val 2662025"/>
              <a:gd name="adj5" fmla="val 13361"/>
            </a:avLst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300912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300912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Governação</a:t>
            </a:r>
            <a:r>
              <a:rPr lang="en-US" altLang="en-US" dirty="0"/>
              <a:t> para </a:t>
            </a:r>
            <a:r>
              <a:rPr lang="en-US" altLang="en-US" dirty="0" err="1"/>
              <a:t>serviços</a:t>
            </a:r>
            <a:r>
              <a:rPr lang="en-US" altLang="en-US" dirty="0"/>
              <a:t> </a:t>
            </a:r>
            <a:r>
              <a:rPr lang="en-US" altLang="en-US" dirty="0" err="1"/>
              <a:t>sustentáveis</a:t>
            </a:r>
            <a:endParaRPr lang="en-US" dirty="0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CCFF33">
              <a:alpha val="39999"/>
            </a:srgbClr>
          </a:solidFill>
        </p:spPr>
        <p:txBody>
          <a:bodyPr>
            <a:normAutofit/>
          </a:bodyPr>
          <a:lstStyle/>
          <a:p>
            <a:pPr>
              <a:lnSpc>
                <a:spcPts val="35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pt-PT" sz="2600" dirty="0" smtClean="0"/>
              <a:t>	</a:t>
            </a:r>
          </a:p>
          <a:p>
            <a:pPr indent="19050">
              <a:lnSpc>
                <a:spcPts val="3500"/>
              </a:lnSpc>
              <a:buFont typeface="Wingdings" pitchFamily="2" charset="2"/>
              <a:buNone/>
              <a:defRPr/>
            </a:pPr>
            <a:r>
              <a:rPr lang="pt-PT" dirty="0" smtClean="0"/>
              <a:t>A governação para o desenvolvimento de serviços de ASH sustentáveis inclui todas as relações, mecanismos, processos e instituições através das quais as partes envolvidas podem acordar os seus interesses, exprimir e fazer respeitar os seus direitos e obrigações, e tomar as decisões sobre o desenvolvimento e o fornecimento dos serviços</a:t>
            </a:r>
          </a:p>
        </p:txBody>
      </p:sp>
      <p:sp>
        <p:nvSpPr>
          <p:cNvPr id="12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76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 </a:t>
            </a:r>
            <a:r>
              <a:rPr lang="en-US" altLang="en-US" dirty="0" err="1"/>
              <a:t>que</a:t>
            </a:r>
            <a:r>
              <a:rPr lang="en-US" altLang="en-US" dirty="0"/>
              <a:t> é boa </a:t>
            </a:r>
            <a:r>
              <a:rPr lang="en-US" altLang="en-US" dirty="0" err="1"/>
              <a:t>governação</a:t>
            </a:r>
            <a:r>
              <a:rPr lang="en-US" altLang="en-US" dirty="0"/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ct val="40000"/>
              </a:spcBef>
              <a:defRPr/>
            </a:pPr>
            <a:r>
              <a:rPr lang="pt-PT" dirty="0">
                <a:solidFill>
                  <a:schemeClr val="accent1"/>
                </a:solidFill>
              </a:rPr>
              <a:t>Boa governação envolve cooperação positiva entre os vários intervenientes, cujo resultado são</a:t>
            </a:r>
          </a:p>
          <a:p>
            <a:pPr lvl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accent1"/>
                </a:solidFill>
              </a:rPr>
              <a:t>Uso eficiente de recursos</a:t>
            </a:r>
          </a:p>
          <a:p>
            <a:pPr lvl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accent1"/>
                </a:solidFill>
              </a:rPr>
              <a:t>Uso responsável do poder</a:t>
            </a:r>
          </a:p>
          <a:p>
            <a:pPr lvl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accent1"/>
                </a:solidFill>
              </a:rPr>
              <a:t>Fornecimento de serviços efectivos e sustentáveis </a:t>
            </a:r>
          </a:p>
          <a:p>
            <a:pPr>
              <a:lnSpc>
                <a:spcPct val="95000"/>
              </a:lnSpc>
              <a:spcBef>
                <a:spcPct val="40000"/>
              </a:spcBef>
              <a:defRPr/>
            </a:pPr>
            <a:r>
              <a:rPr lang="pt-PT" dirty="0">
                <a:solidFill>
                  <a:schemeClr val="accent1"/>
                </a:solidFill>
              </a:rPr>
              <a:t>Boa governação acontece quando as partes se comprometem e participam uns com os outros duma forma transparente e responsável para providenciar serviços melhores, livre de corrupção e abusos, dentro dos padrões legais</a:t>
            </a: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Boa </a:t>
            </a:r>
            <a:r>
              <a:rPr lang="fr-BE" dirty="0" err="1"/>
              <a:t>governação</a:t>
            </a:r>
            <a:r>
              <a:rPr lang="fr-BE" dirty="0"/>
              <a:t> </a:t>
            </a:r>
            <a:r>
              <a:rPr lang="fr-BE" dirty="0" err="1"/>
              <a:t>durante</a:t>
            </a:r>
            <a:r>
              <a:rPr lang="fr-BE" dirty="0"/>
              <a:t> 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projecto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GB" dirty="0" err="1">
                <a:solidFill>
                  <a:schemeClr val="accent1"/>
                </a:solidFill>
              </a:rPr>
              <a:t>Em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cada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fase</a:t>
            </a:r>
            <a:r>
              <a:rPr lang="en-GB" dirty="0">
                <a:solidFill>
                  <a:schemeClr val="accent1"/>
                </a:solidFill>
              </a:rPr>
              <a:t> do </a:t>
            </a:r>
            <a:r>
              <a:rPr lang="en-GB" dirty="0" err="1">
                <a:solidFill>
                  <a:schemeClr val="accent1"/>
                </a:solidFill>
              </a:rPr>
              <a:t>ciclo</a:t>
            </a:r>
            <a:r>
              <a:rPr lang="en-GB" dirty="0">
                <a:solidFill>
                  <a:schemeClr val="accent1"/>
                </a:solidFill>
              </a:rPr>
              <a:t> do </a:t>
            </a:r>
            <a:r>
              <a:rPr lang="en-GB" dirty="0" err="1">
                <a:solidFill>
                  <a:schemeClr val="accent1"/>
                </a:solidFill>
              </a:rPr>
              <a:t>projecto</a:t>
            </a:r>
            <a:r>
              <a:rPr lang="en-GB" dirty="0">
                <a:solidFill>
                  <a:schemeClr val="accent1"/>
                </a:solidFill>
              </a:rPr>
              <a:t>, </a:t>
            </a:r>
            <a:r>
              <a:rPr lang="en-GB" dirty="0" err="1">
                <a:solidFill>
                  <a:schemeClr val="accent1"/>
                </a:solidFill>
              </a:rPr>
              <a:t>existem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assuntos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técnicos</a:t>
            </a:r>
            <a:r>
              <a:rPr lang="en-GB" dirty="0">
                <a:solidFill>
                  <a:schemeClr val="accent1"/>
                </a:solidFill>
              </a:rPr>
              <a:t>, </a:t>
            </a:r>
            <a:r>
              <a:rPr lang="en-GB" dirty="0" err="1">
                <a:solidFill>
                  <a:schemeClr val="accent1"/>
                </a:solidFill>
              </a:rPr>
              <a:t>institucionais</a:t>
            </a:r>
            <a:r>
              <a:rPr lang="en-GB" dirty="0">
                <a:solidFill>
                  <a:schemeClr val="accent1"/>
                </a:solidFill>
              </a:rPr>
              <a:t>, </a:t>
            </a:r>
            <a:r>
              <a:rPr lang="en-GB" dirty="0" err="1">
                <a:solidFill>
                  <a:schemeClr val="accent1"/>
                </a:solidFill>
              </a:rPr>
              <a:t>financeiros</a:t>
            </a:r>
            <a:r>
              <a:rPr lang="en-GB" dirty="0">
                <a:solidFill>
                  <a:schemeClr val="accent1"/>
                </a:solidFill>
              </a:rPr>
              <a:t>, </a:t>
            </a:r>
            <a:r>
              <a:rPr lang="en-GB" dirty="0" err="1">
                <a:solidFill>
                  <a:schemeClr val="accent1"/>
                </a:solidFill>
              </a:rPr>
              <a:t>ambientais</a:t>
            </a:r>
            <a:r>
              <a:rPr lang="en-GB" dirty="0">
                <a:solidFill>
                  <a:schemeClr val="accent1"/>
                </a:solidFill>
              </a:rPr>
              <a:t> e </a:t>
            </a:r>
            <a:r>
              <a:rPr lang="en-GB" dirty="0" err="1">
                <a:solidFill>
                  <a:schemeClr val="accent1"/>
                </a:solidFill>
              </a:rPr>
              <a:t>ligados</a:t>
            </a:r>
            <a:r>
              <a:rPr lang="en-GB" dirty="0">
                <a:solidFill>
                  <a:schemeClr val="accent1"/>
                </a:solidFill>
              </a:rPr>
              <a:t> a </a:t>
            </a:r>
            <a:r>
              <a:rPr lang="en-GB" dirty="0" err="1">
                <a:solidFill>
                  <a:schemeClr val="accent1"/>
                </a:solidFill>
              </a:rPr>
              <a:t>sustentabilidade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que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precisam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ser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atendidos</a:t>
            </a:r>
            <a:endParaRPr lang="en-GB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fr-BE" dirty="0">
                <a:solidFill>
                  <a:schemeClr val="accent1"/>
                </a:solidFill>
              </a:rPr>
              <a:t>3 </a:t>
            </a:r>
            <a:r>
              <a:rPr lang="fr-BE" dirty="0" err="1">
                <a:solidFill>
                  <a:schemeClr val="accent1"/>
                </a:solidFill>
              </a:rPr>
              <a:t>actividades</a:t>
            </a:r>
            <a:r>
              <a:rPr lang="fr-BE" dirty="0">
                <a:solidFill>
                  <a:schemeClr val="accent1"/>
                </a:solidFill>
              </a:rPr>
              <a:t> </a:t>
            </a:r>
            <a:r>
              <a:rPr lang="fr-BE" dirty="0" err="1">
                <a:solidFill>
                  <a:schemeClr val="accent1"/>
                </a:solidFill>
              </a:rPr>
              <a:t>podem</a:t>
            </a:r>
            <a:r>
              <a:rPr lang="fr-BE" dirty="0">
                <a:solidFill>
                  <a:schemeClr val="accent1"/>
                </a:solidFill>
              </a:rPr>
              <a:t> </a:t>
            </a:r>
            <a:r>
              <a:rPr lang="fr-BE" dirty="0" err="1">
                <a:solidFill>
                  <a:schemeClr val="accent1"/>
                </a:solidFill>
              </a:rPr>
              <a:t>fortalecer</a:t>
            </a:r>
            <a:r>
              <a:rPr lang="fr-BE" dirty="0">
                <a:solidFill>
                  <a:schemeClr val="accent1"/>
                </a:solidFill>
              </a:rPr>
              <a:t> </a:t>
            </a:r>
            <a:r>
              <a:rPr lang="fr-BE" b="1" dirty="0">
                <a:solidFill>
                  <a:schemeClr val="accent1"/>
                </a:solidFill>
              </a:rPr>
              <a:t>boa </a:t>
            </a:r>
            <a:r>
              <a:rPr lang="fr-BE" b="1" dirty="0" err="1">
                <a:solidFill>
                  <a:schemeClr val="accent1"/>
                </a:solidFill>
              </a:rPr>
              <a:t>governação</a:t>
            </a:r>
            <a:r>
              <a:rPr lang="fr-BE" dirty="0">
                <a:solidFill>
                  <a:schemeClr val="accent1"/>
                </a:solidFill>
              </a:rPr>
              <a:t> </a:t>
            </a:r>
            <a:r>
              <a:rPr lang="fr-BE" dirty="0" err="1">
                <a:solidFill>
                  <a:schemeClr val="accent1"/>
                </a:solidFill>
              </a:rPr>
              <a:t>durante</a:t>
            </a:r>
            <a:r>
              <a:rPr lang="fr-BE" dirty="0">
                <a:solidFill>
                  <a:schemeClr val="accent1"/>
                </a:solidFill>
              </a:rPr>
              <a:t> o </a:t>
            </a:r>
            <a:r>
              <a:rPr lang="fr-BE" dirty="0" err="1">
                <a:solidFill>
                  <a:schemeClr val="accent1"/>
                </a:solidFill>
              </a:rPr>
              <a:t>ciclo</a:t>
            </a:r>
            <a:r>
              <a:rPr lang="fr-BE" dirty="0">
                <a:solidFill>
                  <a:schemeClr val="accent1"/>
                </a:solidFill>
              </a:rPr>
              <a:t> do </a:t>
            </a:r>
            <a:r>
              <a:rPr lang="fr-BE" dirty="0" err="1">
                <a:solidFill>
                  <a:schemeClr val="accent1"/>
                </a:solidFill>
              </a:rPr>
              <a:t>projecto</a:t>
            </a:r>
            <a:r>
              <a:rPr lang="fr-BE" dirty="0">
                <a:solidFill>
                  <a:schemeClr val="accent1"/>
                </a:solidFill>
              </a:rPr>
              <a:t>:</a:t>
            </a:r>
            <a:endParaRPr lang="en-GB" dirty="0">
              <a:solidFill>
                <a:schemeClr val="accent1"/>
              </a:solidFill>
            </a:endParaRPr>
          </a:p>
          <a:p>
            <a:pPr lvl="1">
              <a:lnSpc>
                <a:spcPct val="110000"/>
              </a:lnSpc>
              <a:spcBef>
                <a:spcPts val="500"/>
              </a:spcBef>
              <a:defRPr/>
            </a:pPr>
            <a:r>
              <a:rPr lang="pt-BR" dirty="0"/>
              <a:t>criação de um comitê de direção do projeto (</a:t>
            </a:r>
            <a:r>
              <a:rPr lang="pt-BR" dirty="0" err="1"/>
              <a:t>steering</a:t>
            </a:r>
            <a:r>
              <a:rPr lang="pt-BR" dirty="0"/>
              <a:t> </a:t>
            </a:r>
            <a:r>
              <a:rPr lang="pt-BR" dirty="0" err="1"/>
              <a:t>committee</a:t>
            </a:r>
            <a:r>
              <a:rPr lang="pt-BR" dirty="0"/>
              <a:t>) </a:t>
            </a:r>
          </a:p>
          <a:p>
            <a:pPr lvl="1">
              <a:lnSpc>
                <a:spcPct val="110000"/>
              </a:lnSpc>
              <a:spcBef>
                <a:spcPts val="500"/>
              </a:spcBef>
              <a:defRPr/>
            </a:pPr>
            <a:r>
              <a:rPr lang="pt-BR" dirty="0"/>
              <a:t>participação e conscientização da comunidade</a:t>
            </a:r>
          </a:p>
          <a:p>
            <a:pPr lvl="1">
              <a:lnSpc>
                <a:spcPct val="110000"/>
              </a:lnSpc>
              <a:spcBef>
                <a:spcPts val="500"/>
              </a:spcBef>
              <a:defRPr/>
            </a:pPr>
            <a:r>
              <a:rPr lang="pt-BR" dirty="0"/>
              <a:t>Identificação do prestador de serviços mais adequado (WSP)</a:t>
            </a:r>
            <a:endParaRPr lang="en-GB" dirty="0">
              <a:solidFill>
                <a:srgbClr val="264468"/>
              </a:solidFill>
            </a:endParaRP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6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Boa </a:t>
            </a:r>
            <a:r>
              <a:rPr lang="fr-BE" dirty="0" err="1"/>
              <a:t>governação</a:t>
            </a:r>
            <a:r>
              <a:rPr lang="fr-BE" dirty="0"/>
              <a:t> </a:t>
            </a:r>
            <a:r>
              <a:rPr lang="fr-BE" dirty="0" err="1"/>
              <a:t>durante</a:t>
            </a:r>
            <a:r>
              <a:rPr lang="fr-BE" dirty="0"/>
              <a:t> 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projecto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" name="AutoShape 15"/>
          <p:cNvSpPr>
            <a:spLocks noChangeAspect="1" noChangeArrowheads="1"/>
          </p:cNvSpPr>
          <p:nvPr/>
        </p:nvSpPr>
        <p:spPr bwMode="auto">
          <a:xfrm rot="12978974">
            <a:off x="2160588" y="1743075"/>
            <a:ext cx="4019550" cy="4221163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3" name="WordArt 2"/>
          <p:cNvSpPr>
            <a:spLocks noChangeAspect="1" noChangeArrowheads="1" noChangeShapeType="1" noTextEdit="1"/>
          </p:cNvSpPr>
          <p:nvPr/>
        </p:nvSpPr>
        <p:spPr bwMode="auto">
          <a:xfrm>
            <a:off x="770650" y="3478911"/>
            <a:ext cx="7488832" cy="74926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rgbClr val="0000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oubleWave1">
              <a:avLst>
                <a:gd name="adj1" fmla="val 12500"/>
                <a:gd name="adj2" fmla="val 388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GB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Participação</a:t>
            </a:r>
            <a:r>
              <a:rPr lang="en-GB" sz="2000" b="1" kern="10" dirty="0" smtClean="0">
                <a:solidFill>
                  <a:schemeClr val="accent3"/>
                </a:solidFill>
                <a:latin typeface="Arial"/>
                <a:cs typeface="Arial"/>
              </a:rPr>
              <a:t> e </a:t>
            </a:r>
            <a:r>
              <a:rPr lang="en-GB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conscientização</a:t>
            </a:r>
            <a:r>
              <a:rPr lang="en-GB" sz="2000" b="1" kern="10" dirty="0" smtClean="0">
                <a:solidFill>
                  <a:schemeClr val="accent3"/>
                </a:solidFill>
                <a:latin typeface="Arial"/>
                <a:cs typeface="Arial"/>
              </a:rPr>
              <a:t> da </a:t>
            </a:r>
            <a:r>
              <a:rPr lang="en-GB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comunidade</a:t>
            </a:r>
            <a:endParaRPr lang="en-GB" sz="2000" b="1" kern="10" dirty="0">
              <a:solidFill>
                <a:schemeClr val="accent3"/>
              </a:solidFill>
              <a:latin typeface="Arial"/>
              <a:cs typeface="Arial"/>
            </a:endParaRPr>
          </a:p>
        </p:txBody>
      </p:sp>
      <p:sp>
        <p:nvSpPr>
          <p:cNvPr id="14" name="WordArt 2"/>
          <p:cNvSpPr>
            <a:spLocks noChangeAspect="1" noChangeArrowheads="1" noChangeShapeType="1" noTextEdit="1"/>
          </p:cNvSpPr>
          <p:nvPr/>
        </p:nvSpPr>
        <p:spPr bwMode="auto">
          <a:xfrm>
            <a:off x="1043608" y="2371408"/>
            <a:ext cx="6942916" cy="76513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rgbClr val="0000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GB" sz="2000" b="1" kern="10" dirty="0" err="1" smtClean="0">
                <a:ln/>
                <a:solidFill>
                  <a:schemeClr val="accent3"/>
                </a:solidFill>
                <a:latin typeface="Arial"/>
                <a:cs typeface="Arial"/>
              </a:rPr>
              <a:t>Criação</a:t>
            </a:r>
            <a:r>
              <a:rPr lang="en-GB" sz="2000" b="1" kern="10" dirty="0" smtClean="0">
                <a:ln/>
                <a:solidFill>
                  <a:schemeClr val="accent3"/>
                </a:solidFill>
                <a:latin typeface="Arial"/>
                <a:cs typeface="Arial"/>
              </a:rPr>
              <a:t> do </a:t>
            </a:r>
            <a:r>
              <a:rPr lang="en-GB" sz="2000" b="1" kern="10" dirty="0" err="1" smtClean="0">
                <a:ln/>
                <a:solidFill>
                  <a:schemeClr val="accent3"/>
                </a:solidFill>
                <a:latin typeface="Arial"/>
                <a:cs typeface="Arial"/>
              </a:rPr>
              <a:t>Comité</a:t>
            </a:r>
            <a:r>
              <a:rPr lang="en-GB" sz="2000" b="1" kern="10" dirty="0" smtClean="0">
                <a:ln/>
                <a:solidFill>
                  <a:schemeClr val="accent3"/>
                </a:solidFill>
                <a:latin typeface="Arial"/>
                <a:cs typeface="Arial"/>
              </a:rPr>
              <a:t> de </a:t>
            </a:r>
            <a:r>
              <a:rPr lang="en-GB" sz="2000" b="1" kern="10" dirty="0" err="1" smtClean="0">
                <a:ln/>
                <a:solidFill>
                  <a:schemeClr val="accent3"/>
                </a:solidFill>
                <a:latin typeface="Arial"/>
                <a:cs typeface="Arial"/>
              </a:rPr>
              <a:t>Direção</a:t>
            </a:r>
            <a:r>
              <a:rPr lang="en-GB" sz="2000" b="1" kern="10" dirty="0" smtClean="0">
                <a:ln/>
                <a:solidFill>
                  <a:schemeClr val="accent3"/>
                </a:solidFill>
                <a:latin typeface="Arial"/>
                <a:cs typeface="Arial"/>
              </a:rPr>
              <a:t> do </a:t>
            </a:r>
            <a:r>
              <a:rPr lang="en-GB" sz="2000" b="1" kern="10" dirty="0" err="1" smtClean="0">
                <a:ln/>
                <a:solidFill>
                  <a:schemeClr val="accent3"/>
                </a:solidFill>
                <a:latin typeface="Arial"/>
                <a:cs typeface="Arial"/>
              </a:rPr>
              <a:t>Projecto</a:t>
            </a:r>
            <a:endParaRPr lang="en-GB" sz="2000" b="1" kern="10" dirty="0">
              <a:ln/>
              <a:solidFill>
                <a:schemeClr val="accent3"/>
              </a:solidFill>
              <a:latin typeface="Arial"/>
              <a:cs typeface="Arial"/>
            </a:endParaRPr>
          </a:p>
        </p:txBody>
      </p:sp>
      <p:sp>
        <p:nvSpPr>
          <p:cNvPr id="15" name="WordArt 2"/>
          <p:cNvSpPr>
            <a:spLocks noChangeAspect="1" noChangeArrowheads="1" noChangeShapeType="1" noTextEdit="1"/>
          </p:cNvSpPr>
          <p:nvPr/>
        </p:nvSpPr>
        <p:spPr bwMode="auto">
          <a:xfrm>
            <a:off x="769938" y="4581525"/>
            <a:ext cx="7145337" cy="787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Identificação</a:t>
            </a:r>
            <a:r>
              <a:rPr lang="en-US" sz="2000" b="1" kern="10" dirty="0" smtClean="0">
                <a:solidFill>
                  <a:schemeClr val="accent3"/>
                </a:solidFill>
                <a:latin typeface="Arial"/>
                <a:cs typeface="Arial"/>
              </a:rPr>
              <a:t> do </a:t>
            </a:r>
            <a:r>
              <a:rPr lang="en-US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provedor</a:t>
            </a:r>
            <a:r>
              <a:rPr lang="en-US" sz="2000" b="1" kern="10" dirty="0" smtClean="0">
                <a:solidFill>
                  <a:schemeClr val="accent3"/>
                </a:solidFill>
                <a:latin typeface="Arial"/>
                <a:cs typeface="Arial"/>
              </a:rPr>
              <a:t> de </a:t>
            </a:r>
            <a:r>
              <a:rPr lang="en-US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serviços</a:t>
            </a:r>
            <a:r>
              <a:rPr lang="en-US" sz="2000" b="1" kern="10" dirty="0" smtClean="0">
                <a:solidFill>
                  <a:schemeClr val="accent3"/>
                </a:solidFill>
                <a:latin typeface="Arial"/>
                <a:cs typeface="Arial"/>
              </a:rPr>
              <a:t> </a:t>
            </a:r>
            <a:r>
              <a:rPr lang="en-US" sz="2000" b="1" kern="10" dirty="0" err="1" smtClean="0">
                <a:solidFill>
                  <a:schemeClr val="accent3"/>
                </a:solidFill>
                <a:latin typeface="Arial"/>
                <a:cs typeface="Arial"/>
              </a:rPr>
              <a:t>adequado</a:t>
            </a:r>
            <a:endParaRPr lang="en-GB" sz="2000" b="1" kern="10" dirty="0">
              <a:solidFill>
                <a:schemeClr val="accent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58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 err="1"/>
              <a:t>Mecanismo</a:t>
            </a:r>
            <a:r>
              <a:rPr lang="en-GB" altLang="en-US" dirty="0"/>
              <a:t> para boa </a:t>
            </a:r>
            <a:r>
              <a:rPr lang="en-GB" altLang="en-US" dirty="0" err="1"/>
              <a:t>governação</a:t>
            </a:r>
            <a:r>
              <a:rPr lang="en-GB" altLang="en-US" dirty="0"/>
              <a:t> :</a:t>
            </a:r>
            <a:br>
              <a:rPr lang="en-GB" altLang="en-US" dirty="0"/>
            </a:br>
            <a:r>
              <a:rPr lang="en-GB" altLang="en-US" dirty="0" err="1"/>
              <a:t>Comité</a:t>
            </a:r>
            <a:r>
              <a:rPr lang="en-GB" altLang="en-US" dirty="0"/>
              <a:t> de </a:t>
            </a:r>
            <a:r>
              <a:rPr lang="en-GB" altLang="en-US" dirty="0" err="1"/>
              <a:t>Direção</a:t>
            </a:r>
            <a:r>
              <a:rPr lang="en-GB" altLang="en-US" dirty="0"/>
              <a:t> do </a:t>
            </a:r>
            <a:r>
              <a:rPr lang="en-GB" altLang="en-US" dirty="0" err="1"/>
              <a:t>Projecto</a:t>
            </a:r>
            <a:r>
              <a:rPr lang="en-GB" altLang="en-US" dirty="0"/>
              <a:t> - </a:t>
            </a:r>
            <a:r>
              <a:rPr lang="en-GB" altLang="en-US" sz="2200" dirty="0"/>
              <a:t>Project Steering 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dirty="0"/>
              <a:t>É uma estrutura representativa dos intervenientes chaves para assegurar a participação destes na planificação do projecto, na tomada de decisões e na implementação durante todos o ciclo do projecto.</a:t>
            </a: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7FAD6-354D-DC41-A326-566F46014689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25" name="Group 18"/>
          <p:cNvGrpSpPr>
            <a:grpSpLocks/>
          </p:cNvGrpSpPr>
          <p:nvPr/>
        </p:nvGrpSpPr>
        <p:grpSpPr bwMode="auto">
          <a:xfrm>
            <a:off x="4686300" y="1973263"/>
            <a:ext cx="4373563" cy="3851275"/>
            <a:chOff x="4588745" y="869339"/>
            <a:chExt cx="4462923" cy="4032448"/>
          </a:xfrm>
        </p:grpSpPr>
        <p:grpSp>
          <p:nvGrpSpPr>
            <p:cNvPr id="26" name="Group 15"/>
            <p:cNvGrpSpPr>
              <a:grpSpLocks/>
            </p:cNvGrpSpPr>
            <p:nvPr/>
          </p:nvGrpSpPr>
          <p:grpSpPr bwMode="auto">
            <a:xfrm>
              <a:off x="5073983" y="869339"/>
              <a:ext cx="3888432" cy="4032448"/>
              <a:chOff x="5073983" y="869339"/>
              <a:chExt cx="3888432" cy="4032448"/>
            </a:xfrm>
          </p:grpSpPr>
          <p:pic>
            <p:nvPicPr>
              <p:cNvPr id="30" name="Picture 3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9316" y="1051430"/>
                <a:ext cx="3333750" cy="352425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Freeform 30"/>
              <p:cNvSpPr/>
              <p:nvPr/>
            </p:nvSpPr>
            <p:spPr>
              <a:xfrm>
                <a:off x="5460271" y="2814089"/>
                <a:ext cx="1174454" cy="929158"/>
              </a:xfrm>
              <a:custGeom>
                <a:avLst/>
                <a:gdLst>
                  <a:gd name="connsiteX0" fmla="*/ 334351 w 1176180"/>
                  <a:gd name="connsiteY0" fmla="*/ 261257 h 928914"/>
                  <a:gd name="connsiteX1" fmla="*/ 406923 w 1176180"/>
                  <a:gd name="connsiteY1" fmla="*/ 246743 h 928914"/>
                  <a:gd name="connsiteX2" fmla="*/ 450466 w 1176180"/>
                  <a:gd name="connsiteY2" fmla="*/ 217714 h 928914"/>
                  <a:gd name="connsiteX3" fmla="*/ 508523 w 1176180"/>
                  <a:gd name="connsiteY3" fmla="*/ 188685 h 928914"/>
                  <a:gd name="connsiteX4" fmla="*/ 639151 w 1176180"/>
                  <a:gd name="connsiteY4" fmla="*/ 145143 h 928914"/>
                  <a:gd name="connsiteX5" fmla="*/ 682694 w 1176180"/>
                  <a:gd name="connsiteY5" fmla="*/ 130628 h 928914"/>
                  <a:gd name="connsiteX6" fmla="*/ 755266 w 1176180"/>
                  <a:gd name="connsiteY6" fmla="*/ 101600 h 928914"/>
                  <a:gd name="connsiteX7" fmla="*/ 798808 w 1176180"/>
                  <a:gd name="connsiteY7" fmla="*/ 87085 h 928914"/>
                  <a:gd name="connsiteX8" fmla="*/ 943951 w 1176180"/>
                  <a:gd name="connsiteY8" fmla="*/ 29028 h 928914"/>
                  <a:gd name="connsiteX9" fmla="*/ 987494 w 1176180"/>
                  <a:gd name="connsiteY9" fmla="*/ 14514 h 928914"/>
                  <a:gd name="connsiteX10" fmla="*/ 1118123 w 1176180"/>
                  <a:gd name="connsiteY10" fmla="*/ 0 h 928914"/>
                  <a:gd name="connsiteX11" fmla="*/ 1132637 w 1176180"/>
                  <a:gd name="connsiteY11" fmla="*/ 43543 h 928914"/>
                  <a:gd name="connsiteX12" fmla="*/ 1147151 w 1176180"/>
                  <a:gd name="connsiteY12" fmla="*/ 130628 h 928914"/>
                  <a:gd name="connsiteX13" fmla="*/ 1176180 w 1176180"/>
                  <a:gd name="connsiteY13" fmla="*/ 188685 h 928914"/>
                  <a:gd name="connsiteX14" fmla="*/ 1045551 w 1176180"/>
                  <a:gd name="connsiteY14" fmla="*/ 275771 h 928914"/>
                  <a:gd name="connsiteX15" fmla="*/ 1002008 w 1176180"/>
                  <a:gd name="connsiteY15" fmla="*/ 304800 h 928914"/>
                  <a:gd name="connsiteX16" fmla="*/ 958466 w 1176180"/>
                  <a:gd name="connsiteY16" fmla="*/ 348343 h 928914"/>
                  <a:gd name="connsiteX17" fmla="*/ 871380 w 1176180"/>
                  <a:gd name="connsiteY17" fmla="*/ 406400 h 928914"/>
                  <a:gd name="connsiteX18" fmla="*/ 827837 w 1176180"/>
                  <a:gd name="connsiteY18" fmla="*/ 449943 h 928914"/>
                  <a:gd name="connsiteX19" fmla="*/ 653666 w 1176180"/>
                  <a:gd name="connsiteY19" fmla="*/ 537028 h 928914"/>
                  <a:gd name="connsiteX20" fmla="*/ 610123 w 1176180"/>
                  <a:gd name="connsiteY20" fmla="*/ 551543 h 928914"/>
                  <a:gd name="connsiteX21" fmla="*/ 566580 w 1176180"/>
                  <a:gd name="connsiteY21" fmla="*/ 595085 h 928914"/>
                  <a:gd name="connsiteX22" fmla="*/ 435951 w 1176180"/>
                  <a:gd name="connsiteY22" fmla="*/ 638628 h 928914"/>
                  <a:gd name="connsiteX23" fmla="*/ 392408 w 1176180"/>
                  <a:gd name="connsiteY23" fmla="*/ 667657 h 928914"/>
                  <a:gd name="connsiteX24" fmla="*/ 290808 w 1176180"/>
                  <a:gd name="connsiteY24" fmla="*/ 696685 h 928914"/>
                  <a:gd name="connsiteX25" fmla="*/ 203723 w 1176180"/>
                  <a:gd name="connsiteY25" fmla="*/ 754743 h 928914"/>
                  <a:gd name="connsiteX26" fmla="*/ 160180 w 1176180"/>
                  <a:gd name="connsiteY26" fmla="*/ 783771 h 928914"/>
                  <a:gd name="connsiteX27" fmla="*/ 116637 w 1176180"/>
                  <a:gd name="connsiteY27" fmla="*/ 870857 h 928914"/>
                  <a:gd name="connsiteX28" fmla="*/ 29551 w 1176180"/>
                  <a:gd name="connsiteY28" fmla="*/ 928914 h 928914"/>
                  <a:gd name="connsiteX29" fmla="*/ 523 w 1176180"/>
                  <a:gd name="connsiteY29" fmla="*/ 885371 h 928914"/>
                  <a:gd name="connsiteX30" fmla="*/ 15037 w 1176180"/>
                  <a:gd name="connsiteY30" fmla="*/ 812800 h 928914"/>
                  <a:gd name="connsiteX31" fmla="*/ 73094 w 1176180"/>
                  <a:gd name="connsiteY31" fmla="*/ 667657 h 928914"/>
                  <a:gd name="connsiteX32" fmla="*/ 116637 w 1176180"/>
                  <a:gd name="connsiteY32" fmla="*/ 624114 h 928914"/>
                  <a:gd name="connsiteX33" fmla="*/ 145666 w 1176180"/>
                  <a:gd name="connsiteY33" fmla="*/ 580571 h 928914"/>
                  <a:gd name="connsiteX34" fmla="*/ 189208 w 1176180"/>
                  <a:gd name="connsiteY34" fmla="*/ 537028 h 928914"/>
                  <a:gd name="connsiteX35" fmla="*/ 247266 w 1176180"/>
                  <a:gd name="connsiteY35" fmla="*/ 449943 h 928914"/>
                  <a:gd name="connsiteX36" fmla="*/ 305323 w 1176180"/>
                  <a:gd name="connsiteY36" fmla="*/ 362857 h 928914"/>
                  <a:gd name="connsiteX37" fmla="*/ 348866 w 1176180"/>
                  <a:gd name="connsiteY37" fmla="*/ 319314 h 928914"/>
                  <a:gd name="connsiteX38" fmla="*/ 377894 w 1176180"/>
                  <a:gd name="connsiteY38" fmla="*/ 275771 h 928914"/>
                  <a:gd name="connsiteX39" fmla="*/ 319837 w 1176180"/>
                  <a:gd name="connsiteY39" fmla="*/ 319314 h 92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76180" h="928914">
                    <a:moveTo>
                      <a:pt x="334351" y="261257"/>
                    </a:moveTo>
                    <a:cubicBezTo>
                      <a:pt x="358542" y="256419"/>
                      <a:pt x="383824" y="255405"/>
                      <a:pt x="406923" y="246743"/>
                    </a:cubicBezTo>
                    <a:cubicBezTo>
                      <a:pt x="423256" y="240618"/>
                      <a:pt x="435320" y="226369"/>
                      <a:pt x="450466" y="217714"/>
                    </a:cubicBezTo>
                    <a:cubicBezTo>
                      <a:pt x="469252" y="206979"/>
                      <a:pt x="488434" y="196721"/>
                      <a:pt x="508523" y="188685"/>
                    </a:cubicBezTo>
                    <a:cubicBezTo>
                      <a:pt x="508536" y="188680"/>
                      <a:pt x="617373" y="152402"/>
                      <a:pt x="639151" y="145143"/>
                    </a:cubicBezTo>
                    <a:cubicBezTo>
                      <a:pt x="653665" y="140305"/>
                      <a:pt x="668489" y="136310"/>
                      <a:pt x="682694" y="130628"/>
                    </a:cubicBezTo>
                    <a:cubicBezTo>
                      <a:pt x="706885" y="120952"/>
                      <a:pt x="730871" y="110748"/>
                      <a:pt x="755266" y="101600"/>
                    </a:cubicBezTo>
                    <a:cubicBezTo>
                      <a:pt x="769591" y="96228"/>
                      <a:pt x="784746" y="93112"/>
                      <a:pt x="798808" y="87085"/>
                    </a:cubicBezTo>
                    <a:cubicBezTo>
                      <a:pt x="948284" y="23024"/>
                      <a:pt x="745761" y="95092"/>
                      <a:pt x="943951" y="29028"/>
                    </a:cubicBezTo>
                    <a:cubicBezTo>
                      <a:pt x="958465" y="24190"/>
                      <a:pt x="972288" y="16203"/>
                      <a:pt x="987494" y="14514"/>
                    </a:cubicBezTo>
                    <a:lnTo>
                      <a:pt x="1118123" y="0"/>
                    </a:lnTo>
                    <a:cubicBezTo>
                      <a:pt x="1122961" y="14514"/>
                      <a:pt x="1129318" y="28608"/>
                      <a:pt x="1132637" y="43543"/>
                    </a:cubicBezTo>
                    <a:cubicBezTo>
                      <a:pt x="1139021" y="72271"/>
                      <a:pt x="1138695" y="102440"/>
                      <a:pt x="1147151" y="130628"/>
                    </a:cubicBezTo>
                    <a:cubicBezTo>
                      <a:pt x="1153368" y="151352"/>
                      <a:pt x="1166504" y="169333"/>
                      <a:pt x="1176180" y="188685"/>
                    </a:cubicBezTo>
                    <a:lnTo>
                      <a:pt x="1045551" y="275771"/>
                    </a:lnTo>
                    <a:cubicBezTo>
                      <a:pt x="1031037" y="285447"/>
                      <a:pt x="1014343" y="292465"/>
                      <a:pt x="1002008" y="304800"/>
                    </a:cubicBezTo>
                    <a:cubicBezTo>
                      <a:pt x="987494" y="319314"/>
                      <a:pt x="974668" y="335741"/>
                      <a:pt x="958466" y="348343"/>
                    </a:cubicBezTo>
                    <a:cubicBezTo>
                      <a:pt x="930927" y="369762"/>
                      <a:pt x="896050" y="381730"/>
                      <a:pt x="871380" y="406400"/>
                    </a:cubicBezTo>
                    <a:cubicBezTo>
                      <a:pt x="856866" y="420914"/>
                      <a:pt x="844040" y="437341"/>
                      <a:pt x="827837" y="449943"/>
                    </a:cubicBezTo>
                    <a:cubicBezTo>
                      <a:pt x="743427" y="515595"/>
                      <a:pt x="749173" y="505192"/>
                      <a:pt x="653666" y="537028"/>
                    </a:cubicBezTo>
                    <a:lnTo>
                      <a:pt x="610123" y="551543"/>
                    </a:lnTo>
                    <a:cubicBezTo>
                      <a:pt x="595609" y="566057"/>
                      <a:pt x="583283" y="583154"/>
                      <a:pt x="566580" y="595085"/>
                    </a:cubicBezTo>
                    <a:cubicBezTo>
                      <a:pt x="519840" y="628471"/>
                      <a:pt x="491678" y="627483"/>
                      <a:pt x="435951" y="638628"/>
                    </a:cubicBezTo>
                    <a:cubicBezTo>
                      <a:pt x="421437" y="648304"/>
                      <a:pt x="408010" y="659856"/>
                      <a:pt x="392408" y="667657"/>
                    </a:cubicBezTo>
                    <a:cubicBezTo>
                      <a:pt x="371585" y="678069"/>
                      <a:pt x="309410" y="692035"/>
                      <a:pt x="290808" y="696685"/>
                    </a:cubicBezTo>
                    <a:lnTo>
                      <a:pt x="203723" y="754743"/>
                    </a:lnTo>
                    <a:lnTo>
                      <a:pt x="160180" y="783771"/>
                    </a:lnTo>
                    <a:cubicBezTo>
                      <a:pt x="149827" y="814832"/>
                      <a:pt x="143119" y="847685"/>
                      <a:pt x="116637" y="870857"/>
                    </a:cubicBezTo>
                    <a:cubicBezTo>
                      <a:pt x="90381" y="893831"/>
                      <a:pt x="29551" y="928914"/>
                      <a:pt x="29551" y="928914"/>
                    </a:cubicBezTo>
                    <a:cubicBezTo>
                      <a:pt x="19875" y="914400"/>
                      <a:pt x="2687" y="902680"/>
                      <a:pt x="523" y="885371"/>
                    </a:cubicBezTo>
                    <a:cubicBezTo>
                      <a:pt x="-2537" y="860892"/>
                      <a:pt x="8546" y="836600"/>
                      <a:pt x="15037" y="812800"/>
                    </a:cubicBezTo>
                    <a:cubicBezTo>
                      <a:pt x="24367" y="778590"/>
                      <a:pt x="49149" y="701180"/>
                      <a:pt x="73094" y="667657"/>
                    </a:cubicBezTo>
                    <a:cubicBezTo>
                      <a:pt x="85025" y="650954"/>
                      <a:pt x="103496" y="639883"/>
                      <a:pt x="116637" y="624114"/>
                    </a:cubicBezTo>
                    <a:cubicBezTo>
                      <a:pt x="127804" y="610713"/>
                      <a:pt x="134499" y="593972"/>
                      <a:pt x="145666" y="580571"/>
                    </a:cubicBezTo>
                    <a:cubicBezTo>
                      <a:pt x="158806" y="564802"/>
                      <a:pt x="176606" y="553230"/>
                      <a:pt x="189208" y="537028"/>
                    </a:cubicBezTo>
                    <a:cubicBezTo>
                      <a:pt x="210627" y="509489"/>
                      <a:pt x="227914" y="478971"/>
                      <a:pt x="247266" y="449943"/>
                    </a:cubicBezTo>
                    <a:cubicBezTo>
                      <a:pt x="247269" y="449938"/>
                      <a:pt x="305319" y="362861"/>
                      <a:pt x="305323" y="362857"/>
                    </a:cubicBezTo>
                    <a:cubicBezTo>
                      <a:pt x="319837" y="348343"/>
                      <a:pt x="335725" y="335083"/>
                      <a:pt x="348866" y="319314"/>
                    </a:cubicBezTo>
                    <a:cubicBezTo>
                      <a:pt x="360033" y="305913"/>
                      <a:pt x="390229" y="288105"/>
                      <a:pt x="377894" y="275771"/>
                    </a:cubicBezTo>
                    <a:cubicBezTo>
                      <a:pt x="369688" y="267565"/>
                      <a:pt x="330593" y="308558"/>
                      <a:pt x="319837" y="319314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6441951" y="2878914"/>
                <a:ext cx="505420" cy="1211730"/>
              </a:xfrm>
              <a:custGeom>
                <a:avLst/>
                <a:gdLst>
                  <a:gd name="connsiteX0" fmla="*/ 0 w 367574"/>
                  <a:gd name="connsiteY0" fmla="*/ 90150 h 1211760"/>
                  <a:gd name="connsiteX1" fmla="*/ 72571 w 367574"/>
                  <a:gd name="connsiteY1" fmla="*/ 162721 h 1211760"/>
                  <a:gd name="connsiteX2" fmla="*/ 130628 w 367574"/>
                  <a:gd name="connsiteY2" fmla="*/ 264321 h 1211760"/>
                  <a:gd name="connsiteX3" fmla="*/ 101600 w 367574"/>
                  <a:gd name="connsiteY3" fmla="*/ 641692 h 1211760"/>
                  <a:gd name="connsiteX4" fmla="*/ 87085 w 367574"/>
                  <a:gd name="connsiteY4" fmla="*/ 685235 h 1211760"/>
                  <a:gd name="connsiteX5" fmla="*/ 72571 w 367574"/>
                  <a:gd name="connsiteY5" fmla="*/ 743292 h 1211760"/>
                  <a:gd name="connsiteX6" fmla="*/ 43542 w 367574"/>
                  <a:gd name="connsiteY6" fmla="*/ 830378 h 1211760"/>
                  <a:gd name="connsiteX7" fmla="*/ 29028 w 367574"/>
                  <a:gd name="connsiteY7" fmla="*/ 1019064 h 1211760"/>
                  <a:gd name="connsiteX8" fmla="*/ 0 w 367574"/>
                  <a:gd name="connsiteY8" fmla="*/ 1164207 h 1211760"/>
                  <a:gd name="connsiteX9" fmla="*/ 14514 w 367574"/>
                  <a:gd name="connsiteY9" fmla="*/ 1207750 h 1211760"/>
                  <a:gd name="connsiteX10" fmla="*/ 261257 w 367574"/>
                  <a:gd name="connsiteY10" fmla="*/ 1178721 h 1211760"/>
                  <a:gd name="connsiteX11" fmla="*/ 275771 w 367574"/>
                  <a:gd name="connsiteY11" fmla="*/ 917464 h 1211760"/>
                  <a:gd name="connsiteX12" fmla="*/ 304800 w 367574"/>
                  <a:gd name="connsiteY12" fmla="*/ 757807 h 1211760"/>
                  <a:gd name="connsiteX13" fmla="*/ 290285 w 367574"/>
                  <a:gd name="connsiteY13" fmla="*/ 264321 h 1211760"/>
                  <a:gd name="connsiteX14" fmla="*/ 232228 w 367574"/>
                  <a:gd name="connsiteY14" fmla="*/ 177235 h 1211760"/>
                  <a:gd name="connsiteX15" fmla="*/ 333828 w 367574"/>
                  <a:gd name="connsiteY15" fmla="*/ 46607 h 1211760"/>
                  <a:gd name="connsiteX16" fmla="*/ 362857 w 367574"/>
                  <a:gd name="connsiteY16" fmla="*/ 3064 h 1211760"/>
                  <a:gd name="connsiteX17" fmla="*/ 72571 w 367574"/>
                  <a:gd name="connsiteY17" fmla="*/ 17578 h 1211760"/>
                  <a:gd name="connsiteX18" fmla="*/ 0 w 367574"/>
                  <a:gd name="connsiteY18" fmla="*/ 90150 h 121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7574" h="1211760">
                    <a:moveTo>
                      <a:pt x="0" y="90150"/>
                    </a:moveTo>
                    <a:cubicBezTo>
                      <a:pt x="0" y="114340"/>
                      <a:pt x="50043" y="136975"/>
                      <a:pt x="72571" y="162721"/>
                    </a:cubicBezTo>
                    <a:cubicBezTo>
                      <a:pt x="96507" y="190076"/>
                      <a:pt x="115002" y="233069"/>
                      <a:pt x="130628" y="264321"/>
                    </a:cubicBezTo>
                    <a:cubicBezTo>
                      <a:pt x="124343" y="390014"/>
                      <a:pt x="129095" y="517966"/>
                      <a:pt x="101600" y="641692"/>
                    </a:cubicBezTo>
                    <a:cubicBezTo>
                      <a:pt x="98281" y="656627"/>
                      <a:pt x="91288" y="670524"/>
                      <a:pt x="87085" y="685235"/>
                    </a:cubicBezTo>
                    <a:cubicBezTo>
                      <a:pt x="81605" y="704415"/>
                      <a:pt x="78303" y="724185"/>
                      <a:pt x="72571" y="743292"/>
                    </a:cubicBezTo>
                    <a:cubicBezTo>
                      <a:pt x="63778" y="772600"/>
                      <a:pt x="43542" y="830378"/>
                      <a:pt x="43542" y="830378"/>
                    </a:cubicBezTo>
                    <a:cubicBezTo>
                      <a:pt x="38704" y="893273"/>
                      <a:pt x="35631" y="956329"/>
                      <a:pt x="29028" y="1019064"/>
                    </a:cubicBezTo>
                    <a:cubicBezTo>
                      <a:pt x="22558" y="1080534"/>
                      <a:pt x="13976" y="1108300"/>
                      <a:pt x="0" y="1164207"/>
                    </a:cubicBezTo>
                    <a:cubicBezTo>
                      <a:pt x="4838" y="1178721"/>
                      <a:pt x="-632" y="1205586"/>
                      <a:pt x="14514" y="1207750"/>
                    </a:cubicBezTo>
                    <a:cubicBezTo>
                      <a:pt x="106401" y="1220876"/>
                      <a:pt x="178902" y="1199309"/>
                      <a:pt x="261257" y="1178721"/>
                    </a:cubicBezTo>
                    <a:cubicBezTo>
                      <a:pt x="266095" y="1091635"/>
                      <a:pt x="269082" y="1004427"/>
                      <a:pt x="275771" y="917464"/>
                    </a:cubicBezTo>
                    <a:cubicBezTo>
                      <a:pt x="283977" y="810785"/>
                      <a:pt x="281168" y="828699"/>
                      <a:pt x="304800" y="757807"/>
                    </a:cubicBezTo>
                    <a:cubicBezTo>
                      <a:pt x="299962" y="593312"/>
                      <a:pt x="310697" y="427617"/>
                      <a:pt x="290285" y="264321"/>
                    </a:cubicBezTo>
                    <a:cubicBezTo>
                      <a:pt x="285958" y="229702"/>
                      <a:pt x="232228" y="177235"/>
                      <a:pt x="232228" y="177235"/>
                    </a:cubicBezTo>
                    <a:cubicBezTo>
                      <a:pt x="378961" y="-42864"/>
                      <a:pt x="220141" y="183030"/>
                      <a:pt x="333828" y="46607"/>
                    </a:cubicBezTo>
                    <a:cubicBezTo>
                      <a:pt x="344995" y="33206"/>
                      <a:pt x="380194" y="4990"/>
                      <a:pt x="362857" y="3064"/>
                    </a:cubicBezTo>
                    <a:cubicBezTo>
                      <a:pt x="266567" y="-7635"/>
                      <a:pt x="169333" y="12740"/>
                      <a:pt x="72571" y="17578"/>
                    </a:cubicBezTo>
                    <a:cubicBezTo>
                      <a:pt x="35491" y="73198"/>
                      <a:pt x="0" y="65960"/>
                      <a:pt x="0" y="90150"/>
                    </a:cubicBezTo>
                    <a:close/>
                  </a:path>
                </a:pathLst>
              </a:custGeom>
              <a:solidFill>
                <a:srgbClr val="8EB1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6694661" y="2824062"/>
                <a:ext cx="1922864" cy="1060471"/>
              </a:xfrm>
              <a:custGeom>
                <a:avLst/>
                <a:gdLst>
                  <a:gd name="connsiteX0" fmla="*/ 304800 w 1611566"/>
                  <a:gd name="connsiteY0" fmla="*/ 30090 h 1060605"/>
                  <a:gd name="connsiteX1" fmla="*/ 145143 w 1611566"/>
                  <a:gd name="connsiteY1" fmla="*/ 117176 h 1060605"/>
                  <a:gd name="connsiteX2" fmla="*/ 101600 w 1611566"/>
                  <a:gd name="connsiteY2" fmla="*/ 146205 h 1060605"/>
                  <a:gd name="connsiteX3" fmla="*/ 87086 w 1611566"/>
                  <a:gd name="connsiteY3" fmla="*/ 204262 h 1060605"/>
                  <a:gd name="connsiteX4" fmla="*/ 43543 w 1611566"/>
                  <a:gd name="connsiteY4" fmla="*/ 291347 h 1060605"/>
                  <a:gd name="connsiteX5" fmla="*/ 0 w 1611566"/>
                  <a:gd name="connsiteY5" fmla="*/ 320376 h 1060605"/>
                  <a:gd name="connsiteX6" fmla="*/ 58057 w 1611566"/>
                  <a:gd name="connsiteY6" fmla="*/ 349405 h 1060605"/>
                  <a:gd name="connsiteX7" fmla="*/ 449943 w 1611566"/>
                  <a:gd name="connsiteY7" fmla="*/ 407462 h 1060605"/>
                  <a:gd name="connsiteX8" fmla="*/ 435429 w 1611566"/>
                  <a:gd name="connsiteY8" fmla="*/ 480033 h 1060605"/>
                  <a:gd name="connsiteX9" fmla="*/ 377372 w 1611566"/>
                  <a:gd name="connsiteY9" fmla="*/ 421976 h 1060605"/>
                  <a:gd name="connsiteX10" fmla="*/ 391886 w 1611566"/>
                  <a:gd name="connsiteY10" fmla="*/ 363919 h 1060605"/>
                  <a:gd name="connsiteX11" fmla="*/ 377372 w 1611566"/>
                  <a:gd name="connsiteY11" fmla="*/ 407462 h 1060605"/>
                  <a:gd name="connsiteX12" fmla="*/ 391886 w 1611566"/>
                  <a:gd name="connsiteY12" fmla="*/ 451005 h 1060605"/>
                  <a:gd name="connsiteX13" fmla="*/ 435429 w 1611566"/>
                  <a:gd name="connsiteY13" fmla="*/ 480033 h 1060605"/>
                  <a:gd name="connsiteX14" fmla="*/ 522514 w 1611566"/>
                  <a:gd name="connsiteY14" fmla="*/ 509062 h 1060605"/>
                  <a:gd name="connsiteX15" fmla="*/ 595086 w 1611566"/>
                  <a:gd name="connsiteY15" fmla="*/ 596147 h 1060605"/>
                  <a:gd name="connsiteX16" fmla="*/ 609600 w 1611566"/>
                  <a:gd name="connsiteY16" fmla="*/ 639690 h 1060605"/>
                  <a:gd name="connsiteX17" fmla="*/ 740229 w 1611566"/>
                  <a:gd name="connsiteY17" fmla="*/ 697747 h 1060605"/>
                  <a:gd name="connsiteX18" fmla="*/ 783772 w 1611566"/>
                  <a:gd name="connsiteY18" fmla="*/ 712262 h 1060605"/>
                  <a:gd name="connsiteX19" fmla="*/ 841829 w 1611566"/>
                  <a:gd name="connsiteY19" fmla="*/ 726776 h 1060605"/>
                  <a:gd name="connsiteX20" fmla="*/ 972457 w 1611566"/>
                  <a:gd name="connsiteY20" fmla="*/ 770319 h 1060605"/>
                  <a:gd name="connsiteX21" fmla="*/ 1117600 w 1611566"/>
                  <a:gd name="connsiteY21" fmla="*/ 799347 h 1060605"/>
                  <a:gd name="connsiteX22" fmla="*/ 1204686 w 1611566"/>
                  <a:gd name="connsiteY22" fmla="*/ 828376 h 1060605"/>
                  <a:gd name="connsiteX23" fmla="*/ 1248229 w 1611566"/>
                  <a:gd name="connsiteY23" fmla="*/ 842890 h 1060605"/>
                  <a:gd name="connsiteX24" fmla="*/ 1306286 w 1611566"/>
                  <a:gd name="connsiteY24" fmla="*/ 929976 h 1060605"/>
                  <a:gd name="connsiteX25" fmla="*/ 1364343 w 1611566"/>
                  <a:gd name="connsiteY25" fmla="*/ 944490 h 1060605"/>
                  <a:gd name="connsiteX26" fmla="*/ 1393372 w 1611566"/>
                  <a:gd name="connsiteY26" fmla="*/ 988033 h 1060605"/>
                  <a:gd name="connsiteX27" fmla="*/ 1494972 w 1611566"/>
                  <a:gd name="connsiteY27" fmla="*/ 1031576 h 1060605"/>
                  <a:gd name="connsiteX28" fmla="*/ 1582057 w 1611566"/>
                  <a:gd name="connsiteY28" fmla="*/ 1060605 h 1060605"/>
                  <a:gd name="connsiteX29" fmla="*/ 1611086 w 1611566"/>
                  <a:gd name="connsiteY29" fmla="*/ 1017062 h 1060605"/>
                  <a:gd name="connsiteX30" fmla="*/ 1567543 w 1611566"/>
                  <a:gd name="connsiteY30" fmla="*/ 915462 h 1060605"/>
                  <a:gd name="connsiteX31" fmla="*/ 1480457 w 1611566"/>
                  <a:gd name="connsiteY31" fmla="*/ 828376 h 1060605"/>
                  <a:gd name="connsiteX32" fmla="*/ 1436914 w 1611566"/>
                  <a:gd name="connsiteY32" fmla="*/ 726776 h 1060605"/>
                  <a:gd name="connsiteX33" fmla="*/ 1378857 w 1611566"/>
                  <a:gd name="connsiteY33" fmla="*/ 639690 h 1060605"/>
                  <a:gd name="connsiteX34" fmla="*/ 1306286 w 1611566"/>
                  <a:gd name="connsiteY34" fmla="*/ 552605 h 1060605"/>
                  <a:gd name="connsiteX35" fmla="*/ 1291772 w 1611566"/>
                  <a:gd name="connsiteY35" fmla="*/ 509062 h 1060605"/>
                  <a:gd name="connsiteX36" fmla="*/ 1204686 w 1611566"/>
                  <a:gd name="connsiteY36" fmla="*/ 407462 h 1060605"/>
                  <a:gd name="connsiteX37" fmla="*/ 1175657 w 1611566"/>
                  <a:gd name="connsiteY37" fmla="*/ 363919 h 1060605"/>
                  <a:gd name="connsiteX38" fmla="*/ 1117600 w 1611566"/>
                  <a:gd name="connsiteY38" fmla="*/ 305862 h 1060605"/>
                  <a:gd name="connsiteX39" fmla="*/ 1059543 w 1611566"/>
                  <a:gd name="connsiteY39" fmla="*/ 247805 h 1060605"/>
                  <a:gd name="connsiteX40" fmla="*/ 972457 w 1611566"/>
                  <a:gd name="connsiteY40" fmla="*/ 204262 h 1060605"/>
                  <a:gd name="connsiteX41" fmla="*/ 928914 w 1611566"/>
                  <a:gd name="connsiteY41" fmla="*/ 175233 h 1060605"/>
                  <a:gd name="connsiteX42" fmla="*/ 885372 w 1611566"/>
                  <a:gd name="connsiteY42" fmla="*/ 160719 h 1060605"/>
                  <a:gd name="connsiteX43" fmla="*/ 769257 w 1611566"/>
                  <a:gd name="connsiteY43" fmla="*/ 102662 h 1060605"/>
                  <a:gd name="connsiteX44" fmla="*/ 624114 w 1611566"/>
                  <a:gd name="connsiteY44" fmla="*/ 73633 h 1060605"/>
                  <a:gd name="connsiteX45" fmla="*/ 551543 w 1611566"/>
                  <a:gd name="connsiteY45" fmla="*/ 59119 h 1060605"/>
                  <a:gd name="connsiteX46" fmla="*/ 449943 w 1611566"/>
                  <a:gd name="connsiteY46" fmla="*/ 15576 h 1060605"/>
                  <a:gd name="connsiteX47" fmla="*/ 406400 w 1611566"/>
                  <a:gd name="connsiteY47" fmla="*/ 1062 h 1060605"/>
                  <a:gd name="connsiteX48" fmla="*/ 304800 w 1611566"/>
                  <a:gd name="connsiteY48" fmla="*/ 30090 h 106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611566" h="1060605">
                    <a:moveTo>
                      <a:pt x="304800" y="30090"/>
                    </a:moveTo>
                    <a:cubicBezTo>
                      <a:pt x="199838" y="72076"/>
                      <a:pt x="253906" y="44668"/>
                      <a:pt x="145143" y="117176"/>
                    </a:cubicBezTo>
                    <a:lnTo>
                      <a:pt x="101600" y="146205"/>
                    </a:lnTo>
                    <a:cubicBezTo>
                      <a:pt x="96762" y="165557"/>
                      <a:pt x="92566" y="185082"/>
                      <a:pt x="87086" y="204262"/>
                    </a:cubicBezTo>
                    <a:cubicBezTo>
                      <a:pt x="77642" y="237317"/>
                      <a:pt x="68989" y="265901"/>
                      <a:pt x="43543" y="291347"/>
                    </a:cubicBezTo>
                    <a:cubicBezTo>
                      <a:pt x="31208" y="303682"/>
                      <a:pt x="14514" y="310700"/>
                      <a:pt x="0" y="320376"/>
                    </a:cubicBezTo>
                    <a:cubicBezTo>
                      <a:pt x="19352" y="330052"/>
                      <a:pt x="36528" y="347252"/>
                      <a:pt x="58057" y="349405"/>
                    </a:cubicBezTo>
                    <a:cubicBezTo>
                      <a:pt x="459049" y="389504"/>
                      <a:pt x="394609" y="241457"/>
                      <a:pt x="449943" y="407462"/>
                    </a:cubicBezTo>
                    <a:cubicBezTo>
                      <a:pt x="445105" y="431652"/>
                      <a:pt x="452873" y="462589"/>
                      <a:pt x="435429" y="480033"/>
                    </a:cubicBezTo>
                    <a:lnTo>
                      <a:pt x="377372" y="421976"/>
                    </a:lnTo>
                    <a:cubicBezTo>
                      <a:pt x="382210" y="402624"/>
                      <a:pt x="391886" y="383867"/>
                      <a:pt x="391886" y="363919"/>
                    </a:cubicBezTo>
                    <a:cubicBezTo>
                      <a:pt x="391886" y="348620"/>
                      <a:pt x="377372" y="392163"/>
                      <a:pt x="377372" y="407462"/>
                    </a:cubicBezTo>
                    <a:cubicBezTo>
                      <a:pt x="377372" y="422761"/>
                      <a:pt x="382329" y="439058"/>
                      <a:pt x="391886" y="451005"/>
                    </a:cubicBezTo>
                    <a:cubicBezTo>
                      <a:pt x="402783" y="464626"/>
                      <a:pt x="419489" y="472948"/>
                      <a:pt x="435429" y="480033"/>
                    </a:cubicBezTo>
                    <a:cubicBezTo>
                      <a:pt x="463390" y="492460"/>
                      <a:pt x="522514" y="509062"/>
                      <a:pt x="522514" y="509062"/>
                    </a:cubicBezTo>
                    <a:cubicBezTo>
                      <a:pt x="554611" y="541159"/>
                      <a:pt x="574880" y="555735"/>
                      <a:pt x="595086" y="596147"/>
                    </a:cubicBezTo>
                    <a:cubicBezTo>
                      <a:pt x="601928" y="609831"/>
                      <a:pt x="600043" y="627743"/>
                      <a:pt x="609600" y="639690"/>
                    </a:cubicBezTo>
                    <a:cubicBezTo>
                      <a:pt x="634693" y="671056"/>
                      <a:pt x="713617" y="688876"/>
                      <a:pt x="740229" y="697747"/>
                    </a:cubicBezTo>
                    <a:cubicBezTo>
                      <a:pt x="754743" y="702585"/>
                      <a:pt x="768929" y="708551"/>
                      <a:pt x="783772" y="712262"/>
                    </a:cubicBezTo>
                    <a:cubicBezTo>
                      <a:pt x="803124" y="717100"/>
                      <a:pt x="822905" y="720468"/>
                      <a:pt x="841829" y="726776"/>
                    </a:cubicBezTo>
                    <a:cubicBezTo>
                      <a:pt x="937656" y="758718"/>
                      <a:pt x="885499" y="752928"/>
                      <a:pt x="972457" y="770319"/>
                    </a:cubicBezTo>
                    <a:cubicBezTo>
                      <a:pt x="1050916" y="786010"/>
                      <a:pt x="1050178" y="779120"/>
                      <a:pt x="1117600" y="799347"/>
                    </a:cubicBezTo>
                    <a:cubicBezTo>
                      <a:pt x="1146908" y="808140"/>
                      <a:pt x="1175657" y="818700"/>
                      <a:pt x="1204686" y="828376"/>
                    </a:cubicBezTo>
                    <a:lnTo>
                      <a:pt x="1248229" y="842890"/>
                    </a:lnTo>
                    <a:cubicBezTo>
                      <a:pt x="1262084" y="884455"/>
                      <a:pt x="1261518" y="904394"/>
                      <a:pt x="1306286" y="929976"/>
                    </a:cubicBezTo>
                    <a:cubicBezTo>
                      <a:pt x="1323606" y="939873"/>
                      <a:pt x="1344991" y="939652"/>
                      <a:pt x="1364343" y="944490"/>
                    </a:cubicBezTo>
                    <a:cubicBezTo>
                      <a:pt x="1374019" y="959004"/>
                      <a:pt x="1381037" y="975698"/>
                      <a:pt x="1393372" y="988033"/>
                    </a:cubicBezTo>
                    <a:cubicBezTo>
                      <a:pt x="1429559" y="1024221"/>
                      <a:pt x="1447382" y="1017299"/>
                      <a:pt x="1494972" y="1031576"/>
                    </a:cubicBezTo>
                    <a:cubicBezTo>
                      <a:pt x="1524280" y="1040368"/>
                      <a:pt x="1582057" y="1060605"/>
                      <a:pt x="1582057" y="1060605"/>
                    </a:cubicBezTo>
                    <a:cubicBezTo>
                      <a:pt x="1591733" y="1046091"/>
                      <a:pt x="1608619" y="1034331"/>
                      <a:pt x="1611086" y="1017062"/>
                    </a:cubicBezTo>
                    <a:cubicBezTo>
                      <a:pt x="1615603" y="985444"/>
                      <a:pt x="1587295" y="937683"/>
                      <a:pt x="1567543" y="915462"/>
                    </a:cubicBezTo>
                    <a:cubicBezTo>
                      <a:pt x="1540269" y="884779"/>
                      <a:pt x="1480457" y="828376"/>
                      <a:pt x="1480457" y="828376"/>
                    </a:cubicBezTo>
                    <a:cubicBezTo>
                      <a:pt x="1465441" y="783328"/>
                      <a:pt x="1463819" y="771617"/>
                      <a:pt x="1436914" y="726776"/>
                    </a:cubicBezTo>
                    <a:cubicBezTo>
                      <a:pt x="1418964" y="696860"/>
                      <a:pt x="1403527" y="664360"/>
                      <a:pt x="1378857" y="639690"/>
                    </a:cubicBezTo>
                    <a:cubicBezTo>
                      <a:pt x="1322979" y="583812"/>
                      <a:pt x="1346700" y="613226"/>
                      <a:pt x="1306286" y="552605"/>
                    </a:cubicBezTo>
                    <a:cubicBezTo>
                      <a:pt x="1301448" y="538091"/>
                      <a:pt x="1299363" y="522346"/>
                      <a:pt x="1291772" y="509062"/>
                    </a:cubicBezTo>
                    <a:cubicBezTo>
                      <a:pt x="1252241" y="439883"/>
                      <a:pt x="1251479" y="463614"/>
                      <a:pt x="1204686" y="407462"/>
                    </a:cubicBezTo>
                    <a:cubicBezTo>
                      <a:pt x="1193519" y="394061"/>
                      <a:pt x="1185333" y="378433"/>
                      <a:pt x="1175657" y="363919"/>
                    </a:cubicBezTo>
                    <a:cubicBezTo>
                      <a:pt x="1136953" y="247804"/>
                      <a:pt x="1195009" y="383271"/>
                      <a:pt x="1117600" y="305862"/>
                    </a:cubicBezTo>
                    <a:cubicBezTo>
                      <a:pt x="1040191" y="228453"/>
                      <a:pt x="1175658" y="286509"/>
                      <a:pt x="1059543" y="247805"/>
                    </a:cubicBezTo>
                    <a:cubicBezTo>
                      <a:pt x="934754" y="164612"/>
                      <a:pt x="1092641" y="264354"/>
                      <a:pt x="972457" y="204262"/>
                    </a:cubicBezTo>
                    <a:cubicBezTo>
                      <a:pt x="956855" y="196461"/>
                      <a:pt x="944516" y="183034"/>
                      <a:pt x="928914" y="175233"/>
                    </a:cubicBezTo>
                    <a:cubicBezTo>
                      <a:pt x="915230" y="168391"/>
                      <a:pt x="899300" y="167050"/>
                      <a:pt x="885372" y="160719"/>
                    </a:cubicBezTo>
                    <a:cubicBezTo>
                      <a:pt x="845977" y="142812"/>
                      <a:pt x="811690" y="111149"/>
                      <a:pt x="769257" y="102662"/>
                    </a:cubicBezTo>
                    <a:lnTo>
                      <a:pt x="624114" y="73633"/>
                    </a:lnTo>
                    <a:lnTo>
                      <a:pt x="551543" y="59119"/>
                    </a:lnTo>
                    <a:cubicBezTo>
                      <a:pt x="485256" y="14927"/>
                      <a:pt x="531952" y="39007"/>
                      <a:pt x="449943" y="15576"/>
                    </a:cubicBezTo>
                    <a:cubicBezTo>
                      <a:pt x="435232" y="11373"/>
                      <a:pt x="421623" y="2584"/>
                      <a:pt x="406400" y="1062"/>
                    </a:cubicBezTo>
                    <a:cubicBezTo>
                      <a:pt x="372701" y="-2308"/>
                      <a:pt x="338667" y="1062"/>
                      <a:pt x="304800" y="3009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5460271" y="3743247"/>
                <a:ext cx="2565978" cy="1158540"/>
              </a:xfrm>
              <a:custGeom>
                <a:avLst/>
                <a:gdLst>
                  <a:gd name="connsiteX0" fmla="*/ 391885 w 1930400"/>
                  <a:gd name="connsiteY0" fmla="*/ 0 h 422848"/>
                  <a:gd name="connsiteX1" fmla="*/ 304800 w 1930400"/>
                  <a:gd name="connsiteY1" fmla="*/ 130628 h 422848"/>
                  <a:gd name="connsiteX2" fmla="*/ 261257 w 1930400"/>
                  <a:gd name="connsiteY2" fmla="*/ 174171 h 422848"/>
                  <a:gd name="connsiteX3" fmla="*/ 203200 w 1930400"/>
                  <a:gd name="connsiteY3" fmla="*/ 261257 h 422848"/>
                  <a:gd name="connsiteX4" fmla="*/ 116114 w 1930400"/>
                  <a:gd name="connsiteY4" fmla="*/ 333828 h 422848"/>
                  <a:gd name="connsiteX5" fmla="*/ 29028 w 1930400"/>
                  <a:gd name="connsiteY5" fmla="*/ 362857 h 422848"/>
                  <a:gd name="connsiteX6" fmla="*/ 130628 w 1930400"/>
                  <a:gd name="connsiteY6" fmla="*/ 319314 h 422848"/>
                  <a:gd name="connsiteX7" fmla="*/ 87085 w 1930400"/>
                  <a:gd name="connsiteY7" fmla="*/ 275771 h 422848"/>
                  <a:gd name="connsiteX8" fmla="*/ 0 w 1930400"/>
                  <a:gd name="connsiteY8" fmla="*/ 304800 h 422848"/>
                  <a:gd name="connsiteX9" fmla="*/ 29028 w 1930400"/>
                  <a:gd name="connsiteY9" fmla="*/ 348343 h 422848"/>
                  <a:gd name="connsiteX10" fmla="*/ 130628 w 1930400"/>
                  <a:gd name="connsiteY10" fmla="*/ 377371 h 422848"/>
                  <a:gd name="connsiteX11" fmla="*/ 464457 w 1930400"/>
                  <a:gd name="connsiteY11" fmla="*/ 391885 h 422848"/>
                  <a:gd name="connsiteX12" fmla="*/ 1625600 w 1930400"/>
                  <a:gd name="connsiteY12" fmla="*/ 391885 h 422848"/>
                  <a:gd name="connsiteX13" fmla="*/ 1930400 w 1930400"/>
                  <a:gd name="connsiteY13" fmla="*/ 377371 h 422848"/>
                  <a:gd name="connsiteX14" fmla="*/ 1886857 w 1930400"/>
                  <a:gd name="connsiteY14" fmla="*/ 290285 h 422848"/>
                  <a:gd name="connsiteX15" fmla="*/ 1799771 w 1930400"/>
                  <a:gd name="connsiteY15" fmla="*/ 232228 h 422848"/>
                  <a:gd name="connsiteX16" fmla="*/ 1640114 w 1930400"/>
                  <a:gd name="connsiteY16" fmla="*/ 203200 h 422848"/>
                  <a:gd name="connsiteX17" fmla="*/ 1059542 w 1930400"/>
                  <a:gd name="connsiteY17" fmla="*/ 217714 h 422848"/>
                  <a:gd name="connsiteX18" fmla="*/ 986971 w 1930400"/>
                  <a:gd name="connsiteY18" fmla="*/ 232228 h 422848"/>
                  <a:gd name="connsiteX19" fmla="*/ 769257 w 1930400"/>
                  <a:gd name="connsiteY19" fmla="*/ 246743 h 422848"/>
                  <a:gd name="connsiteX20" fmla="*/ 232228 w 1930400"/>
                  <a:gd name="connsiteY20" fmla="*/ 246743 h 422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30400" h="422848">
                    <a:moveTo>
                      <a:pt x="391885" y="0"/>
                    </a:moveTo>
                    <a:cubicBezTo>
                      <a:pt x="359405" y="54133"/>
                      <a:pt x="345109" y="83600"/>
                      <a:pt x="304800" y="130628"/>
                    </a:cubicBezTo>
                    <a:cubicBezTo>
                      <a:pt x="291442" y="146213"/>
                      <a:pt x="273859" y="157968"/>
                      <a:pt x="261257" y="174171"/>
                    </a:cubicBezTo>
                    <a:cubicBezTo>
                      <a:pt x="239838" y="201710"/>
                      <a:pt x="227870" y="236587"/>
                      <a:pt x="203200" y="261257"/>
                    </a:cubicBezTo>
                    <a:cubicBezTo>
                      <a:pt x="175854" y="288603"/>
                      <a:pt x="152489" y="317662"/>
                      <a:pt x="116114" y="333828"/>
                    </a:cubicBezTo>
                    <a:cubicBezTo>
                      <a:pt x="88152" y="346255"/>
                      <a:pt x="1660" y="376541"/>
                      <a:pt x="29028" y="362857"/>
                    </a:cubicBezTo>
                    <a:cubicBezTo>
                      <a:pt x="100769" y="326986"/>
                      <a:pt x="66559" y="340670"/>
                      <a:pt x="130628" y="319314"/>
                    </a:cubicBezTo>
                    <a:cubicBezTo>
                      <a:pt x="116114" y="304800"/>
                      <a:pt x="107486" y="278038"/>
                      <a:pt x="87085" y="275771"/>
                    </a:cubicBezTo>
                    <a:cubicBezTo>
                      <a:pt x="56674" y="272392"/>
                      <a:pt x="0" y="304800"/>
                      <a:pt x="0" y="304800"/>
                    </a:cubicBezTo>
                    <a:cubicBezTo>
                      <a:pt x="9676" y="319314"/>
                      <a:pt x="15407" y="337446"/>
                      <a:pt x="29028" y="348343"/>
                    </a:cubicBezTo>
                    <a:cubicBezTo>
                      <a:pt x="37787" y="355351"/>
                      <a:pt x="127755" y="377158"/>
                      <a:pt x="130628" y="377371"/>
                    </a:cubicBezTo>
                    <a:cubicBezTo>
                      <a:pt x="241705" y="385599"/>
                      <a:pt x="353181" y="387047"/>
                      <a:pt x="464457" y="391885"/>
                    </a:cubicBezTo>
                    <a:cubicBezTo>
                      <a:pt x="919948" y="448824"/>
                      <a:pt x="597920" y="413986"/>
                      <a:pt x="1625600" y="391885"/>
                    </a:cubicBezTo>
                    <a:cubicBezTo>
                      <a:pt x="1727292" y="389698"/>
                      <a:pt x="1828800" y="382209"/>
                      <a:pt x="1930400" y="377371"/>
                    </a:cubicBezTo>
                    <a:cubicBezTo>
                      <a:pt x="1920047" y="346313"/>
                      <a:pt x="1913337" y="313455"/>
                      <a:pt x="1886857" y="290285"/>
                    </a:cubicBezTo>
                    <a:cubicBezTo>
                      <a:pt x="1860601" y="267311"/>
                      <a:pt x="1834308" y="237162"/>
                      <a:pt x="1799771" y="232228"/>
                    </a:cubicBezTo>
                    <a:cubicBezTo>
                      <a:pt x="1678424" y="214893"/>
                      <a:pt x="1731360" y="226011"/>
                      <a:pt x="1640114" y="203200"/>
                    </a:cubicBezTo>
                    <a:lnTo>
                      <a:pt x="1059542" y="217714"/>
                    </a:lnTo>
                    <a:cubicBezTo>
                      <a:pt x="1034897" y="218809"/>
                      <a:pt x="1011518" y="229773"/>
                      <a:pt x="986971" y="232228"/>
                    </a:cubicBezTo>
                    <a:cubicBezTo>
                      <a:pt x="914600" y="239465"/>
                      <a:pt x="841976" y="245344"/>
                      <a:pt x="769257" y="246743"/>
                    </a:cubicBezTo>
                    <a:cubicBezTo>
                      <a:pt x="590280" y="250185"/>
                      <a:pt x="411238" y="246743"/>
                      <a:pt x="232228" y="24674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6438712" y="3738261"/>
                <a:ext cx="566977" cy="595060"/>
              </a:xfrm>
              <a:custGeom>
                <a:avLst/>
                <a:gdLst>
                  <a:gd name="connsiteX0" fmla="*/ 0 w 566057"/>
                  <a:gd name="connsiteY0" fmla="*/ 333828 h 595085"/>
                  <a:gd name="connsiteX1" fmla="*/ 14514 w 566057"/>
                  <a:gd name="connsiteY1" fmla="*/ 566057 h 595085"/>
                  <a:gd name="connsiteX2" fmla="*/ 58057 w 566057"/>
                  <a:gd name="connsiteY2" fmla="*/ 595085 h 595085"/>
                  <a:gd name="connsiteX3" fmla="*/ 537029 w 566057"/>
                  <a:gd name="connsiteY3" fmla="*/ 566057 h 595085"/>
                  <a:gd name="connsiteX4" fmla="*/ 551543 w 566057"/>
                  <a:gd name="connsiteY4" fmla="*/ 362857 h 595085"/>
                  <a:gd name="connsiteX5" fmla="*/ 566057 w 566057"/>
                  <a:gd name="connsiteY5" fmla="*/ 261257 h 595085"/>
                  <a:gd name="connsiteX6" fmla="*/ 551543 w 566057"/>
                  <a:gd name="connsiteY6" fmla="*/ 0 h 595085"/>
                  <a:gd name="connsiteX7" fmla="*/ 493486 w 566057"/>
                  <a:gd name="connsiteY7" fmla="*/ 43543 h 595085"/>
                  <a:gd name="connsiteX8" fmla="*/ 449943 w 566057"/>
                  <a:gd name="connsiteY8" fmla="*/ 72571 h 595085"/>
                  <a:gd name="connsiteX9" fmla="*/ 406400 w 566057"/>
                  <a:gd name="connsiteY9" fmla="*/ 130628 h 595085"/>
                  <a:gd name="connsiteX10" fmla="*/ 319314 w 566057"/>
                  <a:gd name="connsiteY10" fmla="*/ 174171 h 595085"/>
                  <a:gd name="connsiteX11" fmla="*/ 203200 w 566057"/>
                  <a:gd name="connsiteY11" fmla="*/ 275771 h 595085"/>
                  <a:gd name="connsiteX12" fmla="*/ 72571 w 566057"/>
                  <a:gd name="connsiteY12" fmla="*/ 377371 h 595085"/>
                  <a:gd name="connsiteX13" fmla="*/ 29029 w 566057"/>
                  <a:gd name="connsiteY13" fmla="*/ 377371 h 59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6057" h="595085">
                    <a:moveTo>
                      <a:pt x="0" y="333828"/>
                    </a:moveTo>
                    <a:cubicBezTo>
                      <a:pt x="4838" y="411238"/>
                      <a:pt x="-2311" y="490343"/>
                      <a:pt x="14514" y="566057"/>
                    </a:cubicBezTo>
                    <a:cubicBezTo>
                      <a:pt x="18298" y="583086"/>
                      <a:pt x="40613" y="595085"/>
                      <a:pt x="58057" y="595085"/>
                    </a:cubicBezTo>
                    <a:cubicBezTo>
                      <a:pt x="218007" y="595085"/>
                      <a:pt x="377372" y="575733"/>
                      <a:pt x="537029" y="566057"/>
                    </a:cubicBezTo>
                    <a:cubicBezTo>
                      <a:pt x="541867" y="498324"/>
                      <a:pt x="545105" y="430457"/>
                      <a:pt x="551543" y="362857"/>
                    </a:cubicBezTo>
                    <a:cubicBezTo>
                      <a:pt x="554786" y="328801"/>
                      <a:pt x="566057" y="295467"/>
                      <a:pt x="566057" y="261257"/>
                    </a:cubicBezTo>
                    <a:cubicBezTo>
                      <a:pt x="566057" y="174037"/>
                      <a:pt x="556381" y="87086"/>
                      <a:pt x="551543" y="0"/>
                    </a:cubicBezTo>
                    <a:cubicBezTo>
                      <a:pt x="532191" y="14514"/>
                      <a:pt x="513171" y="29483"/>
                      <a:pt x="493486" y="43543"/>
                    </a:cubicBezTo>
                    <a:cubicBezTo>
                      <a:pt x="479291" y="53682"/>
                      <a:pt x="462278" y="60236"/>
                      <a:pt x="449943" y="72571"/>
                    </a:cubicBezTo>
                    <a:cubicBezTo>
                      <a:pt x="432838" y="89676"/>
                      <a:pt x="423505" y="113523"/>
                      <a:pt x="406400" y="130628"/>
                    </a:cubicBezTo>
                    <a:cubicBezTo>
                      <a:pt x="378263" y="158765"/>
                      <a:pt x="354730" y="162366"/>
                      <a:pt x="319314" y="174171"/>
                    </a:cubicBezTo>
                    <a:cubicBezTo>
                      <a:pt x="237069" y="297541"/>
                      <a:pt x="372530" y="106441"/>
                      <a:pt x="203200" y="275771"/>
                    </a:cubicBezTo>
                    <a:cubicBezTo>
                      <a:pt x="175844" y="303127"/>
                      <a:pt x="107293" y="377371"/>
                      <a:pt x="72571" y="377371"/>
                    </a:cubicBezTo>
                    <a:lnTo>
                      <a:pt x="29029" y="377371"/>
                    </a:lnTo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>
                <a:off x="7255159" y="1806808"/>
                <a:ext cx="657694" cy="531898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7" name="Isosceles Triangle 36"/>
              <p:cNvSpPr/>
              <p:nvPr/>
            </p:nvSpPr>
            <p:spPr>
              <a:xfrm>
                <a:off x="6286438" y="3857938"/>
                <a:ext cx="660934" cy="53522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074570" y="869339"/>
                <a:ext cx="3888189" cy="3532361"/>
              </a:xfrm>
              <a:prstGeom prst="ellipse">
                <a:avLst/>
              </a:prstGeom>
              <a:solidFill>
                <a:srgbClr val="4F81BD">
                  <a:alpha val="27843"/>
                </a:srgbClr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4588745" y="2255916"/>
              <a:ext cx="2153257" cy="362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500" dist="50800" dir="5400000" sy="-100000" algn="bl" rotWithShape="0"/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8" name="Oval 27"/>
            <p:cNvSpPr/>
            <p:nvPr/>
          </p:nvSpPr>
          <p:spPr>
            <a:xfrm rot="1778860" flipV="1">
              <a:off x="7014640" y="2974612"/>
              <a:ext cx="1939462" cy="4330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9" name="Oval 28"/>
            <p:cNvSpPr/>
            <p:nvPr/>
          </p:nvSpPr>
          <p:spPr>
            <a:xfrm rot="19717713">
              <a:off x="6898411" y="1667230"/>
              <a:ext cx="2153257" cy="362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3291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Comité</a:t>
            </a:r>
            <a:r>
              <a:rPr lang="en-GB" altLang="en-US" dirty="0"/>
              <a:t> de </a:t>
            </a:r>
            <a:r>
              <a:rPr lang="en-GB" altLang="en-US" dirty="0" err="1"/>
              <a:t>Direção</a:t>
            </a:r>
            <a:r>
              <a:rPr lang="en-GB" altLang="en-US" dirty="0"/>
              <a:t> do </a:t>
            </a:r>
            <a:r>
              <a:rPr lang="en-GB" altLang="en-US" dirty="0" err="1"/>
              <a:t>Projecto</a:t>
            </a:r>
            <a:r>
              <a:rPr lang="en-GB" altLang="en-US" dirty="0"/>
              <a:t> (CDP)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8" name="Group 18"/>
          <p:cNvGrpSpPr>
            <a:grpSpLocks/>
          </p:cNvGrpSpPr>
          <p:nvPr/>
        </p:nvGrpSpPr>
        <p:grpSpPr bwMode="auto">
          <a:xfrm>
            <a:off x="5327375" y="2248657"/>
            <a:ext cx="3526370" cy="3323223"/>
            <a:chOff x="4588745" y="869339"/>
            <a:chExt cx="4462923" cy="4032448"/>
          </a:xfrm>
        </p:grpSpPr>
        <p:grpSp>
          <p:nvGrpSpPr>
            <p:cNvPr id="9" name="Group 15"/>
            <p:cNvGrpSpPr>
              <a:grpSpLocks/>
            </p:cNvGrpSpPr>
            <p:nvPr/>
          </p:nvGrpSpPr>
          <p:grpSpPr bwMode="auto">
            <a:xfrm>
              <a:off x="5074570" y="869339"/>
              <a:ext cx="3888189" cy="4032448"/>
              <a:chOff x="5074570" y="869339"/>
              <a:chExt cx="3888189" cy="4032448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5457440" y="2814084"/>
                <a:ext cx="1174911" cy="929237"/>
              </a:xfrm>
              <a:custGeom>
                <a:avLst/>
                <a:gdLst>
                  <a:gd name="connsiteX0" fmla="*/ 334351 w 1176180"/>
                  <a:gd name="connsiteY0" fmla="*/ 261257 h 928914"/>
                  <a:gd name="connsiteX1" fmla="*/ 406923 w 1176180"/>
                  <a:gd name="connsiteY1" fmla="*/ 246743 h 928914"/>
                  <a:gd name="connsiteX2" fmla="*/ 450466 w 1176180"/>
                  <a:gd name="connsiteY2" fmla="*/ 217714 h 928914"/>
                  <a:gd name="connsiteX3" fmla="*/ 508523 w 1176180"/>
                  <a:gd name="connsiteY3" fmla="*/ 188685 h 928914"/>
                  <a:gd name="connsiteX4" fmla="*/ 639151 w 1176180"/>
                  <a:gd name="connsiteY4" fmla="*/ 145143 h 928914"/>
                  <a:gd name="connsiteX5" fmla="*/ 682694 w 1176180"/>
                  <a:gd name="connsiteY5" fmla="*/ 130628 h 928914"/>
                  <a:gd name="connsiteX6" fmla="*/ 755266 w 1176180"/>
                  <a:gd name="connsiteY6" fmla="*/ 101600 h 928914"/>
                  <a:gd name="connsiteX7" fmla="*/ 798808 w 1176180"/>
                  <a:gd name="connsiteY7" fmla="*/ 87085 h 928914"/>
                  <a:gd name="connsiteX8" fmla="*/ 943951 w 1176180"/>
                  <a:gd name="connsiteY8" fmla="*/ 29028 h 928914"/>
                  <a:gd name="connsiteX9" fmla="*/ 987494 w 1176180"/>
                  <a:gd name="connsiteY9" fmla="*/ 14514 h 928914"/>
                  <a:gd name="connsiteX10" fmla="*/ 1118123 w 1176180"/>
                  <a:gd name="connsiteY10" fmla="*/ 0 h 928914"/>
                  <a:gd name="connsiteX11" fmla="*/ 1132637 w 1176180"/>
                  <a:gd name="connsiteY11" fmla="*/ 43543 h 928914"/>
                  <a:gd name="connsiteX12" fmla="*/ 1147151 w 1176180"/>
                  <a:gd name="connsiteY12" fmla="*/ 130628 h 928914"/>
                  <a:gd name="connsiteX13" fmla="*/ 1176180 w 1176180"/>
                  <a:gd name="connsiteY13" fmla="*/ 188685 h 928914"/>
                  <a:gd name="connsiteX14" fmla="*/ 1045551 w 1176180"/>
                  <a:gd name="connsiteY14" fmla="*/ 275771 h 928914"/>
                  <a:gd name="connsiteX15" fmla="*/ 1002008 w 1176180"/>
                  <a:gd name="connsiteY15" fmla="*/ 304800 h 928914"/>
                  <a:gd name="connsiteX16" fmla="*/ 958466 w 1176180"/>
                  <a:gd name="connsiteY16" fmla="*/ 348343 h 928914"/>
                  <a:gd name="connsiteX17" fmla="*/ 871380 w 1176180"/>
                  <a:gd name="connsiteY17" fmla="*/ 406400 h 928914"/>
                  <a:gd name="connsiteX18" fmla="*/ 827837 w 1176180"/>
                  <a:gd name="connsiteY18" fmla="*/ 449943 h 928914"/>
                  <a:gd name="connsiteX19" fmla="*/ 653666 w 1176180"/>
                  <a:gd name="connsiteY19" fmla="*/ 537028 h 928914"/>
                  <a:gd name="connsiteX20" fmla="*/ 610123 w 1176180"/>
                  <a:gd name="connsiteY20" fmla="*/ 551543 h 928914"/>
                  <a:gd name="connsiteX21" fmla="*/ 566580 w 1176180"/>
                  <a:gd name="connsiteY21" fmla="*/ 595085 h 928914"/>
                  <a:gd name="connsiteX22" fmla="*/ 435951 w 1176180"/>
                  <a:gd name="connsiteY22" fmla="*/ 638628 h 928914"/>
                  <a:gd name="connsiteX23" fmla="*/ 392408 w 1176180"/>
                  <a:gd name="connsiteY23" fmla="*/ 667657 h 928914"/>
                  <a:gd name="connsiteX24" fmla="*/ 290808 w 1176180"/>
                  <a:gd name="connsiteY24" fmla="*/ 696685 h 928914"/>
                  <a:gd name="connsiteX25" fmla="*/ 203723 w 1176180"/>
                  <a:gd name="connsiteY25" fmla="*/ 754743 h 928914"/>
                  <a:gd name="connsiteX26" fmla="*/ 160180 w 1176180"/>
                  <a:gd name="connsiteY26" fmla="*/ 783771 h 928914"/>
                  <a:gd name="connsiteX27" fmla="*/ 116637 w 1176180"/>
                  <a:gd name="connsiteY27" fmla="*/ 870857 h 928914"/>
                  <a:gd name="connsiteX28" fmla="*/ 29551 w 1176180"/>
                  <a:gd name="connsiteY28" fmla="*/ 928914 h 928914"/>
                  <a:gd name="connsiteX29" fmla="*/ 523 w 1176180"/>
                  <a:gd name="connsiteY29" fmla="*/ 885371 h 928914"/>
                  <a:gd name="connsiteX30" fmla="*/ 15037 w 1176180"/>
                  <a:gd name="connsiteY30" fmla="*/ 812800 h 928914"/>
                  <a:gd name="connsiteX31" fmla="*/ 73094 w 1176180"/>
                  <a:gd name="connsiteY31" fmla="*/ 667657 h 928914"/>
                  <a:gd name="connsiteX32" fmla="*/ 116637 w 1176180"/>
                  <a:gd name="connsiteY32" fmla="*/ 624114 h 928914"/>
                  <a:gd name="connsiteX33" fmla="*/ 145666 w 1176180"/>
                  <a:gd name="connsiteY33" fmla="*/ 580571 h 928914"/>
                  <a:gd name="connsiteX34" fmla="*/ 189208 w 1176180"/>
                  <a:gd name="connsiteY34" fmla="*/ 537028 h 928914"/>
                  <a:gd name="connsiteX35" fmla="*/ 247266 w 1176180"/>
                  <a:gd name="connsiteY35" fmla="*/ 449943 h 928914"/>
                  <a:gd name="connsiteX36" fmla="*/ 305323 w 1176180"/>
                  <a:gd name="connsiteY36" fmla="*/ 362857 h 928914"/>
                  <a:gd name="connsiteX37" fmla="*/ 348866 w 1176180"/>
                  <a:gd name="connsiteY37" fmla="*/ 319314 h 928914"/>
                  <a:gd name="connsiteX38" fmla="*/ 377894 w 1176180"/>
                  <a:gd name="connsiteY38" fmla="*/ 275771 h 928914"/>
                  <a:gd name="connsiteX39" fmla="*/ 319837 w 1176180"/>
                  <a:gd name="connsiteY39" fmla="*/ 319314 h 92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76180" h="928914">
                    <a:moveTo>
                      <a:pt x="334351" y="261257"/>
                    </a:moveTo>
                    <a:cubicBezTo>
                      <a:pt x="358542" y="256419"/>
                      <a:pt x="383824" y="255405"/>
                      <a:pt x="406923" y="246743"/>
                    </a:cubicBezTo>
                    <a:cubicBezTo>
                      <a:pt x="423256" y="240618"/>
                      <a:pt x="435320" y="226369"/>
                      <a:pt x="450466" y="217714"/>
                    </a:cubicBezTo>
                    <a:cubicBezTo>
                      <a:pt x="469252" y="206979"/>
                      <a:pt x="488434" y="196721"/>
                      <a:pt x="508523" y="188685"/>
                    </a:cubicBezTo>
                    <a:cubicBezTo>
                      <a:pt x="508536" y="188680"/>
                      <a:pt x="617373" y="152402"/>
                      <a:pt x="639151" y="145143"/>
                    </a:cubicBezTo>
                    <a:cubicBezTo>
                      <a:pt x="653665" y="140305"/>
                      <a:pt x="668489" y="136310"/>
                      <a:pt x="682694" y="130628"/>
                    </a:cubicBezTo>
                    <a:cubicBezTo>
                      <a:pt x="706885" y="120952"/>
                      <a:pt x="730871" y="110748"/>
                      <a:pt x="755266" y="101600"/>
                    </a:cubicBezTo>
                    <a:cubicBezTo>
                      <a:pt x="769591" y="96228"/>
                      <a:pt x="784746" y="93112"/>
                      <a:pt x="798808" y="87085"/>
                    </a:cubicBezTo>
                    <a:cubicBezTo>
                      <a:pt x="948284" y="23024"/>
                      <a:pt x="745761" y="95092"/>
                      <a:pt x="943951" y="29028"/>
                    </a:cubicBezTo>
                    <a:cubicBezTo>
                      <a:pt x="958465" y="24190"/>
                      <a:pt x="972288" y="16203"/>
                      <a:pt x="987494" y="14514"/>
                    </a:cubicBezTo>
                    <a:lnTo>
                      <a:pt x="1118123" y="0"/>
                    </a:lnTo>
                    <a:cubicBezTo>
                      <a:pt x="1122961" y="14514"/>
                      <a:pt x="1129318" y="28608"/>
                      <a:pt x="1132637" y="43543"/>
                    </a:cubicBezTo>
                    <a:cubicBezTo>
                      <a:pt x="1139021" y="72271"/>
                      <a:pt x="1138695" y="102440"/>
                      <a:pt x="1147151" y="130628"/>
                    </a:cubicBezTo>
                    <a:cubicBezTo>
                      <a:pt x="1153368" y="151352"/>
                      <a:pt x="1166504" y="169333"/>
                      <a:pt x="1176180" y="188685"/>
                    </a:cubicBezTo>
                    <a:lnTo>
                      <a:pt x="1045551" y="275771"/>
                    </a:lnTo>
                    <a:cubicBezTo>
                      <a:pt x="1031037" y="285447"/>
                      <a:pt x="1014343" y="292465"/>
                      <a:pt x="1002008" y="304800"/>
                    </a:cubicBezTo>
                    <a:cubicBezTo>
                      <a:pt x="987494" y="319314"/>
                      <a:pt x="974668" y="335741"/>
                      <a:pt x="958466" y="348343"/>
                    </a:cubicBezTo>
                    <a:cubicBezTo>
                      <a:pt x="930927" y="369762"/>
                      <a:pt x="896050" y="381730"/>
                      <a:pt x="871380" y="406400"/>
                    </a:cubicBezTo>
                    <a:cubicBezTo>
                      <a:pt x="856866" y="420914"/>
                      <a:pt x="844040" y="437341"/>
                      <a:pt x="827837" y="449943"/>
                    </a:cubicBezTo>
                    <a:cubicBezTo>
                      <a:pt x="743427" y="515595"/>
                      <a:pt x="749173" y="505192"/>
                      <a:pt x="653666" y="537028"/>
                    </a:cubicBezTo>
                    <a:lnTo>
                      <a:pt x="610123" y="551543"/>
                    </a:lnTo>
                    <a:cubicBezTo>
                      <a:pt x="595609" y="566057"/>
                      <a:pt x="583283" y="583154"/>
                      <a:pt x="566580" y="595085"/>
                    </a:cubicBezTo>
                    <a:cubicBezTo>
                      <a:pt x="519840" y="628471"/>
                      <a:pt x="491678" y="627483"/>
                      <a:pt x="435951" y="638628"/>
                    </a:cubicBezTo>
                    <a:cubicBezTo>
                      <a:pt x="421437" y="648304"/>
                      <a:pt x="408010" y="659856"/>
                      <a:pt x="392408" y="667657"/>
                    </a:cubicBezTo>
                    <a:cubicBezTo>
                      <a:pt x="371585" y="678069"/>
                      <a:pt x="309410" y="692035"/>
                      <a:pt x="290808" y="696685"/>
                    </a:cubicBezTo>
                    <a:lnTo>
                      <a:pt x="203723" y="754743"/>
                    </a:lnTo>
                    <a:lnTo>
                      <a:pt x="160180" y="783771"/>
                    </a:lnTo>
                    <a:cubicBezTo>
                      <a:pt x="149827" y="814832"/>
                      <a:pt x="143119" y="847685"/>
                      <a:pt x="116637" y="870857"/>
                    </a:cubicBezTo>
                    <a:cubicBezTo>
                      <a:pt x="90381" y="893831"/>
                      <a:pt x="29551" y="928914"/>
                      <a:pt x="29551" y="928914"/>
                    </a:cubicBezTo>
                    <a:cubicBezTo>
                      <a:pt x="19875" y="914400"/>
                      <a:pt x="2687" y="902680"/>
                      <a:pt x="523" y="885371"/>
                    </a:cubicBezTo>
                    <a:cubicBezTo>
                      <a:pt x="-2537" y="860892"/>
                      <a:pt x="8546" y="836600"/>
                      <a:pt x="15037" y="812800"/>
                    </a:cubicBezTo>
                    <a:cubicBezTo>
                      <a:pt x="24367" y="778590"/>
                      <a:pt x="49149" y="701180"/>
                      <a:pt x="73094" y="667657"/>
                    </a:cubicBezTo>
                    <a:cubicBezTo>
                      <a:pt x="85025" y="650954"/>
                      <a:pt x="103496" y="639883"/>
                      <a:pt x="116637" y="624114"/>
                    </a:cubicBezTo>
                    <a:cubicBezTo>
                      <a:pt x="127804" y="610713"/>
                      <a:pt x="134499" y="593972"/>
                      <a:pt x="145666" y="580571"/>
                    </a:cubicBezTo>
                    <a:cubicBezTo>
                      <a:pt x="158806" y="564802"/>
                      <a:pt x="176606" y="553230"/>
                      <a:pt x="189208" y="537028"/>
                    </a:cubicBezTo>
                    <a:cubicBezTo>
                      <a:pt x="210627" y="509489"/>
                      <a:pt x="227914" y="478971"/>
                      <a:pt x="247266" y="449943"/>
                    </a:cubicBezTo>
                    <a:cubicBezTo>
                      <a:pt x="247269" y="449938"/>
                      <a:pt x="305319" y="362861"/>
                      <a:pt x="305323" y="362857"/>
                    </a:cubicBezTo>
                    <a:cubicBezTo>
                      <a:pt x="319837" y="348343"/>
                      <a:pt x="335725" y="335083"/>
                      <a:pt x="348866" y="319314"/>
                    </a:cubicBezTo>
                    <a:cubicBezTo>
                      <a:pt x="360033" y="305913"/>
                      <a:pt x="390229" y="288105"/>
                      <a:pt x="377894" y="275771"/>
                    </a:cubicBezTo>
                    <a:cubicBezTo>
                      <a:pt x="369688" y="267565"/>
                      <a:pt x="330593" y="308558"/>
                      <a:pt x="319837" y="319314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5074570" y="869339"/>
                <a:ext cx="3888189" cy="3532361"/>
              </a:xfrm>
              <a:prstGeom prst="ellipse">
                <a:avLst/>
              </a:prstGeom>
              <a:solidFill>
                <a:srgbClr val="4F81BD">
                  <a:alpha val="27843"/>
                </a:srgbClr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9316" y="1051430"/>
                <a:ext cx="3333750" cy="352425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Freeform 14"/>
              <p:cNvSpPr/>
              <p:nvPr/>
            </p:nvSpPr>
            <p:spPr>
              <a:xfrm>
                <a:off x="6441238" y="2878169"/>
                <a:ext cx="503843" cy="1212692"/>
              </a:xfrm>
              <a:custGeom>
                <a:avLst/>
                <a:gdLst>
                  <a:gd name="connsiteX0" fmla="*/ 0 w 367574"/>
                  <a:gd name="connsiteY0" fmla="*/ 90150 h 1211760"/>
                  <a:gd name="connsiteX1" fmla="*/ 72571 w 367574"/>
                  <a:gd name="connsiteY1" fmla="*/ 162721 h 1211760"/>
                  <a:gd name="connsiteX2" fmla="*/ 130628 w 367574"/>
                  <a:gd name="connsiteY2" fmla="*/ 264321 h 1211760"/>
                  <a:gd name="connsiteX3" fmla="*/ 101600 w 367574"/>
                  <a:gd name="connsiteY3" fmla="*/ 641692 h 1211760"/>
                  <a:gd name="connsiteX4" fmla="*/ 87085 w 367574"/>
                  <a:gd name="connsiteY4" fmla="*/ 685235 h 1211760"/>
                  <a:gd name="connsiteX5" fmla="*/ 72571 w 367574"/>
                  <a:gd name="connsiteY5" fmla="*/ 743292 h 1211760"/>
                  <a:gd name="connsiteX6" fmla="*/ 43542 w 367574"/>
                  <a:gd name="connsiteY6" fmla="*/ 830378 h 1211760"/>
                  <a:gd name="connsiteX7" fmla="*/ 29028 w 367574"/>
                  <a:gd name="connsiteY7" fmla="*/ 1019064 h 1211760"/>
                  <a:gd name="connsiteX8" fmla="*/ 0 w 367574"/>
                  <a:gd name="connsiteY8" fmla="*/ 1164207 h 1211760"/>
                  <a:gd name="connsiteX9" fmla="*/ 14514 w 367574"/>
                  <a:gd name="connsiteY9" fmla="*/ 1207750 h 1211760"/>
                  <a:gd name="connsiteX10" fmla="*/ 261257 w 367574"/>
                  <a:gd name="connsiteY10" fmla="*/ 1178721 h 1211760"/>
                  <a:gd name="connsiteX11" fmla="*/ 275771 w 367574"/>
                  <a:gd name="connsiteY11" fmla="*/ 917464 h 1211760"/>
                  <a:gd name="connsiteX12" fmla="*/ 304800 w 367574"/>
                  <a:gd name="connsiteY12" fmla="*/ 757807 h 1211760"/>
                  <a:gd name="connsiteX13" fmla="*/ 290285 w 367574"/>
                  <a:gd name="connsiteY13" fmla="*/ 264321 h 1211760"/>
                  <a:gd name="connsiteX14" fmla="*/ 232228 w 367574"/>
                  <a:gd name="connsiteY14" fmla="*/ 177235 h 1211760"/>
                  <a:gd name="connsiteX15" fmla="*/ 333828 w 367574"/>
                  <a:gd name="connsiteY15" fmla="*/ 46607 h 1211760"/>
                  <a:gd name="connsiteX16" fmla="*/ 362857 w 367574"/>
                  <a:gd name="connsiteY16" fmla="*/ 3064 h 1211760"/>
                  <a:gd name="connsiteX17" fmla="*/ 72571 w 367574"/>
                  <a:gd name="connsiteY17" fmla="*/ 17578 h 1211760"/>
                  <a:gd name="connsiteX18" fmla="*/ 0 w 367574"/>
                  <a:gd name="connsiteY18" fmla="*/ 90150 h 121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7574" h="1211760">
                    <a:moveTo>
                      <a:pt x="0" y="90150"/>
                    </a:moveTo>
                    <a:cubicBezTo>
                      <a:pt x="0" y="114340"/>
                      <a:pt x="50043" y="136975"/>
                      <a:pt x="72571" y="162721"/>
                    </a:cubicBezTo>
                    <a:cubicBezTo>
                      <a:pt x="96507" y="190076"/>
                      <a:pt x="115002" y="233069"/>
                      <a:pt x="130628" y="264321"/>
                    </a:cubicBezTo>
                    <a:cubicBezTo>
                      <a:pt x="124343" y="390014"/>
                      <a:pt x="129095" y="517966"/>
                      <a:pt x="101600" y="641692"/>
                    </a:cubicBezTo>
                    <a:cubicBezTo>
                      <a:pt x="98281" y="656627"/>
                      <a:pt x="91288" y="670524"/>
                      <a:pt x="87085" y="685235"/>
                    </a:cubicBezTo>
                    <a:cubicBezTo>
                      <a:pt x="81605" y="704415"/>
                      <a:pt x="78303" y="724185"/>
                      <a:pt x="72571" y="743292"/>
                    </a:cubicBezTo>
                    <a:cubicBezTo>
                      <a:pt x="63778" y="772600"/>
                      <a:pt x="43542" y="830378"/>
                      <a:pt x="43542" y="830378"/>
                    </a:cubicBezTo>
                    <a:cubicBezTo>
                      <a:pt x="38704" y="893273"/>
                      <a:pt x="35631" y="956329"/>
                      <a:pt x="29028" y="1019064"/>
                    </a:cubicBezTo>
                    <a:cubicBezTo>
                      <a:pt x="22558" y="1080534"/>
                      <a:pt x="13976" y="1108300"/>
                      <a:pt x="0" y="1164207"/>
                    </a:cubicBezTo>
                    <a:cubicBezTo>
                      <a:pt x="4838" y="1178721"/>
                      <a:pt x="-632" y="1205586"/>
                      <a:pt x="14514" y="1207750"/>
                    </a:cubicBezTo>
                    <a:cubicBezTo>
                      <a:pt x="106401" y="1220876"/>
                      <a:pt x="178902" y="1199309"/>
                      <a:pt x="261257" y="1178721"/>
                    </a:cubicBezTo>
                    <a:cubicBezTo>
                      <a:pt x="266095" y="1091635"/>
                      <a:pt x="269082" y="1004427"/>
                      <a:pt x="275771" y="917464"/>
                    </a:cubicBezTo>
                    <a:cubicBezTo>
                      <a:pt x="283977" y="810785"/>
                      <a:pt x="281168" y="828699"/>
                      <a:pt x="304800" y="757807"/>
                    </a:cubicBezTo>
                    <a:cubicBezTo>
                      <a:pt x="299962" y="593312"/>
                      <a:pt x="310697" y="427617"/>
                      <a:pt x="290285" y="264321"/>
                    </a:cubicBezTo>
                    <a:cubicBezTo>
                      <a:pt x="285958" y="229702"/>
                      <a:pt x="232228" y="177235"/>
                      <a:pt x="232228" y="177235"/>
                    </a:cubicBezTo>
                    <a:cubicBezTo>
                      <a:pt x="378961" y="-42864"/>
                      <a:pt x="220141" y="183030"/>
                      <a:pt x="333828" y="46607"/>
                    </a:cubicBezTo>
                    <a:cubicBezTo>
                      <a:pt x="344995" y="33206"/>
                      <a:pt x="380194" y="4990"/>
                      <a:pt x="362857" y="3064"/>
                    </a:cubicBezTo>
                    <a:cubicBezTo>
                      <a:pt x="266567" y="-7635"/>
                      <a:pt x="169333" y="12740"/>
                      <a:pt x="72571" y="17578"/>
                    </a:cubicBezTo>
                    <a:cubicBezTo>
                      <a:pt x="35491" y="73198"/>
                      <a:pt x="0" y="65960"/>
                      <a:pt x="0" y="90150"/>
                    </a:cubicBezTo>
                    <a:close/>
                  </a:path>
                </a:pathLst>
              </a:custGeom>
              <a:solidFill>
                <a:srgbClr val="8EB1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6693160" y="2823943"/>
                <a:ext cx="1924160" cy="1059873"/>
              </a:xfrm>
              <a:custGeom>
                <a:avLst/>
                <a:gdLst>
                  <a:gd name="connsiteX0" fmla="*/ 304800 w 1611566"/>
                  <a:gd name="connsiteY0" fmla="*/ 30090 h 1060605"/>
                  <a:gd name="connsiteX1" fmla="*/ 145143 w 1611566"/>
                  <a:gd name="connsiteY1" fmla="*/ 117176 h 1060605"/>
                  <a:gd name="connsiteX2" fmla="*/ 101600 w 1611566"/>
                  <a:gd name="connsiteY2" fmla="*/ 146205 h 1060605"/>
                  <a:gd name="connsiteX3" fmla="*/ 87086 w 1611566"/>
                  <a:gd name="connsiteY3" fmla="*/ 204262 h 1060605"/>
                  <a:gd name="connsiteX4" fmla="*/ 43543 w 1611566"/>
                  <a:gd name="connsiteY4" fmla="*/ 291347 h 1060605"/>
                  <a:gd name="connsiteX5" fmla="*/ 0 w 1611566"/>
                  <a:gd name="connsiteY5" fmla="*/ 320376 h 1060605"/>
                  <a:gd name="connsiteX6" fmla="*/ 58057 w 1611566"/>
                  <a:gd name="connsiteY6" fmla="*/ 349405 h 1060605"/>
                  <a:gd name="connsiteX7" fmla="*/ 449943 w 1611566"/>
                  <a:gd name="connsiteY7" fmla="*/ 407462 h 1060605"/>
                  <a:gd name="connsiteX8" fmla="*/ 435429 w 1611566"/>
                  <a:gd name="connsiteY8" fmla="*/ 480033 h 1060605"/>
                  <a:gd name="connsiteX9" fmla="*/ 377372 w 1611566"/>
                  <a:gd name="connsiteY9" fmla="*/ 421976 h 1060605"/>
                  <a:gd name="connsiteX10" fmla="*/ 391886 w 1611566"/>
                  <a:gd name="connsiteY10" fmla="*/ 363919 h 1060605"/>
                  <a:gd name="connsiteX11" fmla="*/ 377372 w 1611566"/>
                  <a:gd name="connsiteY11" fmla="*/ 407462 h 1060605"/>
                  <a:gd name="connsiteX12" fmla="*/ 391886 w 1611566"/>
                  <a:gd name="connsiteY12" fmla="*/ 451005 h 1060605"/>
                  <a:gd name="connsiteX13" fmla="*/ 435429 w 1611566"/>
                  <a:gd name="connsiteY13" fmla="*/ 480033 h 1060605"/>
                  <a:gd name="connsiteX14" fmla="*/ 522514 w 1611566"/>
                  <a:gd name="connsiteY14" fmla="*/ 509062 h 1060605"/>
                  <a:gd name="connsiteX15" fmla="*/ 595086 w 1611566"/>
                  <a:gd name="connsiteY15" fmla="*/ 596147 h 1060605"/>
                  <a:gd name="connsiteX16" fmla="*/ 609600 w 1611566"/>
                  <a:gd name="connsiteY16" fmla="*/ 639690 h 1060605"/>
                  <a:gd name="connsiteX17" fmla="*/ 740229 w 1611566"/>
                  <a:gd name="connsiteY17" fmla="*/ 697747 h 1060605"/>
                  <a:gd name="connsiteX18" fmla="*/ 783772 w 1611566"/>
                  <a:gd name="connsiteY18" fmla="*/ 712262 h 1060605"/>
                  <a:gd name="connsiteX19" fmla="*/ 841829 w 1611566"/>
                  <a:gd name="connsiteY19" fmla="*/ 726776 h 1060605"/>
                  <a:gd name="connsiteX20" fmla="*/ 972457 w 1611566"/>
                  <a:gd name="connsiteY20" fmla="*/ 770319 h 1060605"/>
                  <a:gd name="connsiteX21" fmla="*/ 1117600 w 1611566"/>
                  <a:gd name="connsiteY21" fmla="*/ 799347 h 1060605"/>
                  <a:gd name="connsiteX22" fmla="*/ 1204686 w 1611566"/>
                  <a:gd name="connsiteY22" fmla="*/ 828376 h 1060605"/>
                  <a:gd name="connsiteX23" fmla="*/ 1248229 w 1611566"/>
                  <a:gd name="connsiteY23" fmla="*/ 842890 h 1060605"/>
                  <a:gd name="connsiteX24" fmla="*/ 1306286 w 1611566"/>
                  <a:gd name="connsiteY24" fmla="*/ 929976 h 1060605"/>
                  <a:gd name="connsiteX25" fmla="*/ 1364343 w 1611566"/>
                  <a:gd name="connsiteY25" fmla="*/ 944490 h 1060605"/>
                  <a:gd name="connsiteX26" fmla="*/ 1393372 w 1611566"/>
                  <a:gd name="connsiteY26" fmla="*/ 988033 h 1060605"/>
                  <a:gd name="connsiteX27" fmla="*/ 1494972 w 1611566"/>
                  <a:gd name="connsiteY27" fmla="*/ 1031576 h 1060605"/>
                  <a:gd name="connsiteX28" fmla="*/ 1582057 w 1611566"/>
                  <a:gd name="connsiteY28" fmla="*/ 1060605 h 1060605"/>
                  <a:gd name="connsiteX29" fmla="*/ 1611086 w 1611566"/>
                  <a:gd name="connsiteY29" fmla="*/ 1017062 h 1060605"/>
                  <a:gd name="connsiteX30" fmla="*/ 1567543 w 1611566"/>
                  <a:gd name="connsiteY30" fmla="*/ 915462 h 1060605"/>
                  <a:gd name="connsiteX31" fmla="*/ 1480457 w 1611566"/>
                  <a:gd name="connsiteY31" fmla="*/ 828376 h 1060605"/>
                  <a:gd name="connsiteX32" fmla="*/ 1436914 w 1611566"/>
                  <a:gd name="connsiteY32" fmla="*/ 726776 h 1060605"/>
                  <a:gd name="connsiteX33" fmla="*/ 1378857 w 1611566"/>
                  <a:gd name="connsiteY33" fmla="*/ 639690 h 1060605"/>
                  <a:gd name="connsiteX34" fmla="*/ 1306286 w 1611566"/>
                  <a:gd name="connsiteY34" fmla="*/ 552605 h 1060605"/>
                  <a:gd name="connsiteX35" fmla="*/ 1291772 w 1611566"/>
                  <a:gd name="connsiteY35" fmla="*/ 509062 h 1060605"/>
                  <a:gd name="connsiteX36" fmla="*/ 1204686 w 1611566"/>
                  <a:gd name="connsiteY36" fmla="*/ 407462 h 1060605"/>
                  <a:gd name="connsiteX37" fmla="*/ 1175657 w 1611566"/>
                  <a:gd name="connsiteY37" fmla="*/ 363919 h 1060605"/>
                  <a:gd name="connsiteX38" fmla="*/ 1117600 w 1611566"/>
                  <a:gd name="connsiteY38" fmla="*/ 305862 h 1060605"/>
                  <a:gd name="connsiteX39" fmla="*/ 1059543 w 1611566"/>
                  <a:gd name="connsiteY39" fmla="*/ 247805 h 1060605"/>
                  <a:gd name="connsiteX40" fmla="*/ 972457 w 1611566"/>
                  <a:gd name="connsiteY40" fmla="*/ 204262 h 1060605"/>
                  <a:gd name="connsiteX41" fmla="*/ 928914 w 1611566"/>
                  <a:gd name="connsiteY41" fmla="*/ 175233 h 1060605"/>
                  <a:gd name="connsiteX42" fmla="*/ 885372 w 1611566"/>
                  <a:gd name="connsiteY42" fmla="*/ 160719 h 1060605"/>
                  <a:gd name="connsiteX43" fmla="*/ 769257 w 1611566"/>
                  <a:gd name="connsiteY43" fmla="*/ 102662 h 1060605"/>
                  <a:gd name="connsiteX44" fmla="*/ 624114 w 1611566"/>
                  <a:gd name="connsiteY44" fmla="*/ 73633 h 1060605"/>
                  <a:gd name="connsiteX45" fmla="*/ 551543 w 1611566"/>
                  <a:gd name="connsiteY45" fmla="*/ 59119 h 1060605"/>
                  <a:gd name="connsiteX46" fmla="*/ 449943 w 1611566"/>
                  <a:gd name="connsiteY46" fmla="*/ 15576 h 1060605"/>
                  <a:gd name="connsiteX47" fmla="*/ 406400 w 1611566"/>
                  <a:gd name="connsiteY47" fmla="*/ 1062 h 1060605"/>
                  <a:gd name="connsiteX48" fmla="*/ 304800 w 1611566"/>
                  <a:gd name="connsiteY48" fmla="*/ 30090 h 106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611566" h="1060605">
                    <a:moveTo>
                      <a:pt x="304800" y="30090"/>
                    </a:moveTo>
                    <a:cubicBezTo>
                      <a:pt x="199838" y="72076"/>
                      <a:pt x="253906" y="44668"/>
                      <a:pt x="145143" y="117176"/>
                    </a:cubicBezTo>
                    <a:lnTo>
                      <a:pt x="101600" y="146205"/>
                    </a:lnTo>
                    <a:cubicBezTo>
                      <a:pt x="96762" y="165557"/>
                      <a:pt x="92566" y="185082"/>
                      <a:pt x="87086" y="204262"/>
                    </a:cubicBezTo>
                    <a:cubicBezTo>
                      <a:pt x="77642" y="237317"/>
                      <a:pt x="68989" y="265901"/>
                      <a:pt x="43543" y="291347"/>
                    </a:cubicBezTo>
                    <a:cubicBezTo>
                      <a:pt x="31208" y="303682"/>
                      <a:pt x="14514" y="310700"/>
                      <a:pt x="0" y="320376"/>
                    </a:cubicBezTo>
                    <a:cubicBezTo>
                      <a:pt x="19352" y="330052"/>
                      <a:pt x="36528" y="347252"/>
                      <a:pt x="58057" y="349405"/>
                    </a:cubicBezTo>
                    <a:cubicBezTo>
                      <a:pt x="459049" y="389504"/>
                      <a:pt x="394609" y="241457"/>
                      <a:pt x="449943" y="407462"/>
                    </a:cubicBezTo>
                    <a:cubicBezTo>
                      <a:pt x="445105" y="431652"/>
                      <a:pt x="452873" y="462589"/>
                      <a:pt x="435429" y="480033"/>
                    </a:cubicBezTo>
                    <a:lnTo>
                      <a:pt x="377372" y="421976"/>
                    </a:lnTo>
                    <a:cubicBezTo>
                      <a:pt x="382210" y="402624"/>
                      <a:pt x="391886" y="383867"/>
                      <a:pt x="391886" y="363919"/>
                    </a:cubicBezTo>
                    <a:cubicBezTo>
                      <a:pt x="391886" y="348620"/>
                      <a:pt x="377372" y="392163"/>
                      <a:pt x="377372" y="407462"/>
                    </a:cubicBezTo>
                    <a:cubicBezTo>
                      <a:pt x="377372" y="422761"/>
                      <a:pt x="382329" y="439058"/>
                      <a:pt x="391886" y="451005"/>
                    </a:cubicBezTo>
                    <a:cubicBezTo>
                      <a:pt x="402783" y="464626"/>
                      <a:pt x="419489" y="472948"/>
                      <a:pt x="435429" y="480033"/>
                    </a:cubicBezTo>
                    <a:cubicBezTo>
                      <a:pt x="463390" y="492460"/>
                      <a:pt x="522514" y="509062"/>
                      <a:pt x="522514" y="509062"/>
                    </a:cubicBezTo>
                    <a:cubicBezTo>
                      <a:pt x="554611" y="541159"/>
                      <a:pt x="574880" y="555735"/>
                      <a:pt x="595086" y="596147"/>
                    </a:cubicBezTo>
                    <a:cubicBezTo>
                      <a:pt x="601928" y="609831"/>
                      <a:pt x="600043" y="627743"/>
                      <a:pt x="609600" y="639690"/>
                    </a:cubicBezTo>
                    <a:cubicBezTo>
                      <a:pt x="634693" y="671056"/>
                      <a:pt x="713617" y="688876"/>
                      <a:pt x="740229" y="697747"/>
                    </a:cubicBezTo>
                    <a:cubicBezTo>
                      <a:pt x="754743" y="702585"/>
                      <a:pt x="768929" y="708551"/>
                      <a:pt x="783772" y="712262"/>
                    </a:cubicBezTo>
                    <a:cubicBezTo>
                      <a:pt x="803124" y="717100"/>
                      <a:pt x="822905" y="720468"/>
                      <a:pt x="841829" y="726776"/>
                    </a:cubicBezTo>
                    <a:cubicBezTo>
                      <a:pt x="937656" y="758718"/>
                      <a:pt x="885499" y="752928"/>
                      <a:pt x="972457" y="770319"/>
                    </a:cubicBezTo>
                    <a:cubicBezTo>
                      <a:pt x="1050916" y="786010"/>
                      <a:pt x="1050178" y="779120"/>
                      <a:pt x="1117600" y="799347"/>
                    </a:cubicBezTo>
                    <a:cubicBezTo>
                      <a:pt x="1146908" y="808140"/>
                      <a:pt x="1175657" y="818700"/>
                      <a:pt x="1204686" y="828376"/>
                    </a:cubicBezTo>
                    <a:lnTo>
                      <a:pt x="1248229" y="842890"/>
                    </a:lnTo>
                    <a:cubicBezTo>
                      <a:pt x="1262084" y="884455"/>
                      <a:pt x="1261518" y="904394"/>
                      <a:pt x="1306286" y="929976"/>
                    </a:cubicBezTo>
                    <a:cubicBezTo>
                      <a:pt x="1323606" y="939873"/>
                      <a:pt x="1344991" y="939652"/>
                      <a:pt x="1364343" y="944490"/>
                    </a:cubicBezTo>
                    <a:cubicBezTo>
                      <a:pt x="1374019" y="959004"/>
                      <a:pt x="1381037" y="975698"/>
                      <a:pt x="1393372" y="988033"/>
                    </a:cubicBezTo>
                    <a:cubicBezTo>
                      <a:pt x="1429559" y="1024221"/>
                      <a:pt x="1447382" y="1017299"/>
                      <a:pt x="1494972" y="1031576"/>
                    </a:cubicBezTo>
                    <a:cubicBezTo>
                      <a:pt x="1524280" y="1040368"/>
                      <a:pt x="1582057" y="1060605"/>
                      <a:pt x="1582057" y="1060605"/>
                    </a:cubicBezTo>
                    <a:cubicBezTo>
                      <a:pt x="1591733" y="1046091"/>
                      <a:pt x="1608619" y="1034331"/>
                      <a:pt x="1611086" y="1017062"/>
                    </a:cubicBezTo>
                    <a:cubicBezTo>
                      <a:pt x="1615603" y="985444"/>
                      <a:pt x="1587295" y="937683"/>
                      <a:pt x="1567543" y="915462"/>
                    </a:cubicBezTo>
                    <a:cubicBezTo>
                      <a:pt x="1540269" y="884779"/>
                      <a:pt x="1480457" y="828376"/>
                      <a:pt x="1480457" y="828376"/>
                    </a:cubicBezTo>
                    <a:cubicBezTo>
                      <a:pt x="1465441" y="783328"/>
                      <a:pt x="1463819" y="771617"/>
                      <a:pt x="1436914" y="726776"/>
                    </a:cubicBezTo>
                    <a:cubicBezTo>
                      <a:pt x="1418964" y="696860"/>
                      <a:pt x="1403527" y="664360"/>
                      <a:pt x="1378857" y="639690"/>
                    </a:cubicBezTo>
                    <a:cubicBezTo>
                      <a:pt x="1322979" y="583812"/>
                      <a:pt x="1346700" y="613226"/>
                      <a:pt x="1306286" y="552605"/>
                    </a:cubicBezTo>
                    <a:cubicBezTo>
                      <a:pt x="1301448" y="538091"/>
                      <a:pt x="1299363" y="522346"/>
                      <a:pt x="1291772" y="509062"/>
                    </a:cubicBezTo>
                    <a:cubicBezTo>
                      <a:pt x="1252241" y="439883"/>
                      <a:pt x="1251479" y="463614"/>
                      <a:pt x="1204686" y="407462"/>
                    </a:cubicBezTo>
                    <a:cubicBezTo>
                      <a:pt x="1193519" y="394061"/>
                      <a:pt x="1185333" y="378433"/>
                      <a:pt x="1175657" y="363919"/>
                    </a:cubicBezTo>
                    <a:cubicBezTo>
                      <a:pt x="1136953" y="247804"/>
                      <a:pt x="1195009" y="383271"/>
                      <a:pt x="1117600" y="305862"/>
                    </a:cubicBezTo>
                    <a:cubicBezTo>
                      <a:pt x="1040191" y="228453"/>
                      <a:pt x="1175658" y="286509"/>
                      <a:pt x="1059543" y="247805"/>
                    </a:cubicBezTo>
                    <a:cubicBezTo>
                      <a:pt x="934754" y="164612"/>
                      <a:pt x="1092641" y="264354"/>
                      <a:pt x="972457" y="204262"/>
                    </a:cubicBezTo>
                    <a:cubicBezTo>
                      <a:pt x="956855" y="196461"/>
                      <a:pt x="944516" y="183034"/>
                      <a:pt x="928914" y="175233"/>
                    </a:cubicBezTo>
                    <a:cubicBezTo>
                      <a:pt x="915230" y="168391"/>
                      <a:pt x="899300" y="167050"/>
                      <a:pt x="885372" y="160719"/>
                    </a:cubicBezTo>
                    <a:cubicBezTo>
                      <a:pt x="845977" y="142812"/>
                      <a:pt x="811690" y="111149"/>
                      <a:pt x="769257" y="102662"/>
                    </a:cubicBezTo>
                    <a:lnTo>
                      <a:pt x="624114" y="73633"/>
                    </a:lnTo>
                    <a:lnTo>
                      <a:pt x="551543" y="59119"/>
                    </a:lnTo>
                    <a:cubicBezTo>
                      <a:pt x="485256" y="14927"/>
                      <a:pt x="531952" y="39007"/>
                      <a:pt x="449943" y="15576"/>
                    </a:cubicBezTo>
                    <a:cubicBezTo>
                      <a:pt x="435232" y="11373"/>
                      <a:pt x="421623" y="2584"/>
                      <a:pt x="406400" y="1062"/>
                    </a:cubicBezTo>
                    <a:cubicBezTo>
                      <a:pt x="372701" y="-2308"/>
                      <a:pt x="338667" y="1062"/>
                      <a:pt x="304800" y="3009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5457440" y="3743321"/>
                <a:ext cx="2569167" cy="1158466"/>
              </a:xfrm>
              <a:custGeom>
                <a:avLst/>
                <a:gdLst>
                  <a:gd name="connsiteX0" fmla="*/ 391885 w 1930400"/>
                  <a:gd name="connsiteY0" fmla="*/ 0 h 422848"/>
                  <a:gd name="connsiteX1" fmla="*/ 304800 w 1930400"/>
                  <a:gd name="connsiteY1" fmla="*/ 130628 h 422848"/>
                  <a:gd name="connsiteX2" fmla="*/ 261257 w 1930400"/>
                  <a:gd name="connsiteY2" fmla="*/ 174171 h 422848"/>
                  <a:gd name="connsiteX3" fmla="*/ 203200 w 1930400"/>
                  <a:gd name="connsiteY3" fmla="*/ 261257 h 422848"/>
                  <a:gd name="connsiteX4" fmla="*/ 116114 w 1930400"/>
                  <a:gd name="connsiteY4" fmla="*/ 333828 h 422848"/>
                  <a:gd name="connsiteX5" fmla="*/ 29028 w 1930400"/>
                  <a:gd name="connsiteY5" fmla="*/ 362857 h 422848"/>
                  <a:gd name="connsiteX6" fmla="*/ 130628 w 1930400"/>
                  <a:gd name="connsiteY6" fmla="*/ 319314 h 422848"/>
                  <a:gd name="connsiteX7" fmla="*/ 87085 w 1930400"/>
                  <a:gd name="connsiteY7" fmla="*/ 275771 h 422848"/>
                  <a:gd name="connsiteX8" fmla="*/ 0 w 1930400"/>
                  <a:gd name="connsiteY8" fmla="*/ 304800 h 422848"/>
                  <a:gd name="connsiteX9" fmla="*/ 29028 w 1930400"/>
                  <a:gd name="connsiteY9" fmla="*/ 348343 h 422848"/>
                  <a:gd name="connsiteX10" fmla="*/ 130628 w 1930400"/>
                  <a:gd name="connsiteY10" fmla="*/ 377371 h 422848"/>
                  <a:gd name="connsiteX11" fmla="*/ 464457 w 1930400"/>
                  <a:gd name="connsiteY11" fmla="*/ 391885 h 422848"/>
                  <a:gd name="connsiteX12" fmla="*/ 1625600 w 1930400"/>
                  <a:gd name="connsiteY12" fmla="*/ 391885 h 422848"/>
                  <a:gd name="connsiteX13" fmla="*/ 1930400 w 1930400"/>
                  <a:gd name="connsiteY13" fmla="*/ 377371 h 422848"/>
                  <a:gd name="connsiteX14" fmla="*/ 1886857 w 1930400"/>
                  <a:gd name="connsiteY14" fmla="*/ 290285 h 422848"/>
                  <a:gd name="connsiteX15" fmla="*/ 1799771 w 1930400"/>
                  <a:gd name="connsiteY15" fmla="*/ 232228 h 422848"/>
                  <a:gd name="connsiteX16" fmla="*/ 1640114 w 1930400"/>
                  <a:gd name="connsiteY16" fmla="*/ 203200 h 422848"/>
                  <a:gd name="connsiteX17" fmla="*/ 1059542 w 1930400"/>
                  <a:gd name="connsiteY17" fmla="*/ 217714 h 422848"/>
                  <a:gd name="connsiteX18" fmla="*/ 986971 w 1930400"/>
                  <a:gd name="connsiteY18" fmla="*/ 232228 h 422848"/>
                  <a:gd name="connsiteX19" fmla="*/ 769257 w 1930400"/>
                  <a:gd name="connsiteY19" fmla="*/ 246743 h 422848"/>
                  <a:gd name="connsiteX20" fmla="*/ 232228 w 1930400"/>
                  <a:gd name="connsiteY20" fmla="*/ 246743 h 422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30400" h="422848">
                    <a:moveTo>
                      <a:pt x="391885" y="0"/>
                    </a:moveTo>
                    <a:cubicBezTo>
                      <a:pt x="359405" y="54133"/>
                      <a:pt x="345109" y="83600"/>
                      <a:pt x="304800" y="130628"/>
                    </a:cubicBezTo>
                    <a:cubicBezTo>
                      <a:pt x="291442" y="146213"/>
                      <a:pt x="273859" y="157968"/>
                      <a:pt x="261257" y="174171"/>
                    </a:cubicBezTo>
                    <a:cubicBezTo>
                      <a:pt x="239838" y="201710"/>
                      <a:pt x="227870" y="236587"/>
                      <a:pt x="203200" y="261257"/>
                    </a:cubicBezTo>
                    <a:cubicBezTo>
                      <a:pt x="175854" y="288603"/>
                      <a:pt x="152489" y="317662"/>
                      <a:pt x="116114" y="333828"/>
                    </a:cubicBezTo>
                    <a:cubicBezTo>
                      <a:pt x="88152" y="346255"/>
                      <a:pt x="1660" y="376541"/>
                      <a:pt x="29028" y="362857"/>
                    </a:cubicBezTo>
                    <a:cubicBezTo>
                      <a:pt x="100769" y="326986"/>
                      <a:pt x="66559" y="340670"/>
                      <a:pt x="130628" y="319314"/>
                    </a:cubicBezTo>
                    <a:cubicBezTo>
                      <a:pt x="116114" y="304800"/>
                      <a:pt x="107486" y="278038"/>
                      <a:pt x="87085" y="275771"/>
                    </a:cubicBezTo>
                    <a:cubicBezTo>
                      <a:pt x="56674" y="272392"/>
                      <a:pt x="0" y="304800"/>
                      <a:pt x="0" y="304800"/>
                    </a:cubicBezTo>
                    <a:cubicBezTo>
                      <a:pt x="9676" y="319314"/>
                      <a:pt x="15407" y="337446"/>
                      <a:pt x="29028" y="348343"/>
                    </a:cubicBezTo>
                    <a:cubicBezTo>
                      <a:pt x="37787" y="355351"/>
                      <a:pt x="127755" y="377158"/>
                      <a:pt x="130628" y="377371"/>
                    </a:cubicBezTo>
                    <a:cubicBezTo>
                      <a:pt x="241705" y="385599"/>
                      <a:pt x="353181" y="387047"/>
                      <a:pt x="464457" y="391885"/>
                    </a:cubicBezTo>
                    <a:cubicBezTo>
                      <a:pt x="919948" y="448824"/>
                      <a:pt x="597920" y="413986"/>
                      <a:pt x="1625600" y="391885"/>
                    </a:cubicBezTo>
                    <a:cubicBezTo>
                      <a:pt x="1727292" y="389698"/>
                      <a:pt x="1828800" y="382209"/>
                      <a:pt x="1930400" y="377371"/>
                    </a:cubicBezTo>
                    <a:cubicBezTo>
                      <a:pt x="1920047" y="346313"/>
                      <a:pt x="1913337" y="313455"/>
                      <a:pt x="1886857" y="290285"/>
                    </a:cubicBezTo>
                    <a:cubicBezTo>
                      <a:pt x="1860601" y="267311"/>
                      <a:pt x="1834308" y="237162"/>
                      <a:pt x="1799771" y="232228"/>
                    </a:cubicBezTo>
                    <a:cubicBezTo>
                      <a:pt x="1678424" y="214893"/>
                      <a:pt x="1731360" y="226011"/>
                      <a:pt x="1640114" y="203200"/>
                    </a:cubicBezTo>
                    <a:lnTo>
                      <a:pt x="1059542" y="217714"/>
                    </a:lnTo>
                    <a:cubicBezTo>
                      <a:pt x="1034897" y="218809"/>
                      <a:pt x="1011518" y="229773"/>
                      <a:pt x="986971" y="232228"/>
                    </a:cubicBezTo>
                    <a:cubicBezTo>
                      <a:pt x="914600" y="239465"/>
                      <a:pt x="841976" y="245344"/>
                      <a:pt x="769257" y="246743"/>
                    </a:cubicBezTo>
                    <a:cubicBezTo>
                      <a:pt x="590280" y="250185"/>
                      <a:pt x="411238" y="246743"/>
                      <a:pt x="232228" y="24674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436895" y="3738391"/>
                <a:ext cx="566823" cy="594023"/>
              </a:xfrm>
              <a:custGeom>
                <a:avLst/>
                <a:gdLst>
                  <a:gd name="connsiteX0" fmla="*/ 0 w 566057"/>
                  <a:gd name="connsiteY0" fmla="*/ 333828 h 595085"/>
                  <a:gd name="connsiteX1" fmla="*/ 14514 w 566057"/>
                  <a:gd name="connsiteY1" fmla="*/ 566057 h 595085"/>
                  <a:gd name="connsiteX2" fmla="*/ 58057 w 566057"/>
                  <a:gd name="connsiteY2" fmla="*/ 595085 h 595085"/>
                  <a:gd name="connsiteX3" fmla="*/ 537029 w 566057"/>
                  <a:gd name="connsiteY3" fmla="*/ 566057 h 595085"/>
                  <a:gd name="connsiteX4" fmla="*/ 551543 w 566057"/>
                  <a:gd name="connsiteY4" fmla="*/ 362857 h 595085"/>
                  <a:gd name="connsiteX5" fmla="*/ 566057 w 566057"/>
                  <a:gd name="connsiteY5" fmla="*/ 261257 h 595085"/>
                  <a:gd name="connsiteX6" fmla="*/ 551543 w 566057"/>
                  <a:gd name="connsiteY6" fmla="*/ 0 h 595085"/>
                  <a:gd name="connsiteX7" fmla="*/ 493486 w 566057"/>
                  <a:gd name="connsiteY7" fmla="*/ 43543 h 595085"/>
                  <a:gd name="connsiteX8" fmla="*/ 449943 w 566057"/>
                  <a:gd name="connsiteY8" fmla="*/ 72571 h 595085"/>
                  <a:gd name="connsiteX9" fmla="*/ 406400 w 566057"/>
                  <a:gd name="connsiteY9" fmla="*/ 130628 h 595085"/>
                  <a:gd name="connsiteX10" fmla="*/ 319314 w 566057"/>
                  <a:gd name="connsiteY10" fmla="*/ 174171 h 595085"/>
                  <a:gd name="connsiteX11" fmla="*/ 203200 w 566057"/>
                  <a:gd name="connsiteY11" fmla="*/ 275771 h 595085"/>
                  <a:gd name="connsiteX12" fmla="*/ 72571 w 566057"/>
                  <a:gd name="connsiteY12" fmla="*/ 377371 h 595085"/>
                  <a:gd name="connsiteX13" fmla="*/ 29029 w 566057"/>
                  <a:gd name="connsiteY13" fmla="*/ 377371 h 59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6057" h="595085">
                    <a:moveTo>
                      <a:pt x="0" y="333828"/>
                    </a:moveTo>
                    <a:cubicBezTo>
                      <a:pt x="4838" y="411238"/>
                      <a:pt x="-2311" y="490343"/>
                      <a:pt x="14514" y="566057"/>
                    </a:cubicBezTo>
                    <a:cubicBezTo>
                      <a:pt x="18298" y="583086"/>
                      <a:pt x="40613" y="595085"/>
                      <a:pt x="58057" y="595085"/>
                    </a:cubicBezTo>
                    <a:cubicBezTo>
                      <a:pt x="218007" y="595085"/>
                      <a:pt x="377372" y="575733"/>
                      <a:pt x="537029" y="566057"/>
                    </a:cubicBezTo>
                    <a:cubicBezTo>
                      <a:pt x="541867" y="498324"/>
                      <a:pt x="545105" y="430457"/>
                      <a:pt x="551543" y="362857"/>
                    </a:cubicBezTo>
                    <a:cubicBezTo>
                      <a:pt x="554786" y="328801"/>
                      <a:pt x="566057" y="295467"/>
                      <a:pt x="566057" y="261257"/>
                    </a:cubicBezTo>
                    <a:cubicBezTo>
                      <a:pt x="566057" y="174037"/>
                      <a:pt x="556381" y="87086"/>
                      <a:pt x="551543" y="0"/>
                    </a:cubicBezTo>
                    <a:cubicBezTo>
                      <a:pt x="532191" y="14514"/>
                      <a:pt x="513171" y="29483"/>
                      <a:pt x="493486" y="43543"/>
                    </a:cubicBezTo>
                    <a:cubicBezTo>
                      <a:pt x="479291" y="53682"/>
                      <a:pt x="462278" y="60236"/>
                      <a:pt x="449943" y="72571"/>
                    </a:cubicBezTo>
                    <a:cubicBezTo>
                      <a:pt x="432838" y="89676"/>
                      <a:pt x="423505" y="113523"/>
                      <a:pt x="406400" y="130628"/>
                    </a:cubicBezTo>
                    <a:cubicBezTo>
                      <a:pt x="378263" y="158765"/>
                      <a:pt x="354730" y="162366"/>
                      <a:pt x="319314" y="174171"/>
                    </a:cubicBezTo>
                    <a:cubicBezTo>
                      <a:pt x="237069" y="297541"/>
                      <a:pt x="372530" y="106441"/>
                      <a:pt x="203200" y="275771"/>
                    </a:cubicBezTo>
                    <a:cubicBezTo>
                      <a:pt x="175844" y="303127"/>
                      <a:pt x="107293" y="377371"/>
                      <a:pt x="72571" y="377371"/>
                    </a:cubicBezTo>
                    <a:lnTo>
                      <a:pt x="29029" y="377371"/>
                    </a:lnTo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>
                <a:off x="7253468" y="1805971"/>
                <a:ext cx="660208" cy="532401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>
                <a:off x="6284873" y="3859168"/>
                <a:ext cx="660208" cy="534865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</p:grpSp>
        <p:sp>
          <p:nvSpPr>
            <p:cNvPr id="10" name="Oval 9"/>
            <p:cNvSpPr/>
            <p:nvPr/>
          </p:nvSpPr>
          <p:spPr>
            <a:xfrm>
              <a:off x="4588745" y="2255916"/>
              <a:ext cx="2153257" cy="362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500" dist="50800" dir="5400000" sy="-100000" algn="bl" rotWithShape="0"/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1" name="Oval 10"/>
            <p:cNvSpPr/>
            <p:nvPr/>
          </p:nvSpPr>
          <p:spPr>
            <a:xfrm rot="1778860" flipV="1">
              <a:off x="7014640" y="2974612"/>
              <a:ext cx="1939462" cy="4330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2" name="Oval 11"/>
            <p:cNvSpPr/>
            <p:nvPr/>
          </p:nvSpPr>
          <p:spPr>
            <a:xfrm rot="19717713">
              <a:off x="6898411" y="1667230"/>
              <a:ext cx="2153257" cy="362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4864031" cy="39456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pt-BR" sz="2400" b="1" dirty="0"/>
              <a:t>É Responsável:</a:t>
            </a:r>
          </a:p>
          <a:p>
            <a:pPr lvl="1">
              <a:defRPr/>
            </a:pPr>
            <a:r>
              <a:rPr lang="pt-BR" sz="2400" dirty="0" smtClean="0"/>
              <a:t>Pela </a:t>
            </a:r>
            <a:r>
              <a:rPr lang="pt-BR" sz="2400" dirty="0"/>
              <a:t>comunicação, para facilitar a participação e tomada de decisão e monitoramento do progresso do projeto </a:t>
            </a:r>
          </a:p>
          <a:p>
            <a:pPr lvl="1">
              <a:defRPr/>
            </a:pPr>
            <a:r>
              <a:rPr lang="pt-BR" sz="2400" dirty="0" smtClean="0"/>
              <a:t>Por </a:t>
            </a:r>
            <a:r>
              <a:rPr lang="pt-BR" sz="2400" dirty="0"/>
              <a:t>garantir boas ligações entre as diferentes partes interessadas</a:t>
            </a:r>
          </a:p>
          <a:p>
            <a:pPr lvl="1">
              <a:defRPr/>
            </a:pPr>
            <a:r>
              <a:rPr lang="pt-BR" sz="2400" dirty="0" smtClean="0"/>
              <a:t>Para </a:t>
            </a:r>
            <a:r>
              <a:rPr lang="pt-BR" sz="2400" dirty="0"/>
              <a:t>a resolução de conflitos </a:t>
            </a:r>
          </a:p>
          <a:p>
            <a:pPr>
              <a:defRPr/>
            </a:pPr>
            <a:r>
              <a:rPr lang="pt-BR" sz="2400" b="1" dirty="0"/>
              <a:t>Deve garantir que o </a:t>
            </a:r>
            <a:r>
              <a:rPr lang="pt-BR" sz="2400" b="1" dirty="0" err="1"/>
              <a:t>projecto</a:t>
            </a:r>
            <a:r>
              <a:rPr lang="pt-BR" sz="2400" b="1" dirty="0"/>
              <a:t>:</a:t>
            </a:r>
          </a:p>
          <a:p>
            <a:pPr lvl="1">
              <a:defRPr/>
            </a:pPr>
            <a:r>
              <a:rPr lang="pt-BR" sz="2400" dirty="0" smtClean="0"/>
              <a:t>É </a:t>
            </a:r>
            <a:r>
              <a:rPr lang="pt-BR" sz="2400" dirty="0"/>
              <a:t>transparente e responsável</a:t>
            </a:r>
          </a:p>
          <a:p>
            <a:pPr lvl="1">
              <a:defRPr/>
            </a:pPr>
            <a:r>
              <a:rPr lang="pt-BR" sz="2400" dirty="0"/>
              <a:t>A</a:t>
            </a:r>
            <a:r>
              <a:rPr lang="pt-BR" sz="2400" dirty="0" smtClean="0"/>
              <a:t>tende </a:t>
            </a:r>
            <a:r>
              <a:rPr lang="pt-BR" sz="2400" dirty="0"/>
              <a:t>as necessidades da comunidade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1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Participação</a:t>
            </a:r>
            <a:r>
              <a:rPr lang="en-GB" altLang="en-US" dirty="0"/>
              <a:t> e </a:t>
            </a:r>
            <a:r>
              <a:rPr lang="en-GB" altLang="en-US" dirty="0" err="1"/>
              <a:t>capacitação</a:t>
            </a:r>
            <a:r>
              <a:rPr lang="en-GB" altLang="en-US" dirty="0"/>
              <a:t> da </a:t>
            </a:r>
            <a:r>
              <a:rPr lang="en-GB" altLang="en-US" dirty="0" err="1"/>
              <a:t>comunidade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5009322"/>
            <a:ext cx="7980363" cy="1114277"/>
          </a:xfrm>
        </p:spPr>
        <p:txBody>
          <a:bodyPr/>
          <a:lstStyle/>
          <a:p>
            <a:pPr>
              <a:defRPr/>
            </a:pPr>
            <a:r>
              <a:rPr lang="pt-PT" dirty="0">
                <a:solidFill>
                  <a:schemeClr val="accent1"/>
                </a:solidFill>
              </a:rPr>
              <a:t>Objectivo é assegurar que a comunidade esteja </a:t>
            </a:r>
            <a:r>
              <a:rPr lang="pt-PT" dirty="0" err="1">
                <a:solidFill>
                  <a:schemeClr val="accent1"/>
                </a:solidFill>
              </a:rPr>
              <a:t>empoderada</a:t>
            </a:r>
            <a:r>
              <a:rPr lang="pt-PT" dirty="0">
                <a:solidFill>
                  <a:schemeClr val="accent1"/>
                </a:solidFill>
              </a:rPr>
              <a:t> e capacitada para participar como um dos intervenientes chaves  - ao mesmo nível do que os outros – durante todo o ciclo do projecto e depois.</a:t>
            </a: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1736812"/>
            <a:ext cx="4639985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2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Participação</a:t>
            </a:r>
            <a:r>
              <a:rPr lang="en-GB" altLang="en-US" dirty="0"/>
              <a:t> e </a:t>
            </a:r>
            <a:r>
              <a:rPr lang="en-GB" altLang="en-US" dirty="0" err="1"/>
              <a:t>capacitação</a:t>
            </a:r>
            <a:r>
              <a:rPr lang="en-GB" altLang="en-US" dirty="0"/>
              <a:t> da </a:t>
            </a:r>
            <a:r>
              <a:rPr lang="en-GB" altLang="en-US" dirty="0" err="1"/>
              <a:t>comunidade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pt-PT" sz="2600" dirty="0">
                <a:solidFill>
                  <a:schemeClr val="accent1"/>
                </a:solidFill>
              </a:rPr>
              <a:t>Actividades principais incluem:</a:t>
            </a:r>
          </a:p>
          <a:p>
            <a:pPr lvl="1">
              <a:defRPr/>
            </a:pPr>
            <a:r>
              <a:rPr lang="pt-PT" sz="2200" dirty="0">
                <a:solidFill>
                  <a:schemeClr val="accent1"/>
                </a:solidFill>
              </a:rPr>
              <a:t>Fornecer informações sobre o </a:t>
            </a:r>
            <a:r>
              <a:rPr lang="pt-PT" sz="2200" dirty="0" smtClean="0">
                <a:solidFill>
                  <a:schemeClr val="accent1"/>
                </a:solidFill>
              </a:rPr>
              <a:t>projecto </a:t>
            </a:r>
            <a:r>
              <a:rPr lang="pt-PT" sz="2200" dirty="0">
                <a:solidFill>
                  <a:schemeClr val="accent1"/>
                </a:solidFill>
              </a:rPr>
              <a:t>e como ele será implementado </a:t>
            </a:r>
          </a:p>
          <a:p>
            <a:pPr lvl="1">
              <a:defRPr/>
            </a:pPr>
            <a:r>
              <a:rPr lang="pt-PT" sz="2200" dirty="0">
                <a:solidFill>
                  <a:schemeClr val="accent1"/>
                </a:solidFill>
              </a:rPr>
              <a:t>Esclarecer o papel da comunidade no </a:t>
            </a:r>
            <a:r>
              <a:rPr lang="pt-PT" sz="2200" dirty="0" smtClean="0">
                <a:solidFill>
                  <a:schemeClr val="accent1"/>
                </a:solidFill>
              </a:rPr>
              <a:t>projecto </a:t>
            </a:r>
            <a:endParaRPr lang="pt-PT" sz="2200" dirty="0">
              <a:solidFill>
                <a:schemeClr val="accent1"/>
              </a:solidFill>
            </a:endParaRPr>
          </a:p>
          <a:p>
            <a:pPr lvl="1">
              <a:defRPr/>
            </a:pPr>
            <a:r>
              <a:rPr lang="pt-PT" sz="2200" dirty="0">
                <a:solidFill>
                  <a:schemeClr val="accent1"/>
                </a:solidFill>
              </a:rPr>
              <a:t>Fazer a avaliação das necessidades da comunidade, as preferências e capacidade de pagar</a:t>
            </a:r>
          </a:p>
          <a:p>
            <a:pPr lvl="1">
              <a:defRPr/>
            </a:pPr>
            <a:r>
              <a:rPr lang="pt-PT" sz="2200" dirty="0">
                <a:solidFill>
                  <a:schemeClr val="accent1"/>
                </a:solidFill>
              </a:rPr>
              <a:t>Comunicação e facilitar a participação </a:t>
            </a:r>
          </a:p>
          <a:p>
            <a:pPr lvl="1">
              <a:defRPr/>
            </a:pPr>
            <a:r>
              <a:rPr lang="pt-PT" sz="2200" dirty="0">
                <a:solidFill>
                  <a:schemeClr val="accent1"/>
                </a:solidFill>
              </a:rPr>
              <a:t>Assegurar que os membros da comunidade são capazes/capacitados para contribuir para a tomada de decisão informada </a:t>
            </a:r>
          </a:p>
          <a:p>
            <a:pPr lvl="1">
              <a:defRPr/>
            </a:pPr>
            <a:r>
              <a:rPr lang="pt-PT" sz="2200" dirty="0">
                <a:solidFill>
                  <a:schemeClr val="accent1"/>
                </a:solidFill>
              </a:rPr>
              <a:t>Capacitação sobre as questões da água, saneamento, saúde e higiene</a:t>
            </a: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9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Vantagens</a:t>
            </a:r>
            <a:r>
              <a:rPr lang="en-GB" altLang="en-US" dirty="0"/>
              <a:t> da </a:t>
            </a:r>
            <a:r>
              <a:rPr lang="en-GB" altLang="en-US" dirty="0" err="1"/>
              <a:t>participação</a:t>
            </a:r>
            <a:r>
              <a:rPr lang="en-GB" altLang="en-US" dirty="0"/>
              <a:t> </a:t>
            </a:r>
            <a:r>
              <a:rPr lang="en-GB" altLang="en-US" dirty="0" err="1"/>
              <a:t>comunitária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pt-PT" sz="22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35011" y="2093843"/>
            <a:ext cx="7980363" cy="4161183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sz="1800" b="1" dirty="0">
                <a:solidFill>
                  <a:schemeClr val="accent1"/>
                </a:solidFill>
              </a:rPr>
              <a:t>Melhora a concepção do projeto por: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Incluir dados mais precisos sobre as questões ambientais, sociais e culturais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Conseguir melhor entendimento das percepções das necessidades das várias partes da comunidade e das suas prioridades</a:t>
            </a:r>
          </a:p>
          <a:p>
            <a:pPr>
              <a:defRPr/>
            </a:pPr>
            <a:r>
              <a:rPr lang="pt-BR" sz="1800" b="1" dirty="0">
                <a:solidFill>
                  <a:schemeClr val="accent1"/>
                </a:solidFill>
              </a:rPr>
              <a:t>Ajuda a resolver / gerir conflitos por: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Identificação de pontos de acordo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Encontrar soluções que atendem as necessidades de todos </a:t>
            </a:r>
          </a:p>
          <a:p>
            <a:pPr>
              <a:defRPr/>
            </a:pPr>
            <a:r>
              <a:rPr lang="pt-BR" sz="1800" b="1" dirty="0">
                <a:solidFill>
                  <a:schemeClr val="accent1"/>
                </a:solidFill>
              </a:rPr>
              <a:t>Reforça as capacidades institucionais locais, tais como: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Competências de gestão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Autoconfiança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 err="1">
                <a:solidFill>
                  <a:schemeClr val="accent1"/>
                </a:solidFill>
              </a:rPr>
              <a:t>Auto-estima</a:t>
            </a:r>
            <a:r>
              <a:rPr lang="pt-BR" sz="1800" dirty="0">
                <a:solidFill>
                  <a:schemeClr val="accent1"/>
                </a:solidFill>
              </a:rPr>
              <a:t> e confiança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Transparência e prestação de contas </a:t>
            </a:r>
          </a:p>
          <a:p>
            <a:pPr lvl="1">
              <a:spcAft>
                <a:spcPts val="300"/>
              </a:spcAft>
              <a:defRPr/>
            </a:pPr>
            <a:r>
              <a:rPr lang="pt-BR" sz="1800" dirty="0">
                <a:solidFill>
                  <a:schemeClr val="accent1"/>
                </a:solidFill>
              </a:rPr>
              <a:t>Acesso a maiores recursos</a:t>
            </a:r>
            <a:endParaRPr lang="en-US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39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Vantagens</a:t>
            </a:r>
            <a:r>
              <a:rPr lang="en-GB" altLang="en-US" dirty="0"/>
              <a:t> da </a:t>
            </a:r>
            <a:r>
              <a:rPr lang="en-GB" altLang="en-US" dirty="0" err="1"/>
              <a:t>participação</a:t>
            </a:r>
            <a:r>
              <a:rPr lang="en-GB" altLang="en-US" dirty="0"/>
              <a:t> </a:t>
            </a:r>
            <a:r>
              <a:rPr lang="en-GB" altLang="en-US" dirty="0" err="1"/>
              <a:t>comunitária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b="1" dirty="0">
                <a:solidFill>
                  <a:schemeClr val="accent1"/>
                </a:solidFill>
              </a:rPr>
              <a:t>Melhora a monitoria das vantagens dos novos serviços, de modo que: 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Acções </a:t>
            </a:r>
            <a:r>
              <a:rPr lang="pt-PT" dirty="0" err="1">
                <a:solidFill>
                  <a:schemeClr val="accent1"/>
                </a:solidFill>
              </a:rPr>
              <a:t>coretivas</a:t>
            </a:r>
            <a:r>
              <a:rPr lang="pt-PT" dirty="0">
                <a:solidFill>
                  <a:schemeClr val="accent1"/>
                </a:solidFill>
              </a:rPr>
              <a:t> podem ser decididas de forma rápida e fácil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Garante imparcialidade e compromisso </a:t>
            </a:r>
          </a:p>
          <a:p>
            <a:pPr lvl="1">
              <a:defRPr/>
            </a:pPr>
            <a:r>
              <a:rPr lang="pt-PT" dirty="0">
                <a:solidFill>
                  <a:schemeClr val="accent1"/>
                </a:solidFill>
              </a:rPr>
              <a:t>Melhora a credibilidade dos processos</a:t>
            </a:r>
          </a:p>
          <a:p>
            <a:pPr>
              <a:defRPr/>
            </a:pPr>
            <a:r>
              <a:rPr lang="pt-PT" dirty="0">
                <a:solidFill>
                  <a:schemeClr val="accent1"/>
                </a:solidFill>
              </a:rPr>
              <a:t>As pessoas aceitam mais facilmente responsabilidades quando fizeram parte das tomadas de decisões e das actividades</a:t>
            </a:r>
          </a:p>
          <a:p>
            <a:pPr>
              <a:defRPr/>
            </a:pPr>
            <a:r>
              <a:rPr lang="pt-PT" dirty="0">
                <a:solidFill>
                  <a:schemeClr val="accent1"/>
                </a:solidFill>
              </a:rPr>
              <a:t>Serviços de água e saneamento têm melhor sustentabilidade e uso quando todos o segmentos da comunidade (mulheres/homens/pobres/ricos) têm tido a oportunidade de participar na decisões, na gestão e nos </a:t>
            </a:r>
            <a:r>
              <a:rPr lang="pt-PT" dirty="0" smtClean="0">
                <a:solidFill>
                  <a:schemeClr val="accent1"/>
                </a:solidFill>
              </a:rPr>
              <a:t>benefícios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8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2819400" cy="568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altLang="en-US" dirty="0" smtClean="0"/>
              <a:t>Identificação do provedor de serviços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dirty="0"/>
              <a:t>Quem há de ser o provedor de serviços ?</a:t>
            </a:r>
          </a:p>
          <a:p>
            <a:pPr>
              <a:defRPr/>
            </a:pPr>
            <a:r>
              <a:rPr lang="pt-PT" dirty="0"/>
              <a:t>Têm vários arranjos institucionais possíveis :</a:t>
            </a:r>
          </a:p>
          <a:p>
            <a:pPr lvl="1">
              <a:defRPr/>
            </a:pPr>
            <a:r>
              <a:rPr lang="pt-PT" dirty="0"/>
              <a:t>Autoridade local</a:t>
            </a:r>
          </a:p>
          <a:p>
            <a:pPr lvl="1">
              <a:defRPr/>
            </a:pPr>
            <a:r>
              <a:rPr lang="pt-PT" dirty="0"/>
              <a:t>Empresa privada</a:t>
            </a:r>
          </a:p>
          <a:p>
            <a:pPr lvl="1">
              <a:defRPr/>
            </a:pPr>
            <a:r>
              <a:rPr lang="pt-PT" dirty="0"/>
              <a:t>OCB</a:t>
            </a:r>
          </a:p>
          <a:p>
            <a:pPr lvl="1">
              <a:defRPr/>
            </a:pPr>
            <a:r>
              <a:rPr lang="pt-PT" dirty="0"/>
              <a:t>Qualquer combinação</a:t>
            </a:r>
          </a:p>
          <a:p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89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2819400" cy="568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altLang="en-US" dirty="0" err="1"/>
              <a:t>Identificação</a:t>
            </a:r>
            <a:r>
              <a:rPr lang="fr-BE" altLang="en-US" dirty="0"/>
              <a:t> do </a:t>
            </a:r>
            <a:r>
              <a:rPr lang="fr-BE" altLang="en-US" dirty="0" err="1"/>
              <a:t>provedor</a:t>
            </a:r>
            <a:r>
              <a:rPr lang="fr-BE" altLang="en-US" dirty="0"/>
              <a:t> de </a:t>
            </a:r>
            <a:r>
              <a:rPr lang="fr-BE" altLang="en-US" dirty="0" err="1"/>
              <a:t>serviços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pt-PT" sz="2600" dirty="0"/>
              <a:t>A selecção do provedor de serviços deve fazer parte da fase de planificação de modo a ser integrado nos processos desde o início do projecto.  Isso é ainda mais importante se for uma organização comunitária de base (OCB)</a:t>
            </a:r>
          </a:p>
          <a:p>
            <a:pPr>
              <a:defRPr/>
            </a:pPr>
            <a:r>
              <a:rPr lang="pt-PT" sz="2600" dirty="0"/>
              <a:t>Permite:</a:t>
            </a:r>
          </a:p>
          <a:p>
            <a:pPr lvl="1">
              <a:defRPr/>
            </a:pPr>
            <a:r>
              <a:rPr lang="pt-PT" sz="2600" dirty="0"/>
              <a:t>Capacitar o provedor de serviços</a:t>
            </a:r>
          </a:p>
          <a:p>
            <a:pPr lvl="1">
              <a:defRPr/>
            </a:pPr>
            <a:r>
              <a:rPr lang="pt-PT" sz="2600" dirty="0"/>
              <a:t>Treinar os seus funcionários / membros do comité</a:t>
            </a:r>
          </a:p>
          <a:p>
            <a:pPr lvl="1">
              <a:defRPr/>
            </a:pPr>
            <a:r>
              <a:rPr lang="en-GB" sz="2600" dirty="0" err="1"/>
              <a:t>Familiariza</a:t>
            </a:r>
            <a:r>
              <a:rPr lang="en-GB" sz="2600" dirty="0"/>
              <a:t>-los com as </a:t>
            </a:r>
            <a:r>
              <a:rPr lang="en-GB" sz="2600" dirty="0" err="1"/>
              <a:t>componentes</a:t>
            </a:r>
            <a:r>
              <a:rPr lang="en-GB" sz="2600" dirty="0"/>
              <a:t> do </a:t>
            </a:r>
            <a:r>
              <a:rPr lang="en-GB" sz="2600" dirty="0" err="1"/>
              <a:t>sistema</a:t>
            </a:r>
            <a:endParaRPr lang="en-GB" sz="2600" dirty="0"/>
          </a:p>
          <a:p>
            <a:pPr lvl="1">
              <a:defRPr/>
            </a:pPr>
            <a:r>
              <a:rPr lang="en-GB" sz="2600" dirty="0" err="1"/>
              <a:t>Criar</a:t>
            </a:r>
            <a:r>
              <a:rPr lang="en-GB" sz="2600" dirty="0"/>
              <a:t> </a:t>
            </a:r>
            <a:r>
              <a:rPr lang="en-GB" sz="2600" dirty="0" err="1"/>
              <a:t>condições</a:t>
            </a:r>
            <a:r>
              <a:rPr lang="en-GB" sz="2600" dirty="0"/>
              <a:t> para </a:t>
            </a:r>
            <a:r>
              <a:rPr lang="en-GB" sz="2600" dirty="0" err="1"/>
              <a:t>que</a:t>
            </a:r>
            <a:r>
              <a:rPr lang="en-GB" sz="2600" dirty="0"/>
              <a:t> </a:t>
            </a:r>
            <a:r>
              <a:rPr lang="en-GB" sz="2600" dirty="0" err="1"/>
              <a:t>possa</a:t>
            </a:r>
            <a:r>
              <a:rPr lang="en-GB" sz="2600" dirty="0"/>
              <a:t> </a:t>
            </a:r>
            <a:r>
              <a:rPr lang="en-GB" sz="2600" dirty="0" err="1"/>
              <a:t>fornecer</a:t>
            </a:r>
            <a:r>
              <a:rPr lang="en-GB" sz="2600" dirty="0"/>
              <a:t> </a:t>
            </a:r>
            <a:r>
              <a:rPr lang="en-GB" sz="2600" dirty="0" err="1"/>
              <a:t>os</a:t>
            </a:r>
            <a:r>
              <a:rPr lang="en-GB" sz="2600" dirty="0"/>
              <a:t> </a:t>
            </a:r>
            <a:r>
              <a:rPr lang="en-GB" sz="2600" dirty="0" err="1"/>
              <a:t>serviços</a:t>
            </a:r>
            <a:r>
              <a:rPr lang="en-GB" sz="2600" dirty="0"/>
              <a:t> (</a:t>
            </a:r>
            <a:r>
              <a:rPr lang="en-GB" sz="2600" dirty="0" err="1"/>
              <a:t>p.ex</a:t>
            </a:r>
            <a:r>
              <a:rPr lang="en-GB" sz="2600" dirty="0"/>
              <a:t>. Para </a:t>
            </a:r>
            <a:r>
              <a:rPr lang="en-GB" sz="2600" dirty="0" err="1"/>
              <a:t>uma</a:t>
            </a:r>
            <a:r>
              <a:rPr lang="en-GB" sz="2600" dirty="0"/>
              <a:t> OCB, </a:t>
            </a:r>
            <a:r>
              <a:rPr lang="en-GB" sz="2600" dirty="0" err="1"/>
              <a:t>sistemas</a:t>
            </a:r>
            <a:r>
              <a:rPr lang="en-GB" sz="2600" dirty="0"/>
              <a:t> e </a:t>
            </a:r>
            <a:r>
              <a:rPr lang="en-GB" sz="2600" dirty="0" err="1"/>
              <a:t>procedimentos</a:t>
            </a:r>
            <a:r>
              <a:rPr lang="en-GB" sz="2600" dirty="0"/>
              <a:t> </a:t>
            </a:r>
            <a:r>
              <a:rPr lang="en-GB" sz="2600" dirty="0" err="1"/>
              <a:t>internos</a:t>
            </a:r>
            <a:r>
              <a:rPr lang="en-GB" sz="2600" dirty="0"/>
              <a:t>, </a:t>
            </a:r>
            <a:r>
              <a:rPr lang="en-GB" sz="2600" dirty="0" err="1"/>
              <a:t>clara</a:t>
            </a:r>
            <a:r>
              <a:rPr lang="en-GB" sz="2600" dirty="0"/>
              <a:t> </a:t>
            </a:r>
            <a:r>
              <a:rPr lang="en-GB" sz="2600" dirty="0" err="1"/>
              <a:t>definição</a:t>
            </a:r>
            <a:r>
              <a:rPr lang="en-GB" sz="2600" dirty="0"/>
              <a:t> dos </a:t>
            </a:r>
            <a:r>
              <a:rPr lang="en-GB" sz="2600" dirty="0" err="1"/>
              <a:t>papeis</a:t>
            </a:r>
            <a:r>
              <a:rPr lang="en-GB" sz="2600" dirty="0"/>
              <a:t> e </a:t>
            </a:r>
            <a:r>
              <a:rPr lang="en-GB" sz="2600" dirty="0" err="1"/>
              <a:t>responsabilidades</a:t>
            </a:r>
            <a:r>
              <a:rPr lang="en-GB" sz="2600" dirty="0"/>
              <a:t>, </a:t>
            </a:r>
            <a:r>
              <a:rPr lang="en-GB" sz="2600" dirty="0" err="1"/>
              <a:t>verificação</a:t>
            </a:r>
            <a:r>
              <a:rPr lang="en-GB" sz="2600" dirty="0"/>
              <a:t> das </a:t>
            </a:r>
            <a:r>
              <a:rPr lang="en-GB" sz="2600" dirty="0" err="1"/>
              <a:t>competências</a:t>
            </a:r>
            <a:r>
              <a:rPr lang="en-GB" sz="2600" dirty="0"/>
              <a:t>, …)</a:t>
            </a:r>
          </a:p>
          <a:p>
            <a:pPr>
              <a:defRPr/>
            </a:pPr>
            <a:r>
              <a:rPr lang="en-GB" sz="2600" dirty="0"/>
              <a:t>A </a:t>
            </a:r>
            <a:r>
              <a:rPr lang="en-GB" sz="2600" dirty="0" err="1"/>
              <a:t>capacidade</a:t>
            </a:r>
            <a:r>
              <a:rPr lang="en-GB" sz="2600" dirty="0"/>
              <a:t> do </a:t>
            </a:r>
            <a:r>
              <a:rPr lang="en-GB" sz="2600" dirty="0" err="1"/>
              <a:t>provedor</a:t>
            </a:r>
            <a:r>
              <a:rPr lang="en-GB" sz="2600" dirty="0"/>
              <a:t> de </a:t>
            </a:r>
            <a:r>
              <a:rPr lang="en-GB" sz="2600" dirty="0" err="1"/>
              <a:t>serviços</a:t>
            </a:r>
            <a:r>
              <a:rPr lang="en-GB" sz="2600" dirty="0"/>
              <a:t> é </a:t>
            </a:r>
            <a:r>
              <a:rPr lang="en-GB" sz="2600" dirty="0" err="1"/>
              <a:t>crítica</a:t>
            </a:r>
            <a:r>
              <a:rPr lang="en-GB" sz="2600" dirty="0"/>
              <a:t> para a </a:t>
            </a:r>
            <a:r>
              <a:rPr lang="en-GB" sz="2600" dirty="0" err="1"/>
              <a:t>sustentabilidade</a:t>
            </a:r>
            <a:r>
              <a:rPr lang="en-GB" sz="2600" dirty="0"/>
              <a:t> dos </a:t>
            </a:r>
            <a:r>
              <a:rPr lang="en-GB" sz="2600" dirty="0" err="1"/>
              <a:t>serviços</a:t>
            </a:r>
            <a:r>
              <a:rPr lang="en-GB" sz="2600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49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Fases</a:t>
            </a:r>
            <a:r>
              <a:rPr lang="fr-BE" dirty="0"/>
              <a:t> do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projecto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 rot="12978974">
            <a:off x="1911350" y="2252663"/>
            <a:ext cx="3000375" cy="314960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161293" y="2635782"/>
            <a:ext cx="1838072" cy="55487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sz="2000" dirty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723649" y="3720592"/>
            <a:ext cx="1799020" cy="74980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Desenho</a:t>
            </a:r>
            <a:endParaRPr lang="en-US" sz="2000" dirty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067565" y="4863528"/>
            <a:ext cx="2094696" cy="74980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Implementação</a:t>
            </a:r>
            <a:endParaRPr lang="en-US" sz="2000" dirty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70789" y="3822133"/>
            <a:ext cx="1799020" cy="93726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Operação</a:t>
            </a:r>
            <a:r>
              <a:rPr lang="en-US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e </a:t>
            </a: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tutoria</a:t>
            </a:r>
            <a:endParaRPr lang="en-US" sz="2000" dirty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4535488" y="3198813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3224213" y="4913313"/>
            <a:ext cx="450850" cy="449262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3475038" y="5276850"/>
            <a:ext cx="0" cy="336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848349" y="3192463"/>
            <a:ext cx="275231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pt-PT" sz="2000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Aprovação do projecto</a:t>
            </a:r>
            <a:endParaRPr lang="pt-PT" sz="2000" dirty="0" smtClean="0">
              <a:solidFill>
                <a:srgbClr val="007E97"/>
              </a:solidFill>
              <a:latin typeface="VAG Rounded Std Light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246313" y="5534025"/>
            <a:ext cx="22891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Entrega</a:t>
            </a:r>
            <a:r>
              <a:rPr lang="en-US" sz="2000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provisória</a:t>
            </a:r>
            <a:endParaRPr lang="en-US" sz="2000" dirty="0" smtClean="0">
              <a:solidFill>
                <a:srgbClr val="007E97"/>
              </a:solidFill>
              <a:latin typeface="VAG Rounded Std Light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2549525" y="3533775"/>
            <a:ext cx="17240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pt-BR" b="1" dirty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Ciclo do </a:t>
            </a:r>
            <a:r>
              <a:rPr lang="pt-BR" b="1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pt-BR" b="1" dirty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de ASH</a:t>
            </a:r>
          </a:p>
        </p:txBody>
      </p:sp>
      <p:sp>
        <p:nvSpPr>
          <p:cNvPr id="23" name="Line 3"/>
          <p:cNvSpPr>
            <a:spLocks noChangeShapeType="1"/>
          </p:cNvSpPr>
          <p:nvPr/>
        </p:nvSpPr>
        <p:spPr bwMode="auto">
          <a:xfrm>
            <a:off x="4911725" y="3387725"/>
            <a:ext cx="936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2211388" y="2741613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63563" y="2741613"/>
            <a:ext cx="16510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Avaliação</a:t>
            </a:r>
            <a:r>
              <a:rPr lang="en-US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rgbClr val="007E97"/>
              </a:solidFill>
              <a:latin typeface="VAG Rounded Std Light"/>
            </a:endParaRPr>
          </a:p>
        </p:txBody>
      </p:sp>
      <p:sp>
        <p:nvSpPr>
          <p:cNvPr id="26" name="Circular Arrow 25"/>
          <p:cNvSpPr/>
          <p:nvPr/>
        </p:nvSpPr>
        <p:spPr>
          <a:xfrm>
            <a:off x="833438" y="946150"/>
            <a:ext cx="9093200" cy="5175250"/>
          </a:xfrm>
          <a:prstGeom prst="circularArrow">
            <a:avLst>
              <a:gd name="adj1" fmla="val 7876"/>
              <a:gd name="adj2" fmla="val 655415"/>
              <a:gd name="adj3" fmla="val 20067093"/>
              <a:gd name="adj4" fmla="val 12304670"/>
              <a:gd name="adj5" fmla="val 19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997075" y="1069152"/>
            <a:ext cx="3111185" cy="120116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endParaRPr lang="en-US" dirty="0" smtClean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Fornecimento</a:t>
            </a:r>
            <a:r>
              <a:rPr lang="en-US" sz="2000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serviços</a:t>
            </a:r>
            <a:endParaRPr lang="en-US" sz="2000" dirty="0" smtClean="0">
              <a:solidFill>
                <a:srgbClr val="007E97"/>
              </a:solidFill>
              <a:latin typeface="VAG Rounded Std Light"/>
            </a:endParaRPr>
          </a:p>
        </p:txBody>
      </p:sp>
    </p:spTree>
    <p:extLst>
      <p:ext uri="{BB962C8B-B14F-4D97-AF65-F5344CB8AC3E}">
        <p14:creationId xmlns:p14="http://schemas.microsoft.com/office/powerpoint/2010/main" val="14990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err="1"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810539"/>
            <a:ext cx="7980363" cy="131306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PT" dirty="0"/>
              <a:t>A fase de planificação tem dois principais outputs:</a:t>
            </a:r>
          </a:p>
          <a:p>
            <a:pPr lvl="1">
              <a:defRPr/>
            </a:pPr>
            <a:r>
              <a:rPr lang="pt-PT" dirty="0"/>
              <a:t>O estudo de viabilidade</a:t>
            </a:r>
          </a:p>
          <a:p>
            <a:pPr lvl="1">
              <a:defRPr/>
            </a:pPr>
            <a:r>
              <a:rPr lang="pt-PT" dirty="0"/>
              <a:t>A proposta de projecto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215141" y="2371553"/>
            <a:ext cx="17240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Ciclo</a:t>
            </a:r>
            <a:r>
              <a:rPr lang="en-ZA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ZA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ZA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ASH</a:t>
            </a:r>
            <a:endParaRPr lang="en-ZA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12978974">
            <a:off x="2576967" y="1388172"/>
            <a:ext cx="3000375" cy="314960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265448" y="1595539"/>
            <a:ext cx="3600400" cy="106814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1" name="Folded Corner 10"/>
          <p:cNvSpPr/>
          <p:nvPr/>
        </p:nvSpPr>
        <p:spPr>
          <a:xfrm>
            <a:off x="5747205" y="3189984"/>
            <a:ext cx="1474787" cy="1527790"/>
          </a:xfrm>
          <a:prstGeom prst="foldedCorner">
            <a:avLst/>
          </a:prstGeom>
          <a:solidFill>
            <a:srgbClr val="FFC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Estudo</a:t>
            </a:r>
            <a:r>
              <a:rPr lang="en-GB" sz="2000" dirty="0" smtClean="0">
                <a:solidFill>
                  <a:srgbClr val="007E97"/>
                </a:solidFill>
              </a:rPr>
              <a:t> de </a:t>
            </a:r>
            <a:r>
              <a:rPr lang="en-GB" sz="2000" dirty="0" err="1" smtClean="0">
                <a:solidFill>
                  <a:srgbClr val="007E97"/>
                </a:solidFill>
              </a:rPr>
              <a:t>viabilidade</a:t>
            </a:r>
            <a:endParaRPr lang="en-GB" sz="2000" dirty="0">
              <a:solidFill>
                <a:srgbClr val="007E97"/>
              </a:solidFill>
            </a:endParaRPr>
          </a:p>
        </p:txBody>
      </p:sp>
      <p:sp>
        <p:nvSpPr>
          <p:cNvPr id="12" name="Folded Corner 11"/>
          <p:cNvSpPr/>
          <p:nvPr/>
        </p:nvSpPr>
        <p:spPr>
          <a:xfrm>
            <a:off x="7390267" y="3189984"/>
            <a:ext cx="1474788" cy="1527790"/>
          </a:xfrm>
          <a:prstGeom prst="foldedCorner">
            <a:avLst/>
          </a:prstGeom>
          <a:solidFill>
            <a:srgbClr val="FFC000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Proposta</a:t>
            </a:r>
            <a:r>
              <a:rPr lang="en-GB" sz="2000" dirty="0" smtClean="0">
                <a:solidFill>
                  <a:srgbClr val="007E97"/>
                </a:solidFill>
              </a:rPr>
              <a:t> de </a:t>
            </a:r>
            <a:r>
              <a:rPr lang="en-GB" sz="2000" dirty="0" err="1" smtClean="0">
                <a:solidFill>
                  <a:srgbClr val="007E97"/>
                </a:solidFill>
              </a:rPr>
              <a:t>projecto</a:t>
            </a:r>
            <a:endParaRPr lang="en-GB" sz="2000" dirty="0">
              <a:solidFill>
                <a:srgbClr val="007E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95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O </a:t>
            </a:r>
            <a:r>
              <a:rPr lang="en-GB" altLang="en-US" dirty="0" err="1"/>
              <a:t>objectivo</a:t>
            </a:r>
            <a:r>
              <a:rPr lang="en-GB" altLang="en-US" dirty="0"/>
              <a:t> da </a:t>
            </a:r>
            <a:r>
              <a:rPr lang="en-GB" altLang="en-US" dirty="0" err="1"/>
              <a:t>fase</a:t>
            </a:r>
            <a:r>
              <a:rPr lang="en-GB" altLang="en-US" dirty="0"/>
              <a:t> de </a:t>
            </a:r>
            <a:r>
              <a:rPr lang="en-GB" altLang="en-US" dirty="0" err="1"/>
              <a:t>planificação</a:t>
            </a:r>
            <a:r>
              <a:rPr lang="en-GB" altLang="en-US" dirty="0"/>
              <a:t> é: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864" y="2058731"/>
            <a:ext cx="7980363" cy="3945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t-PT" sz="1800" dirty="0"/>
              <a:t>Assegurar que existe demanda/procura real para os serviços</a:t>
            </a:r>
          </a:p>
          <a:p>
            <a:pPr>
              <a:defRPr/>
            </a:pPr>
            <a:r>
              <a:rPr lang="pt-PT" sz="1800" dirty="0"/>
              <a:t>Assegurar que os intervenientes (e a comunidade) entendem o objectivo do estude de viabilidade e os seus papeis e responsabilidades</a:t>
            </a:r>
          </a:p>
          <a:p>
            <a:pPr>
              <a:defRPr/>
            </a:pPr>
            <a:r>
              <a:rPr lang="pt-PT" sz="1800" dirty="0"/>
              <a:t>Assegurar que existe um mecanismo através do qual membros da comunidade podem ser consultados sobre as suas preferências para os serviços</a:t>
            </a:r>
          </a:p>
          <a:p>
            <a:pPr>
              <a:defRPr/>
            </a:pPr>
            <a:r>
              <a:rPr lang="pt-PT" sz="1800" dirty="0"/>
              <a:t>Assegurar boa comunicação entre as partes envolvidas</a:t>
            </a:r>
          </a:p>
          <a:p>
            <a:pPr>
              <a:defRPr/>
            </a:pPr>
            <a:r>
              <a:rPr lang="pt-PT" sz="1800" dirty="0"/>
              <a:t>Avaliar a viabilidade do projecto, incluindo:</a:t>
            </a:r>
          </a:p>
          <a:p>
            <a:pPr lvl="1">
              <a:defRPr/>
            </a:pPr>
            <a:r>
              <a:rPr lang="pt-PT" sz="1800" dirty="0"/>
              <a:t>Opções técnicas</a:t>
            </a:r>
          </a:p>
          <a:p>
            <a:pPr lvl="1">
              <a:defRPr/>
            </a:pPr>
            <a:r>
              <a:rPr lang="pt-PT" sz="1800" dirty="0"/>
              <a:t>Modelo financeiro</a:t>
            </a:r>
          </a:p>
          <a:p>
            <a:pPr lvl="1">
              <a:defRPr/>
            </a:pPr>
            <a:r>
              <a:rPr lang="pt-PT" sz="1800" dirty="0"/>
              <a:t>Opções para o provedor de serviços</a:t>
            </a:r>
          </a:p>
          <a:p>
            <a:pPr>
              <a:defRPr/>
            </a:pPr>
            <a:r>
              <a:rPr lang="pt-PT" sz="1800" dirty="0"/>
              <a:t>Preparar a proposta de projecto com as recomendações sobre opções técnicas e de gestão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51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Estudo</a:t>
            </a:r>
            <a:r>
              <a:rPr lang="en-GB" altLang="en-US" dirty="0"/>
              <a:t> de </a:t>
            </a:r>
            <a:r>
              <a:rPr lang="en-GB" altLang="en-US" dirty="0" err="1"/>
              <a:t>viabilidade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121426"/>
            <a:ext cx="7980363" cy="2002174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defRPr/>
            </a:pPr>
            <a:r>
              <a:rPr lang="pt-PT" sz="1900" dirty="0"/>
              <a:t>Avalia a situação actual</a:t>
            </a:r>
          </a:p>
          <a:p>
            <a:pPr lvl="1">
              <a:lnSpc>
                <a:spcPct val="80000"/>
              </a:lnSpc>
              <a:defRPr/>
            </a:pPr>
            <a:r>
              <a:rPr lang="pt-PT" sz="1900" dirty="0"/>
              <a:t>Identifica as soluções mais apropriadas para fornecer serviços sustentáveis para a área do projecto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 rot="12978974">
            <a:off x="2020304" y="1834560"/>
            <a:ext cx="1958912" cy="2040665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44463" y="1792428"/>
            <a:ext cx="1696417" cy="42726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>
                <a:solidFill>
                  <a:srgbClr val="007E97"/>
                </a:solidFill>
                <a:latin typeface="+mn-lt"/>
                <a:cs typeface="+mn-cs"/>
              </a:rPr>
              <a:t>Planificação</a:t>
            </a:r>
            <a:endParaRPr lang="en-US" sz="2000" dirty="0">
              <a:solidFill>
                <a:srgbClr val="007E97"/>
              </a:solidFill>
              <a:latin typeface="+mn-lt"/>
              <a:cs typeface="+mn-cs"/>
            </a:endParaRPr>
          </a:p>
        </p:txBody>
      </p:sp>
      <p:sp>
        <p:nvSpPr>
          <p:cNvPr id="10" name="Folded Corner 9"/>
          <p:cNvSpPr/>
          <p:nvPr/>
        </p:nvSpPr>
        <p:spPr>
          <a:xfrm>
            <a:off x="5660649" y="1792428"/>
            <a:ext cx="1438756" cy="1542550"/>
          </a:xfrm>
          <a:prstGeom prst="foldedCorner">
            <a:avLst/>
          </a:prstGeom>
          <a:solidFill>
            <a:schemeClr val="accent3"/>
          </a:solidFill>
          <a:ln w="6350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Estudo</a:t>
            </a:r>
            <a:r>
              <a:rPr lang="en-GB" sz="2000" dirty="0" smtClean="0">
                <a:solidFill>
                  <a:srgbClr val="007E97"/>
                </a:solidFill>
              </a:rPr>
              <a:t> de </a:t>
            </a:r>
            <a:r>
              <a:rPr lang="en-GB" sz="2000" dirty="0" err="1" smtClean="0">
                <a:solidFill>
                  <a:srgbClr val="007E97"/>
                </a:solidFill>
              </a:rPr>
              <a:t>viabilidade</a:t>
            </a:r>
            <a:endParaRPr lang="en-GB" sz="2000" dirty="0">
              <a:solidFill>
                <a:srgbClr val="007E97"/>
              </a:solidFill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361481" y="2500616"/>
            <a:ext cx="1276557" cy="98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b="1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Ciclo</a:t>
            </a:r>
            <a:r>
              <a:rPr lang="en-ZA" b="1" dirty="0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ZA" b="1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ZA" b="1" dirty="0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 de ASH</a:t>
            </a:r>
            <a:endParaRPr lang="en-ZA" dirty="0">
              <a:solidFill>
                <a:srgbClr val="007E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7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sz="3200" dirty="0" err="1"/>
              <a:t>Tomada</a:t>
            </a:r>
            <a:r>
              <a:rPr lang="en-GB" altLang="en-US" sz="3200" dirty="0"/>
              <a:t> de </a:t>
            </a:r>
            <a:r>
              <a:rPr lang="en-GB" altLang="en-US" sz="3200" dirty="0" err="1"/>
              <a:t>decisão</a:t>
            </a:r>
            <a:r>
              <a:rPr lang="en-GB" altLang="en-US" sz="3200" dirty="0"/>
              <a:t> </a:t>
            </a:r>
            <a:r>
              <a:rPr lang="en-GB" altLang="en-US" sz="3200" dirty="0" err="1"/>
              <a:t>durante</a:t>
            </a:r>
            <a:r>
              <a:rPr lang="en-GB" altLang="en-US" sz="3200" dirty="0"/>
              <a:t> o </a:t>
            </a:r>
            <a:r>
              <a:rPr lang="en-GB" altLang="en-US" sz="3200" dirty="0" err="1"/>
              <a:t>estudo</a:t>
            </a:r>
            <a:r>
              <a:rPr lang="en-GB" altLang="en-US" sz="3200" dirty="0"/>
              <a:t> de </a:t>
            </a:r>
            <a:r>
              <a:rPr lang="en-GB" altLang="en-US" sz="3200" dirty="0" err="1"/>
              <a:t>viabilidade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SzPct val="125000"/>
              <a:defRPr/>
            </a:pPr>
            <a:r>
              <a:rPr lang="pt-PT" dirty="0"/>
              <a:t>O estudo de viabilidade é o processo durante o qual se tomam as decisões principais para o projecto</a:t>
            </a:r>
          </a:p>
          <a:p>
            <a:pPr>
              <a:spcAft>
                <a:spcPts val="600"/>
              </a:spcAft>
              <a:buSzPct val="125000"/>
              <a:defRPr/>
            </a:pPr>
            <a:r>
              <a:rPr lang="pt-PT" dirty="0"/>
              <a:t>Todas as partes interessadas, junto do Comité de Direcção do Projecto, têm que participar no processo do estudo de Viabilidade, inclusive e especialmente a comunidade.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7FAD6-354D-DC41-A326-566F46014689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80" name="Group 18"/>
          <p:cNvGrpSpPr>
            <a:grpSpLocks/>
          </p:cNvGrpSpPr>
          <p:nvPr/>
        </p:nvGrpSpPr>
        <p:grpSpPr bwMode="auto">
          <a:xfrm>
            <a:off x="4409282" y="2131445"/>
            <a:ext cx="4462462" cy="4032250"/>
            <a:chOff x="4588745" y="869339"/>
            <a:chExt cx="4462923" cy="4032448"/>
          </a:xfrm>
        </p:grpSpPr>
        <p:grpSp>
          <p:nvGrpSpPr>
            <p:cNvPr id="81" name="Group 15"/>
            <p:cNvGrpSpPr>
              <a:grpSpLocks/>
            </p:cNvGrpSpPr>
            <p:nvPr/>
          </p:nvGrpSpPr>
          <p:grpSpPr bwMode="auto">
            <a:xfrm>
              <a:off x="5073983" y="869339"/>
              <a:ext cx="3888432" cy="4032448"/>
              <a:chOff x="5073983" y="869339"/>
              <a:chExt cx="3888432" cy="4032448"/>
            </a:xfrm>
          </p:grpSpPr>
          <p:pic>
            <p:nvPicPr>
              <p:cNvPr id="85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9316" y="1051430"/>
                <a:ext cx="3333750" cy="352425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" name="Freeform 85"/>
              <p:cNvSpPr/>
              <p:nvPr/>
            </p:nvSpPr>
            <p:spPr>
              <a:xfrm>
                <a:off x="5458785" y="2814122"/>
                <a:ext cx="1174871" cy="928733"/>
              </a:xfrm>
              <a:custGeom>
                <a:avLst/>
                <a:gdLst>
                  <a:gd name="connsiteX0" fmla="*/ 334351 w 1176180"/>
                  <a:gd name="connsiteY0" fmla="*/ 261257 h 928914"/>
                  <a:gd name="connsiteX1" fmla="*/ 406923 w 1176180"/>
                  <a:gd name="connsiteY1" fmla="*/ 246743 h 928914"/>
                  <a:gd name="connsiteX2" fmla="*/ 450466 w 1176180"/>
                  <a:gd name="connsiteY2" fmla="*/ 217714 h 928914"/>
                  <a:gd name="connsiteX3" fmla="*/ 508523 w 1176180"/>
                  <a:gd name="connsiteY3" fmla="*/ 188685 h 928914"/>
                  <a:gd name="connsiteX4" fmla="*/ 639151 w 1176180"/>
                  <a:gd name="connsiteY4" fmla="*/ 145143 h 928914"/>
                  <a:gd name="connsiteX5" fmla="*/ 682694 w 1176180"/>
                  <a:gd name="connsiteY5" fmla="*/ 130628 h 928914"/>
                  <a:gd name="connsiteX6" fmla="*/ 755266 w 1176180"/>
                  <a:gd name="connsiteY6" fmla="*/ 101600 h 928914"/>
                  <a:gd name="connsiteX7" fmla="*/ 798808 w 1176180"/>
                  <a:gd name="connsiteY7" fmla="*/ 87085 h 928914"/>
                  <a:gd name="connsiteX8" fmla="*/ 943951 w 1176180"/>
                  <a:gd name="connsiteY8" fmla="*/ 29028 h 928914"/>
                  <a:gd name="connsiteX9" fmla="*/ 987494 w 1176180"/>
                  <a:gd name="connsiteY9" fmla="*/ 14514 h 928914"/>
                  <a:gd name="connsiteX10" fmla="*/ 1118123 w 1176180"/>
                  <a:gd name="connsiteY10" fmla="*/ 0 h 928914"/>
                  <a:gd name="connsiteX11" fmla="*/ 1132637 w 1176180"/>
                  <a:gd name="connsiteY11" fmla="*/ 43543 h 928914"/>
                  <a:gd name="connsiteX12" fmla="*/ 1147151 w 1176180"/>
                  <a:gd name="connsiteY12" fmla="*/ 130628 h 928914"/>
                  <a:gd name="connsiteX13" fmla="*/ 1176180 w 1176180"/>
                  <a:gd name="connsiteY13" fmla="*/ 188685 h 928914"/>
                  <a:gd name="connsiteX14" fmla="*/ 1045551 w 1176180"/>
                  <a:gd name="connsiteY14" fmla="*/ 275771 h 928914"/>
                  <a:gd name="connsiteX15" fmla="*/ 1002008 w 1176180"/>
                  <a:gd name="connsiteY15" fmla="*/ 304800 h 928914"/>
                  <a:gd name="connsiteX16" fmla="*/ 958466 w 1176180"/>
                  <a:gd name="connsiteY16" fmla="*/ 348343 h 928914"/>
                  <a:gd name="connsiteX17" fmla="*/ 871380 w 1176180"/>
                  <a:gd name="connsiteY17" fmla="*/ 406400 h 928914"/>
                  <a:gd name="connsiteX18" fmla="*/ 827837 w 1176180"/>
                  <a:gd name="connsiteY18" fmla="*/ 449943 h 928914"/>
                  <a:gd name="connsiteX19" fmla="*/ 653666 w 1176180"/>
                  <a:gd name="connsiteY19" fmla="*/ 537028 h 928914"/>
                  <a:gd name="connsiteX20" fmla="*/ 610123 w 1176180"/>
                  <a:gd name="connsiteY20" fmla="*/ 551543 h 928914"/>
                  <a:gd name="connsiteX21" fmla="*/ 566580 w 1176180"/>
                  <a:gd name="connsiteY21" fmla="*/ 595085 h 928914"/>
                  <a:gd name="connsiteX22" fmla="*/ 435951 w 1176180"/>
                  <a:gd name="connsiteY22" fmla="*/ 638628 h 928914"/>
                  <a:gd name="connsiteX23" fmla="*/ 392408 w 1176180"/>
                  <a:gd name="connsiteY23" fmla="*/ 667657 h 928914"/>
                  <a:gd name="connsiteX24" fmla="*/ 290808 w 1176180"/>
                  <a:gd name="connsiteY24" fmla="*/ 696685 h 928914"/>
                  <a:gd name="connsiteX25" fmla="*/ 203723 w 1176180"/>
                  <a:gd name="connsiteY25" fmla="*/ 754743 h 928914"/>
                  <a:gd name="connsiteX26" fmla="*/ 160180 w 1176180"/>
                  <a:gd name="connsiteY26" fmla="*/ 783771 h 928914"/>
                  <a:gd name="connsiteX27" fmla="*/ 116637 w 1176180"/>
                  <a:gd name="connsiteY27" fmla="*/ 870857 h 928914"/>
                  <a:gd name="connsiteX28" fmla="*/ 29551 w 1176180"/>
                  <a:gd name="connsiteY28" fmla="*/ 928914 h 928914"/>
                  <a:gd name="connsiteX29" fmla="*/ 523 w 1176180"/>
                  <a:gd name="connsiteY29" fmla="*/ 885371 h 928914"/>
                  <a:gd name="connsiteX30" fmla="*/ 15037 w 1176180"/>
                  <a:gd name="connsiteY30" fmla="*/ 812800 h 928914"/>
                  <a:gd name="connsiteX31" fmla="*/ 73094 w 1176180"/>
                  <a:gd name="connsiteY31" fmla="*/ 667657 h 928914"/>
                  <a:gd name="connsiteX32" fmla="*/ 116637 w 1176180"/>
                  <a:gd name="connsiteY32" fmla="*/ 624114 h 928914"/>
                  <a:gd name="connsiteX33" fmla="*/ 145666 w 1176180"/>
                  <a:gd name="connsiteY33" fmla="*/ 580571 h 928914"/>
                  <a:gd name="connsiteX34" fmla="*/ 189208 w 1176180"/>
                  <a:gd name="connsiteY34" fmla="*/ 537028 h 928914"/>
                  <a:gd name="connsiteX35" fmla="*/ 247266 w 1176180"/>
                  <a:gd name="connsiteY35" fmla="*/ 449943 h 928914"/>
                  <a:gd name="connsiteX36" fmla="*/ 305323 w 1176180"/>
                  <a:gd name="connsiteY36" fmla="*/ 362857 h 928914"/>
                  <a:gd name="connsiteX37" fmla="*/ 348866 w 1176180"/>
                  <a:gd name="connsiteY37" fmla="*/ 319314 h 928914"/>
                  <a:gd name="connsiteX38" fmla="*/ 377894 w 1176180"/>
                  <a:gd name="connsiteY38" fmla="*/ 275771 h 928914"/>
                  <a:gd name="connsiteX39" fmla="*/ 319837 w 1176180"/>
                  <a:gd name="connsiteY39" fmla="*/ 319314 h 92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76180" h="928914">
                    <a:moveTo>
                      <a:pt x="334351" y="261257"/>
                    </a:moveTo>
                    <a:cubicBezTo>
                      <a:pt x="358542" y="256419"/>
                      <a:pt x="383824" y="255405"/>
                      <a:pt x="406923" y="246743"/>
                    </a:cubicBezTo>
                    <a:cubicBezTo>
                      <a:pt x="423256" y="240618"/>
                      <a:pt x="435320" y="226369"/>
                      <a:pt x="450466" y="217714"/>
                    </a:cubicBezTo>
                    <a:cubicBezTo>
                      <a:pt x="469252" y="206979"/>
                      <a:pt x="488434" y="196721"/>
                      <a:pt x="508523" y="188685"/>
                    </a:cubicBezTo>
                    <a:cubicBezTo>
                      <a:pt x="508536" y="188680"/>
                      <a:pt x="617373" y="152402"/>
                      <a:pt x="639151" y="145143"/>
                    </a:cubicBezTo>
                    <a:cubicBezTo>
                      <a:pt x="653665" y="140305"/>
                      <a:pt x="668489" y="136310"/>
                      <a:pt x="682694" y="130628"/>
                    </a:cubicBezTo>
                    <a:cubicBezTo>
                      <a:pt x="706885" y="120952"/>
                      <a:pt x="730871" y="110748"/>
                      <a:pt x="755266" y="101600"/>
                    </a:cubicBezTo>
                    <a:cubicBezTo>
                      <a:pt x="769591" y="96228"/>
                      <a:pt x="784746" y="93112"/>
                      <a:pt x="798808" y="87085"/>
                    </a:cubicBezTo>
                    <a:cubicBezTo>
                      <a:pt x="948284" y="23024"/>
                      <a:pt x="745761" y="95092"/>
                      <a:pt x="943951" y="29028"/>
                    </a:cubicBezTo>
                    <a:cubicBezTo>
                      <a:pt x="958465" y="24190"/>
                      <a:pt x="972288" y="16203"/>
                      <a:pt x="987494" y="14514"/>
                    </a:cubicBezTo>
                    <a:lnTo>
                      <a:pt x="1118123" y="0"/>
                    </a:lnTo>
                    <a:cubicBezTo>
                      <a:pt x="1122961" y="14514"/>
                      <a:pt x="1129318" y="28608"/>
                      <a:pt x="1132637" y="43543"/>
                    </a:cubicBezTo>
                    <a:cubicBezTo>
                      <a:pt x="1139021" y="72271"/>
                      <a:pt x="1138695" y="102440"/>
                      <a:pt x="1147151" y="130628"/>
                    </a:cubicBezTo>
                    <a:cubicBezTo>
                      <a:pt x="1153368" y="151352"/>
                      <a:pt x="1166504" y="169333"/>
                      <a:pt x="1176180" y="188685"/>
                    </a:cubicBezTo>
                    <a:lnTo>
                      <a:pt x="1045551" y="275771"/>
                    </a:lnTo>
                    <a:cubicBezTo>
                      <a:pt x="1031037" y="285447"/>
                      <a:pt x="1014343" y="292465"/>
                      <a:pt x="1002008" y="304800"/>
                    </a:cubicBezTo>
                    <a:cubicBezTo>
                      <a:pt x="987494" y="319314"/>
                      <a:pt x="974668" y="335741"/>
                      <a:pt x="958466" y="348343"/>
                    </a:cubicBezTo>
                    <a:cubicBezTo>
                      <a:pt x="930927" y="369762"/>
                      <a:pt x="896050" y="381730"/>
                      <a:pt x="871380" y="406400"/>
                    </a:cubicBezTo>
                    <a:cubicBezTo>
                      <a:pt x="856866" y="420914"/>
                      <a:pt x="844040" y="437341"/>
                      <a:pt x="827837" y="449943"/>
                    </a:cubicBezTo>
                    <a:cubicBezTo>
                      <a:pt x="743427" y="515595"/>
                      <a:pt x="749173" y="505192"/>
                      <a:pt x="653666" y="537028"/>
                    </a:cubicBezTo>
                    <a:lnTo>
                      <a:pt x="610123" y="551543"/>
                    </a:lnTo>
                    <a:cubicBezTo>
                      <a:pt x="595609" y="566057"/>
                      <a:pt x="583283" y="583154"/>
                      <a:pt x="566580" y="595085"/>
                    </a:cubicBezTo>
                    <a:cubicBezTo>
                      <a:pt x="519840" y="628471"/>
                      <a:pt x="491678" y="627483"/>
                      <a:pt x="435951" y="638628"/>
                    </a:cubicBezTo>
                    <a:cubicBezTo>
                      <a:pt x="421437" y="648304"/>
                      <a:pt x="408010" y="659856"/>
                      <a:pt x="392408" y="667657"/>
                    </a:cubicBezTo>
                    <a:cubicBezTo>
                      <a:pt x="371585" y="678069"/>
                      <a:pt x="309410" y="692035"/>
                      <a:pt x="290808" y="696685"/>
                    </a:cubicBezTo>
                    <a:lnTo>
                      <a:pt x="203723" y="754743"/>
                    </a:lnTo>
                    <a:lnTo>
                      <a:pt x="160180" y="783771"/>
                    </a:lnTo>
                    <a:cubicBezTo>
                      <a:pt x="149827" y="814832"/>
                      <a:pt x="143119" y="847685"/>
                      <a:pt x="116637" y="870857"/>
                    </a:cubicBezTo>
                    <a:cubicBezTo>
                      <a:pt x="90381" y="893831"/>
                      <a:pt x="29551" y="928914"/>
                      <a:pt x="29551" y="928914"/>
                    </a:cubicBezTo>
                    <a:cubicBezTo>
                      <a:pt x="19875" y="914400"/>
                      <a:pt x="2687" y="902680"/>
                      <a:pt x="523" y="885371"/>
                    </a:cubicBezTo>
                    <a:cubicBezTo>
                      <a:pt x="-2537" y="860892"/>
                      <a:pt x="8546" y="836600"/>
                      <a:pt x="15037" y="812800"/>
                    </a:cubicBezTo>
                    <a:cubicBezTo>
                      <a:pt x="24367" y="778590"/>
                      <a:pt x="49149" y="701180"/>
                      <a:pt x="73094" y="667657"/>
                    </a:cubicBezTo>
                    <a:cubicBezTo>
                      <a:pt x="85025" y="650954"/>
                      <a:pt x="103496" y="639883"/>
                      <a:pt x="116637" y="624114"/>
                    </a:cubicBezTo>
                    <a:cubicBezTo>
                      <a:pt x="127804" y="610713"/>
                      <a:pt x="134499" y="593972"/>
                      <a:pt x="145666" y="580571"/>
                    </a:cubicBezTo>
                    <a:cubicBezTo>
                      <a:pt x="158806" y="564802"/>
                      <a:pt x="176606" y="553230"/>
                      <a:pt x="189208" y="537028"/>
                    </a:cubicBezTo>
                    <a:cubicBezTo>
                      <a:pt x="210627" y="509489"/>
                      <a:pt x="227914" y="478971"/>
                      <a:pt x="247266" y="449943"/>
                    </a:cubicBezTo>
                    <a:cubicBezTo>
                      <a:pt x="247269" y="449938"/>
                      <a:pt x="305319" y="362861"/>
                      <a:pt x="305323" y="362857"/>
                    </a:cubicBezTo>
                    <a:cubicBezTo>
                      <a:pt x="319837" y="348343"/>
                      <a:pt x="335725" y="335083"/>
                      <a:pt x="348866" y="319314"/>
                    </a:cubicBezTo>
                    <a:cubicBezTo>
                      <a:pt x="360033" y="305913"/>
                      <a:pt x="390229" y="288105"/>
                      <a:pt x="377894" y="275771"/>
                    </a:cubicBezTo>
                    <a:cubicBezTo>
                      <a:pt x="369688" y="267565"/>
                      <a:pt x="330593" y="308558"/>
                      <a:pt x="319837" y="319314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87" name="Freeform 86"/>
              <p:cNvSpPr/>
              <p:nvPr/>
            </p:nvSpPr>
            <p:spPr>
              <a:xfrm>
                <a:off x="6441548" y="2879213"/>
                <a:ext cx="504877" cy="1211322"/>
              </a:xfrm>
              <a:custGeom>
                <a:avLst/>
                <a:gdLst>
                  <a:gd name="connsiteX0" fmla="*/ 0 w 367574"/>
                  <a:gd name="connsiteY0" fmla="*/ 90150 h 1211760"/>
                  <a:gd name="connsiteX1" fmla="*/ 72571 w 367574"/>
                  <a:gd name="connsiteY1" fmla="*/ 162721 h 1211760"/>
                  <a:gd name="connsiteX2" fmla="*/ 130628 w 367574"/>
                  <a:gd name="connsiteY2" fmla="*/ 264321 h 1211760"/>
                  <a:gd name="connsiteX3" fmla="*/ 101600 w 367574"/>
                  <a:gd name="connsiteY3" fmla="*/ 641692 h 1211760"/>
                  <a:gd name="connsiteX4" fmla="*/ 87085 w 367574"/>
                  <a:gd name="connsiteY4" fmla="*/ 685235 h 1211760"/>
                  <a:gd name="connsiteX5" fmla="*/ 72571 w 367574"/>
                  <a:gd name="connsiteY5" fmla="*/ 743292 h 1211760"/>
                  <a:gd name="connsiteX6" fmla="*/ 43542 w 367574"/>
                  <a:gd name="connsiteY6" fmla="*/ 830378 h 1211760"/>
                  <a:gd name="connsiteX7" fmla="*/ 29028 w 367574"/>
                  <a:gd name="connsiteY7" fmla="*/ 1019064 h 1211760"/>
                  <a:gd name="connsiteX8" fmla="*/ 0 w 367574"/>
                  <a:gd name="connsiteY8" fmla="*/ 1164207 h 1211760"/>
                  <a:gd name="connsiteX9" fmla="*/ 14514 w 367574"/>
                  <a:gd name="connsiteY9" fmla="*/ 1207750 h 1211760"/>
                  <a:gd name="connsiteX10" fmla="*/ 261257 w 367574"/>
                  <a:gd name="connsiteY10" fmla="*/ 1178721 h 1211760"/>
                  <a:gd name="connsiteX11" fmla="*/ 275771 w 367574"/>
                  <a:gd name="connsiteY11" fmla="*/ 917464 h 1211760"/>
                  <a:gd name="connsiteX12" fmla="*/ 304800 w 367574"/>
                  <a:gd name="connsiteY12" fmla="*/ 757807 h 1211760"/>
                  <a:gd name="connsiteX13" fmla="*/ 290285 w 367574"/>
                  <a:gd name="connsiteY13" fmla="*/ 264321 h 1211760"/>
                  <a:gd name="connsiteX14" fmla="*/ 232228 w 367574"/>
                  <a:gd name="connsiteY14" fmla="*/ 177235 h 1211760"/>
                  <a:gd name="connsiteX15" fmla="*/ 333828 w 367574"/>
                  <a:gd name="connsiteY15" fmla="*/ 46607 h 1211760"/>
                  <a:gd name="connsiteX16" fmla="*/ 362857 w 367574"/>
                  <a:gd name="connsiteY16" fmla="*/ 3064 h 1211760"/>
                  <a:gd name="connsiteX17" fmla="*/ 72571 w 367574"/>
                  <a:gd name="connsiteY17" fmla="*/ 17578 h 1211760"/>
                  <a:gd name="connsiteX18" fmla="*/ 0 w 367574"/>
                  <a:gd name="connsiteY18" fmla="*/ 90150 h 121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7574" h="1211760">
                    <a:moveTo>
                      <a:pt x="0" y="90150"/>
                    </a:moveTo>
                    <a:cubicBezTo>
                      <a:pt x="0" y="114340"/>
                      <a:pt x="50043" y="136975"/>
                      <a:pt x="72571" y="162721"/>
                    </a:cubicBezTo>
                    <a:cubicBezTo>
                      <a:pt x="96507" y="190076"/>
                      <a:pt x="115002" y="233069"/>
                      <a:pt x="130628" y="264321"/>
                    </a:cubicBezTo>
                    <a:cubicBezTo>
                      <a:pt x="124343" y="390014"/>
                      <a:pt x="129095" y="517966"/>
                      <a:pt x="101600" y="641692"/>
                    </a:cubicBezTo>
                    <a:cubicBezTo>
                      <a:pt x="98281" y="656627"/>
                      <a:pt x="91288" y="670524"/>
                      <a:pt x="87085" y="685235"/>
                    </a:cubicBezTo>
                    <a:cubicBezTo>
                      <a:pt x="81605" y="704415"/>
                      <a:pt x="78303" y="724185"/>
                      <a:pt x="72571" y="743292"/>
                    </a:cubicBezTo>
                    <a:cubicBezTo>
                      <a:pt x="63778" y="772600"/>
                      <a:pt x="43542" y="830378"/>
                      <a:pt x="43542" y="830378"/>
                    </a:cubicBezTo>
                    <a:cubicBezTo>
                      <a:pt x="38704" y="893273"/>
                      <a:pt x="35631" y="956329"/>
                      <a:pt x="29028" y="1019064"/>
                    </a:cubicBezTo>
                    <a:cubicBezTo>
                      <a:pt x="22558" y="1080534"/>
                      <a:pt x="13976" y="1108300"/>
                      <a:pt x="0" y="1164207"/>
                    </a:cubicBezTo>
                    <a:cubicBezTo>
                      <a:pt x="4838" y="1178721"/>
                      <a:pt x="-632" y="1205586"/>
                      <a:pt x="14514" y="1207750"/>
                    </a:cubicBezTo>
                    <a:cubicBezTo>
                      <a:pt x="106401" y="1220876"/>
                      <a:pt x="178902" y="1199309"/>
                      <a:pt x="261257" y="1178721"/>
                    </a:cubicBezTo>
                    <a:cubicBezTo>
                      <a:pt x="266095" y="1091635"/>
                      <a:pt x="269082" y="1004427"/>
                      <a:pt x="275771" y="917464"/>
                    </a:cubicBezTo>
                    <a:cubicBezTo>
                      <a:pt x="283977" y="810785"/>
                      <a:pt x="281168" y="828699"/>
                      <a:pt x="304800" y="757807"/>
                    </a:cubicBezTo>
                    <a:cubicBezTo>
                      <a:pt x="299962" y="593312"/>
                      <a:pt x="310697" y="427617"/>
                      <a:pt x="290285" y="264321"/>
                    </a:cubicBezTo>
                    <a:cubicBezTo>
                      <a:pt x="285958" y="229702"/>
                      <a:pt x="232228" y="177235"/>
                      <a:pt x="232228" y="177235"/>
                    </a:cubicBezTo>
                    <a:cubicBezTo>
                      <a:pt x="378961" y="-42864"/>
                      <a:pt x="220141" y="183030"/>
                      <a:pt x="333828" y="46607"/>
                    </a:cubicBezTo>
                    <a:cubicBezTo>
                      <a:pt x="344995" y="33206"/>
                      <a:pt x="380194" y="4990"/>
                      <a:pt x="362857" y="3064"/>
                    </a:cubicBezTo>
                    <a:cubicBezTo>
                      <a:pt x="266567" y="-7635"/>
                      <a:pt x="169333" y="12740"/>
                      <a:pt x="72571" y="17578"/>
                    </a:cubicBezTo>
                    <a:cubicBezTo>
                      <a:pt x="35491" y="73198"/>
                      <a:pt x="0" y="65960"/>
                      <a:pt x="0" y="90150"/>
                    </a:cubicBezTo>
                    <a:close/>
                  </a:path>
                </a:pathLst>
              </a:custGeom>
              <a:solidFill>
                <a:srgbClr val="8EB1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88" name="Freeform 87"/>
              <p:cNvSpPr/>
              <p:nvPr/>
            </p:nvSpPr>
            <p:spPr>
              <a:xfrm>
                <a:off x="6693987" y="2823648"/>
                <a:ext cx="1922661" cy="1060502"/>
              </a:xfrm>
              <a:custGeom>
                <a:avLst/>
                <a:gdLst>
                  <a:gd name="connsiteX0" fmla="*/ 304800 w 1611566"/>
                  <a:gd name="connsiteY0" fmla="*/ 30090 h 1060605"/>
                  <a:gd name="connsiteX1" fmla="*/ 145143 w 1611566"/>
                  <a:gd name="connsiteY1" fmla="*/ 117176 h 1060605"/>
                  <a:gd name="connsiteX2" fmla="*/ 101600 w 1611566"/>
                  <a:gd name="connsiteY2" fmla="*/ 146205 h 1060605"/>
                  <a:gd name="connsiteX3" fmla="*/ 87086 w 1611566"/>
                  <a:gd name="connsiteY3" fmla="*/ 204262 h 1060605"/>
                  <a:gd name="connsiteX4" fmla="*/ 43543 w 1611566"/>
                  <a:gd name="connsiteY4" fmla="*/ 291347 h 1060605"/>
                  <a:gd name="connsiteX5" fmla="*/ 0 w 1611566"/>
                  <a:gd name="connsiteY5" fmla="*/ 320376 h 1060605"/>
                  <a:gd name="connsiteX6" fmla="*/ 58057 w 1611566"/>
                  <a:gd name="connsiteY6" fmla="*/ 349405 h 1060605"/>
                  <a:gd name="connsiteX7" fmla="*/ 449943 w 1611566"/>
                  <a:gd name="connsiteY7" fmla="*/ 407462 h 1060605"/>
                  <a:gd name="connsiteX8" fmla="*/ 435429 w 1611566"/>
                  <a:gd name="connsiteY8" fmla="*/ 480033 h 1060605"/>
                  <a:gd name="connsiteX9" fmla="*/ 377372 w 1611566"/>
                  <a:gd name="connsiteY9" fmla="*/ 421976 h 1060605"/>
                  <a:gd name="connsiteX10" fmla="*/ 391886 w 1611566"/>
                  <a:gd name="connsiteY10" fmla="*/ 363919 h 1060605"/>
                  <a:gd name="connsiteX11" fmla="*/ 377372 w 1611566"/>
                  <a:gd name="connsiteY11" fmla="*/ 407462 h 1060605"/>
                  <a:gd name="connsiteX12" fmla="*/ 391886 w 1611566"/>
                  <a:gd name="connsiteY12" fmla="*/ 451005 h 1060605"/>
                  <a:gd name="connsiteX13" fmla="*/ 435429 w 1611566"/>
                  <a:gd name="connsiteY13" fmla="*/ 480033 h 1060605"/>
                  <a:gd name="connsiteX14" fmla="*/ 522514 w 1611566"/>
                  <a:gd name="connsiteY14" fmla="*/ 509062 h 1060605"/>
                  <a:gd name="connsiteX15" fmla="*/ 595086 w 1611566"/>
                  <a:gd name="connsiteY15" fmla="*/ 596147 h 1060605"/>
                  <a:gd name="connsiteX16" fmla="*/ 609600 w 1611566"/>
                  <a:gd name="connsiteY16" fmla="*/ 639690 h 1060605"/>
                  <a:gd name="connsiteX17" fmla="*/ 740229 w 1611566"/>
                  <a:gd name="connsiteY17" fmla="*/ 697747 h 1060605"/>
                  <a:gd name="connsiteX18" fmla="*/ 783772 w 1611566"/>
                  <a:gd name="connsiteY18" fmla="*/ 712262 h 1060605"/>
                  <a:gd name="connsiteX19" fmla="*/ 841829 w 1611566"/>
                  <a:gd name="connsiteY19" fmla="*/ 726776 h 1060605"/>
                  <a:gd name="connsiteX20" fmla="*/ 972457 w 1611566"/>
                  <a:gd name="connsiteY20" fmla="*/ 770319 h 1060605"/>
                  <a:gd name="connsiteX21" fmla="*/ 1117600 w 1611566"/>
                  <a:gd name="connsiteY21" fmla="*/ 799347 h 1060605"/>
                  <a:gd name="connsiteX22" fmla="*/ 1204686 w 1611566"/>
                  <a:gd name="connsiteY22" fmla="*/ 828376 h 1060605"/>
                  <a:gd name="connsiteX23" fmla="*/ 1248229 w 1611566"/>
                  <a:gd name="connsiteY23" fmla="*/ 842890 h 1060605"/>
                  <a:gd name="connsiteX24" fmla="*/ 1306286 w 1611566"/>
                  <a:gd name="connsiteY24" fmla="*/ 929976 h 1060605"/>
                  <a:gd name="connsiteX25" fmla="*/ 1364343 w 1611566"/>
                  <a:gd name="connsiteY25" fmla="*/ 944490 h 1060605"/>
                  <a:gd name="connsiteX26" fmla="*/ 1393372 w 1611566"/>
                  <a:gd name="connsiteY26" fmla="*/ 988033 h 1060605"/>
                  <a:gd name="connsiteX27" fmla="*/ 1494972 w 1611566"/>
                  <a:gd name="connsiteY27" fmla="*/ 1031576 h 1060605"/>
                  <a:gd name="connsiteX28" fmla="*/ 1582057 w 1611566"/>
                  <a:gd name="connsiteY28" fmla="*/ 1060605 h 1060605"/>
                  <a:gd name="connsiteX29" fmla="*/ 1611086 w 1611566"/>
                  <a:gd name="connsiteY29" fmla="*/ 1017062 h 1060605"/>
                  <a:gd name="connsiteX30" fmla="*/ 1567543 w 1611566"/>
                  <a:gd name="connsiteY30" fmla="*/ 915462 h 1060605"/>
                  <a:gd name="connsiteX31" fmla="*/ 1480457 w 1611566"/>
                  <a:gd name="connsiteY31" fmla="*/ 828376 h 1060605"/>
                  <a:gd name="connsiteX32" fmla="*/ 1436914 w 1611566"/>
                  <a:gd name="connsiteY32" fmla="*/ 726776 h 1060605"/>
                  <a:gd name="connsiteX33" fmla="*/ 1378857 w 1611566"/>
                  <a:gd name="connsiteY33" fmla="*/ 639690 h 1060605"/>
                  <a:gd name="connsiteX34" fmla="*/ 1306286 w 1611566"/>
                  <a:gd name="connsiteY34" fmla="*/ 552605 h 1060605"/>
                  <a:gd name="connsiteX35" fmla="*/ 1291772 w 1611566"/>
                  <a:gd name="connsiteY35" fmla="*/ 509062 h 1060605"/>
                  <a:gd name="connsiteX36" fmla="*/ 1204686 w 1611566"/>
                  <a:gd name="connsiteY36" fmla="*/ 407462 h 1060605"/>
                  <a:gd name="connsiteX37" fmla="*/ 1175657 w 1611566"/>
                  <a:gd name="connsiteY37" fmla="*/ 363919 h 1060605"/>
                  <a:gd name="connsiteX38" fmla="*/ 1117600 w 1611566"/>
                  <a:gd name="connsiteY38" fmla="*/ 305862 h 1060605"/>
                  <a:gd name="connsiteX39" fmla="*/ 1059543 w 1611566"/>
                  <a:gd name="connsiteY39" fmla="*/ 247805 h 1060605"/>
                  <a:gd name="connsiteX40" fmla="*/ 972457 w 1611566"/>
                  <a:gd name="connsiteY40" fmla="*/ 204262 h 1060605"/>
                  <a:gd name="connsiteX41" fmla="*/ 928914 w 1611566"/>
                  <a:gd name="connsiteY41" fmla="*/ 175233 h 1060605"/>
                  <a:gd name="connsiteX42" fmla="*/ 885372 w 1611566"/>
                  <a:gd name="connsiteY42" fmla="*/ 160719 h 1060605"/>
                  <a:gd name="connsiteX43" fmla="*/ 769257 w 1611566"/>
                  <a:gd name="connsiteY43" fmla="*/ 102662 h 1060605"/>
                  <a:gd name="connsiteX44" fmla="*/ 624114 w 1611566"/>
                  <a:gd name="connsiteY44" fmla="*/ 73633 h 1060605"/>
                  <a:gd name="connsiteX45" fmla="*/ 551543 w 1611566"/>
                  <a:gd name="connsiteY45" fmla="*/ 59119 h 1060605"/>
                  <a:gd name="connsiteX46" fmla="*/ 449943 w 1611566"/>
                  <a:gd name="connsiteY46" fmla="*/ 15576 h 1060605"/>
                  <a:gd name="connsiteX47" fmla="*/ 406400 w 1611566"/>
                  <a:gd name="connsiteY47" fmla="*/ 1062 h 1060605"/>
                  <a:gd name="connsiteX48" fmla="*/ 304800 w 1611566"/>
                  <a:gd name="connsiteY48" fmla="*/ 30090 h 1060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611566" h="1060605">
                    <a:moveTo>
                      <a:pt x="304800" y="30090"/>
                    </a:moveTo>
                    <a:cubicBezTo>
                      <a:pt x="199838" y="72076"/>
                      <a:pt x="253906" y="44668"/>
                      <a:pt x="145143" y="117176"/>
                    </a:cubicBezTo>
                    <a:lnTo>
                      <a:pt x="101600" y="146205"/>
                    </a:lnTo>
                    <a:cubicBezTo>
                      <a:pt x="96762" y="165557"/>
                      <a:pt x="92566" y="185082"/>
                      <a:pt x="87086" y="204262"/>
                    </a:cubicBezTo>
                    <a:cubicBezTo>
                      <a:pt x="77642" y="237317"/>
                      <a:pt x="68989" y="265901"/>
                      <a:pt x="43543" y="291347"/>
                    </a:cubicBezTo>
                    <a:cubicBezTo>
                      <a:pt x="31208" y="303682"/>
                      <a:pt x="14514" y="310700"/>
                      <a:pt x="0" y="320376"/>
                    </a:cubicBezTo>
                    <a:cubicBezTo>
                      <a:pt x="19352" y="330052"/>
                      <a:pt x="36528" y="347252"/>
                      <a:pt x="58057" y="349405"/>
                    </a:cubicBezTo>
                    <a:cubicBezTo>
                      <a:pt x="459049" y="389504"/>
                      <a:pt x="394609" y="241457"/>
                      <a:pt x="449943" y="407462"/>
                    </a:cubicBezTo>
                    <a:cubicBezTo>
                      <a:pt x="445105" y="431652"/>
                      <a:pt x="452873" y="462589"/>
                      <a:pt x="435429" y="480033"/>
                    </a:cubicBezTo>
                    <a:lnTo>
                      <a:pt x="377372" y="421976"/>
                    </a:lnTo>
                    <a:cubicBezTo>
                      <a:pt x="382210" y="402624"/>
                      <a:pt x="391886" y="383867"/>
                      <a:pt x="391886" y="363919"/>
                    </a:cubicBezTo>
                    <a:cubicBezTo>
                      <a:pt x="391886" y="348620"/>
                      <a:pt x="377372" y="392163"/>
                      <a:pt x="377372" y="407462"/>
                    </a:cubicBezTo>
                    <a:cubicBezTo>
                      <a:pt x="377372" y="422761"/>
                      <a:pt x="382329" y="439058"/>
                      <a:pt x="391886" y="451005"/>
                    </a:cubicBezTo>
                    <a:cubicBezTo>
                      <a:pt x="402783" y="464626"/>
                      <a:pt x="419489" y="472948"/>
                      <a:pt x="435429" y="480033"/>
                    </a:cubicBezTo>
                    <a:cubicBezTo>
                      <a:pt x="463390" y="492460"/>
                      <a:pt x="522514" y="509062"/>
                      <a:pt x="522514" y="509062"/>
                    </a:cubicBezTo>
                    <a:cubicBezTo>
                      <a:pt x="554611" y="541159"/>
                      <a:pt x="574880" y="555735"/>
                      <a:pt x="595086" y="596147"/>
                    </a:cubicBezTo>
                    <a:cubicBezTo>
                      <a:pt x="601928" y="609831"/>
                      <a:pt x="600043" y="627743"/>
                      <a:pt x="609600" y="639690"/>
                    </a:cubicBezTo>
                    <a:cubicBezTo>
                      <a:pt x="634693" y="671056"/>
                      <a:pt x="713617" y="688876"/>
                      <a:pt x="740229" y="697747"/>
                    </a:cubicBezTo>
                    <a:cubicBezTo>
                      <a:pt x="754743" y="702585"/>
                      <a:pt x="768929" y="708551"/>
                      <a:pt x="783772" y="712262"/>
                    </a:cubicBezTo>
                    <a:cubicBezTo>
                      <a:pt x="803124" y="717100"/>
                      <a:pt x="822905" y="720468"/>
                      <a:pt x="841829" y="726776"/>
                    </a:cubicBezTo>
                    <a:cubicBezTo>
                      <a:pt x="937656" y="758718"/>
                      <a:pt x="885499" y="752928"/>
                      <a:pt x="972457" y="770319"/>
                    </a:cubicBezTo>
                    <a:cubicBezTo>
                      <a:pt x="1050916" y="786010"/>
                      <a:pt x="1050178" y="779120"/>
                      <a:pt x="1117600" y="799347"/>
                    </a:cubicBezTo>
                    <a:cubicBezTo>
                      <a:pt x="1146908" y="808140"/>
                      <a:pt x="1175657" y="818700"/>
                      <a:pt x="1204686" y="828376"/>
                    </a:cubicBezTo>
                    <a:lnTo>
                      <a:pt x="1248229" y="842890"/>
                    </a:lnTo>
                    <a:cubicBezTo>
                      <a:pt x="1262084" y="884455"/>
                      <a:pt x="1261518" y="904394"/>
                      <a:pt x="1306286" y="929976"/>
                    </a:cubicBezTo>
                    <a:cubicBezTo>
                      <a:pt x="1323606" y="939873"/>
                      <a:pt x="1344991" y="939652"/>
                      <a:pt x="1364343" y="944490"/>
                    </a:cubicBezTo>
                    <a:cubicBezTo>
                      <a:pt x="1374019" y="959004"/>
                      <a:pt x="1381037" y="975698"/>
                      <a:pt x="1393372" y="988033"/>
                    </a:cubicBezTo>
                    <a:cubicBezTo>
                      <a:pt x="1429559" y="1024221"/>
                      <a:pt x="1447382" y="1017299"/>
                      <a:pt x="1494972" y="1031576"/>
                    </a:cubicBezTo>
                    <a:cubicBezTo>
                      <a:pt x="1524280" y="1040368"/>
                      <a:pt x="1582057" y="1060605"/>
                      <a:pt x="1582057" y="1060605"/>
                    </a:cubicBezTo>
                    <a:cubicBezTo>
                      <a:pt x="1591733" y="1046091"/>
                      <a:pt x="1608619" y="1034331"/>
                      <a:pt x="1611086" y="1017062"/>
                    </a:cubicBezTo>
                    <a:cubicBezTo>
                      <a:pt x="1615603" y="985444"/>
                      <a:pt x="1587295" y="937683"/>
                      <a:pt x="1567543" y="915462"/>
                    </a:cubicBezTo>
                    <a:cubicBezTo>
                      <a:pt x="1540269" y="884779"/>
                      <a:pt x="1480457" y="828376"/>
                      <a:pt x="1480457" y="828376"/>
                    </a:cubicBezTo>
                    <a:cubicBezTo>
                      <a:pt x="1465441" y="783328"/>
                      <a:pt x="1463819" y="771617"/>
                      <a:pt x="1436914" y="726776"/>
                    </a:cubicBezTo>
                    <a:cubicBezTo>
                      <a:pt x="1418964" y="696860"/>
                      <a:pt x="1403527" y="664360"/>
                      <a:pt x="1378857" y="639690"/>
                    </a:cubicBezTo>
                    <a:cubicBezTo>
                      <a:pt x="1322979" y="583812"/>
                      <a:pt x="1346700" y="613226"/>
                      <a:pt x="1306286" y="552605"/>
                    </a:cubicBezTo>
                    <a:cubicBezTo>
                      <a:pt x="1301448" y="538091"/>
                      <a:pt x="1299363" y="522346"/>
                      <a:pt x="1291772" y="509062"/>
                    </a:cubicBezTo>
                    <a:cubicBezTo>
                      <a:pt x="1252241" y="439883"/>
                      <a:pt x="1251479" y="463614"/>
                      <a:pt x="1204686" y="407462"/>
                    </a:cubicBezTo>
                    <a:cubicBezTo>
                      <a:pt x="1193519" y="394061"/>
                      <a:pt x="1185333" y="378433"/>
                      <a:pt x="1175657" y="363919"/>
                    </a:cubicBezTo>
                    <a:cubicBezTo>
                      <a:pt x="1136953" y="247804"/>
                      <a:pt x="1195009" y="383271"/>
                      <a:pt x="1117600" y="305862"/>
                    </a:cubicBezTo>
                    <a:cubicBezTo>
                      <a:pt x="1040191" y="228453"/>
                      <a:pt x="1175658" y="286509"/>
                      <a:pt x="1059543" y="247805"/>
                    </a:cubicBezTo>
                    <a:cubicBezTo>
                      <a:pt x="934754" y="164612"/>
                      <a:pt x="1092641" y="264354"/>
                      <a:pt x="972457" y="204262"/>
                    </a:cubicBezTo>
                    <a:cubicBezTo>
                      <a:pt x="956855" y="196461"/>
                      <a:pt x="944516" y="183034"/>
                      <a:pt x="928914" y="175233"/>
                    </a:cubicBezTo>
                    <a:cubicBezTo>
                      <a:pt x="915230" y="168391"/>
                      <a:pt x="899300" y="167050"/>
                      <a:pt x="885372" y="160719"/>
                    </a:cubicBezTo>
                    <a:cubicBezTo>
                      <a:pt x="845977" y="142812"/>
                      <a:pt x="811690" y="111149"/>
                      <a:pt x="769257" y="102662"/>
                    </a:cubicBezTo>
                    <a:lnTo>
                      <a:pt x="624114" y="73633"/>
                    </a:lnTo>
                    <a:lnTo>
                      <a:pt x="551543" y="59119"/>
                    </a:lnTo>
                    <a:cubicBezTo>
                      <a:pt x="485256" y="14927"/>
                      <a:pt x="531952" y="39007"/>
                      <a:pt x="449943" y="15576"/>
                    </a:cubicBezTo>
                    <a:cubicBezTo>
                      <a:pt x="435232" y="11373"/>
                      <a:pt x="421623" y="2584"/>
                      <a:pt x="406400" y="1062"/>
                    </a:cubicBezTo>
                    <a:cubicBezTo>
                      <a:pt x="372701" y="-2308"/>
                      <a:pt x="338667" y="1062"/>
                      <a:pt x="304800" y="3009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89" name="Freeform 88"/>
              <p:cNvSpPr/>
              <p:nvPr/>
            </p:nvSpPr>
            <p:spPr>
              <a:xfrm>
                <a:off x="5458785" y="3742855"/>
                <a:ext cx="2567252" cy="1158932"/>
              </a:xfrm>
              <a:custGeom>
                <a:avLst/>
                <a:gdLst>
                  <a:gd name="connsiteX0" fmla="*/ 391885 w 1930400"/>
                  <a:gd name="connsiteY0" fmla="*/ 0 h 422848"/>
                  <a:gd name="connsiteX1" fmla="*/ 304800 w 1930400"/>
                  <a:gd name="connsiteY1" fmla="*/ 130628 h 422848"/>
                  <a:gd name="connsiteX2" fmla="*/ 261257 w 1930400"/>
                  <a:gd name="connsiteY2" fmla="*/ 174171 h 422848"/>
                  <a:gd name="connsiteX3" fmla="*/ 203200 w 1930400"/>
                  <a:gd name="connsiteY3" fmla="*/ 261257 h 422848"/>
                  <a:gd name="connsiteX4" fmla="*/ 116114 w 1930400"/>
                  <a:gd name="connsiteY4" fmla="*/ 333828 h 422848"/>
                  <a:gd name="connsiteX5" fmla="*/ 29028 w 1930400"/>
                  <a:gd name="connsiteY5" fmla="*/ 362857 h 422848"/>
                  <a:gd name="connsiteX6" fmla="*/ 130628 w 1930400"/>
                  <a:gd name="connsiteY6" fmla="*/ 319314 h 422848"/>
                  <a:gd name="connsiteX7" fmla="*/ 87085 w 1930400"/>
                  <a:gd name="connsiteY7" fmla="*/ 275771 h 422848"/>
                  <a:gd name="connsiteX8" fmla="*/ 0 w 1930400"/>
                  <a:gd name="connsiteY8" fmla="*/ 304800 h 422848"/>
                  <a:gd name="connsiteX9" fmla="*/ 29028 w 1930400"/>
                  <a:gd name="connsiteY9" fmla="*/ 348343 h 422848"/>
                  <a:gd name="connsiteX10" fmla="*/ 130628 w 1930400"/>
                  <a:gd name="connsiteY10" fmla="*/ 377371 h 422848"/>
                  <a:gd name="connsiteX11" fmla="*/ 464457 w 1930400"/>
                  <a:gd name="connsiteY11" fmla="*/ 391885 h 422848"/>
                  <a:gd name="connsiteX12" fmla="*/ 1625600 w 1930400"/>
                  <a:gd name="connsiteY12" fmla="*/ 391885 h 422848"/>
                  <a:gd name="connsiteX13" fmla="*/ 1930400 w 1930400"/>
                  <a:gd name="connsiteY13" fmla="*/ 377371 h 422848"/>
                  <a:gd name="connsiteX14" fmla="*/ 1886857 w 1930400"/>
                  <a:gd name="connsiteY14" fmla="*/ 290285 h 422848"/>
                  <a:gd name="connsiteX15" fmla="*/ 1799771 w 1930400"/>
                  <a:gd name="connsiteY15" fmla="*/ 232228 h 422848"/>
                  <a:gd name="connsiteX16" fmla="*/ 1640114 w 1930400"/>
                  <a:gd name="connsiteY16" fmla="*/ 203200 h 422848"/>
                  <a:gd name="connsiteX17" fmla="*/ 1059542 w 1930400"/>
                  <a:gd name="connsiteY17" fmla="*/ 217714 h 422848"/>
                  <a:gd name="connsiteX18" fmla="*/ 986971 w 1930400"/>
                  <a:gd name="connsiteY18" fmla="*/ 232228 h 422848"/>
                  <a:gd name="connsiteX19" fmla="*/ 769257 w 1930400"/>
                  <a:gd name="connsiteY19" fmla="*/ 246743 h 422848"/>
                  <a:gd name="connsiteX20" fmla="*/ 232228 w 1930400"/>
                  <a:gd name="connsiteY20" fmla="*/ 246743 h 422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30400" h="422848">
                    <a:moveTo>
                      <a:pt x="391885" y="0"/>
                    </a:moveTo>
                    <a:cubicBezTo>
                      <a:pt x="359405" y="54133"/>
                      <a:pt x="345109" y="83600"/>
                      <a:pt x="304800" y="130628"/>
                    </a:cubicBezTo>
                    <a:cubicBezTo>
                      <a:pt x="291442" y="146213"/>
                      <a:pt x="273859" y="157968"/>
                      <a:pt x="261257" y="174171"/>
                    </a:cubicBezTo>
                    <a:cubicBezTo>
                      <a:pt x="239838" y="201710"/>
                      <a:pt x="227870" y="236587"/>
                      <a:pt x="203200" y="261257"/>
                    </a:cubicBezTo>
                    <a:cubicBezTo>
                      <a:pt x="175854" y="288603"/>
                      <a:pt x="152489" y="317662"/>
                      <a:pt x="116114" y="333828"/>
                    </a:cubicBezTo>
                    <a:cubicBezTo>
                      <a:pt x="88152" y="346255"/>
                      <a:pt x="1660" y="376541"/>
                      <a:pt x="29028" y="362857"/>
                    </a:cubicBezTo>
                    <a:cubicBezTo>
                      <a:pt x="100769" y="326986"/>
                      <a:pt x="66559" y="340670"/>
                      <a:pt x="130628" y="319314"/>
                    </a:cubicBezTo>
                    <a:cubicBezTo>
                      <a:pt x="116114" y="304800"/>
                      <a:pt x="107486" y="278038"/>
                      <a:pt x="87085" y="275771"/>
                    </a:cubicBezTo>
                    <a:cubicBezTo>
                      <a:pt x="56674" y="272392"/>
                      <a:pt x="0" y="304800"/>
                      <a:pt x="0" y="304800"/>
                    </a:cubicBezTo>
                    <a:cubicBezTo>
                      <a:pt x="9676" y="319314"/>
                      <a:pt x="15407" y="337446"/>
                      <a:pt x="29028" y="348343"/>
                    </a:cubicBezTo>
                    <a:cubicBezTo>
                      <a:pt x="37787" y="355351"/>
                      <a:pt x="127755" y="377158"/>
                      <a:pt x="130628" y="377371"/>
                    </a:cubicBezTo>
                    <a:cubicBezTo>
                      <a:pt x="241705" y="385599"/>
                      <a:pt x="353181" y="387047"/>
                      <a:pt x="464457" y="391885"/>
                    </a:cubicBezTo>
                    <a:cubicBezTo>
                      <a:pt x="919948" y="448824"/>
                      <a:pt x="597920" y="413986"/>
                      <a:pt x="1625600" y="391885"/>
                    </a:cubicBezTo>
                    <a:cubicBezTo>
                      <a:pt x="1727292" y="389698"/>
                      <a:pt x="1828800" y="382209"/>
                      <a:pt x="1930400" y="377371"/>
                    </a:cubicBezTo>
                    <a:cubicBezTo>
                      <a:pt x="1920047" y="346313"/>
                      <a:pt x="1913337" y="313455"/>
                      <a:pt x="1886857" y="290285"/>
                    </a:cubicBezTo>
                    <a:cubicBezTo>
                      <a:pt x="1860601" y="267311"/>
                      <a:pt x="1834308" y="237162"/>
                      <a:pt x="1799771" y="232228"/>
                    </a:cubicBezTo>
                    <a:cubicBezTo>
                      <a:pt x="1678424" y="214893"/>
                      <a:pt x="1731360" y="226011"/>
                      <a:pt x="1640114" y="203200"/>
                    </a:cubicBezTo>
                    <a:lnTo>
                      <a:pt x="1059542" y="217714"/>
                    </a:lnTo>
                    <a:cubicBezTo>
                      <a:pt x="1034897" y="218809"/>
                      <a:pt x="1011518" y="229773"/>
                      <a:pt x="986971" y="232228"/>
                    </a:cubicBezTo>
                    <a:cubicBezTo>
                      <a:pt x="914600" y="239465"/>
                      <a:pt x="841976" y="245344"/>
                      <a:pt x="769257" y="246743"/>
                    </a:cubicBezTo>
                    <a:cubicBezTo>
                      <a:pt x="590280" y="250185"/>
                      <a:pt x="411238" y="246743"/>
                      <a:pt x="232228" y="24674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90" name="Freeform 89"/>
              <p:cNvSpPr/>
              <p:nvPr/>
            </p:nvSpPr>
            <p:spPr>
              <a:xfrm>
                <a:off x="6438373" y="3738093"/>
                <a:ext cx="566797" cy="595341"/>
              </a:xfrm>
              <a:custGeom>
                <a:avLst/>
                <a:gdLst>
                  <a:gd name="connsiteX0" fmla="*/ 0 w 566057"/>
                  <a:gd name="connsiteY0" fmla="*/ 333828 h 595085"/>
                  <a:gd name="connsiteX1" fmla="*/ 14514 w 566057"/>
                  <a:gd name="connsiteY1" fmla="*/ 566057 h 595085"/>
                  <a:gd name="connsiteX2" fmla="*/ 58057 w 566057"/>
                  <a:gd name="connsiteY2" fmla="*/ 595085 h 595085"/>
                  <a:gd name="connsiteX3" fmla="*/ 537029 w 566057"/>
                  <a:gd name="connsiteY3" fmla="*/ 566057 h 595085"/>
                  <a:gd name="connsiteX4" fmla="*/ 551543 w 566057"/>
                  <a:gd name="connsiteY4" fmla="*/ 362857 h 595085"/>
                  <a:gd name="connsiteX5" fmla="*/ 566057 w 566057"/>
                  <a:gd name="connsiteY5" fmla="*/ 261257 h 595085"/>
                  <a:gd name="connsiteX6" fmla="*/ 551543 w 566057"/>
                  <a:gd name="connsiteY6" fmla="*/ 0 h 595085"/>
                  <a:gd name="connsiteX7" fmla="*/ 493486 w 566057"/>
                  <a:gd name="connsiteY7" fmla="*/ 43543 h 595085"/>
                  <a:gd name="connsiteX8" fmla="*/ 449943 w 566057"/>
                  <a:gd name="connsiteY8" fmla="*/ 72571 h 595085"/>
                  <a:gd name="connsiteX9" fmla="*/ 406400 w 566057"/>
                  <a:gd name="connsiteY9" fmla="*/ 130628 h 595085"/>
                  <a:gd name="connsiteX10" fmla="*/ 319314 w 566057"/>
                  <a:gd name="connsiteY10" fmla="*/ 174171 h 595085"/>
                  <a:gd name="connsiteX11" fmla="*/ 203200 w 566057"/>
                  <a:gd name="connsiteY11" fmla="*/ 275771 h 595085"/>
                  <a:gd name="connsiteX12" fmla="*/ 72571 w 566057"/>
                  <a:gd name="connsiteY12" fmla="*/ 377371 h 595085"/>
                  <a:gd name="connsiteX13" fmla="*/ 29029 w 566057"/>
                  <a:gd name="connsiteY13" fmla="*/ 377371 h 59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66057" h="595085">
                    <a:moveTo>
                      <a:pt x="0" y="333828"/>
                    </a:moveTo>
                    <a:cubicBezTo>
                      <a:pt x="4838" y="411238"/>
                      <a:pt x="-2311" y="490343"/>
                      <a:pt x="14514" y="566057"/>
                    </a:cubicBezTo>
                    <a:cubicBezTo>
                      <a:pt x="18298" y="583086"/>
                      <a:pt x="40613" y="595085"/>
                      <a:pt x="58057" y="595085"/>
                    </a:cubicBezTo>
                    <a:cubicBezTo>
                      <a:pt x="218007" y="595085"/>
                      <a:pt x="377372" y="575733"/>
                      <a:pt x="537029" y="566057"/>
                    </a:cubicBezTo>
                    <a:cubicBezTo>
                      <a:pt x="541867" y="498324"/>
                      <a:pt x="545105" y="430457"/>
                      <a:pt x="551543" y="362857"/>
                    </a:cubicBezTo>
                    <a:cubicBezTo>
                      <a:pt x="554786" y="328801"/>
                      <a:pt x="566057" y="295467"/>
                      <a:pt x="566057" y="261257"/>
                    </a:cubicBezTo>
                    <a:cubicBezTo>
                      <a:pt x="566057" y="174037"/>
                      <a:pt x="556381" y="87086"/>
                      <a:pt x="551543" y="0"/>
                    </a:cubicBezTo>
                    <a:cubicBezTo>
                      <a:pt x="532191" y="14514"/>
                      <a:pt x="513171" y="29483"/>
                      <a:pt x="493486" y="43543"/>
                    </a:cubicBezTo>
                    <a:cubicBezTo>
                      <a:pt x="479291" y="53682"/>
                      <a:pt x="462278" y="60236"/>
                      <a:pt x="449943" y="72571"/>
                    </a:cubicBezTo>
                    <a:cubicBezTo>
                      <a:pt x="432838" y="89676"/>
                      <a:pt x="423505" y="113523"/>
                      <a:pt x="406400" y="130628"/>
                    </a:cubicBezTo>
                    <a:cubicBezTo>
                      <a:pt x="378263" y="158765"/>
                      <a:pt x="354730" y="162366"/>
                      <a:pt x="319314" y="174171"/>
                    </a:cubicBezTo>
                    <a:cubicBezTo>
                      <a:pt x="237069" y="297541"/>
                      <a:pt x="372530" y="106441"/>
                      <a:pt x="203200" y="275771"/>
                    </a:cubicBezTo>
                    <a:cubicBezTo>
                      <a:pt x="175844" y="303127"/>
                      <a:pt x="107293" y="377371"/>
                      <a:pt x="72571" y="377371"/>
                    </a:cubicBezTo>
                    <a:lnTo>
                      <a:pt x="29029" y="377371"/>
                    </a:lnTo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91" name="Isosceles Triangle 90"/>
              <p:cNvSpPr/>
              <p:nvPr/>
            </p:nvSpPr>
            <p:spPr>
              <a:xfrm>
                <a:off x="7254432" y="1806010"/>
                <a:ext cx="658881" cy="533426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92" name="Isosceles Triangle 91"/>
              <p:cNvSpPr/>
              <p:nvPr/>
            </p:nvSpPr>
            <p:spPr>
              <a:xfrm>
                <a:off x="6285957" y="3858749"/>
                <a:ext cx="660468" cy="535013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5074570" y="869339"/>
                <a:ext cx="3888189" cy="3532361"/>
              </a:xfrm>
              <a:prstGeom prst="ellipse">
                <a:avLst/>
              </a:prstGeom>
              <a:solidFill>
                <a:srgbClr val="4F81BD">
                  <a:alpha val="2784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</p:grpSp>
        <p:sp>
          <p:nvSpPr>
            <p:cNvPr id="82" name="Oval 81"/>
            <p:cNvSpPr/>
            <p:nvPr/>
          </p:nvSpPr>
          <p:spPr>
            <a:xfrm>
              <a:off x="4588745" y="2255916"/>
              <a:ext cx="2153257" cy="362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500" dist="50800" dir="5400000" sy="-100000" algn="bl" rotWithShape="0"/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83" name="Oval 82"/>
            <p:cNvSpPr/>
            <p:nvPr/>
          </p:nvSpPr>
          <p:spPr>
            <a:xfrm rot="1778860" flipV="1">
              <a:off x="7014640" y="2974612"/>
              <a:ext cx="1939462" cy="4330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84" name="Oval 83"/>
            <p:cNvSpPr/>
            <p:nvPr/>
          </p:nvSpPr>
          <p:spPr>
            <a:xfrm rot="19717713">
              <a:off x="6898411" y="1667230"/>
              <a:ext cx="2153257" cy="362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18897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/>
              <a:t>O </a:t>
            </a:r>
            <a:r>
              <a:rPr lang="en-GB" altLang="en-US" sz="3200" dirty="0" err="1"/>
              <a:t>estudo</a:t>
            </a:r>
            <a:r>
              <a:rPr lang="en-GB" altLang="en-US" sz="3200" dirty="0"/>
              <a:t> de </a:t>
            </a:r>
            <a:r>
              <a:rPr lang="en-GB" altLang="en-US" sz="3200" dirty="0" err="1"/>
              <a:t>viabilidade</a:t>
            </a:r>
            <a:r>
              <a:rPr lang="en-GB" altLang="en-US" sz="3200" dirty="0"/>
              <a:t> tem </a:t>
            </a:r>
            <a:r>
              <a:rPr lang="en-GB" altLang="en-US" sz="3200" dirty="0" err="1"/>
              <a:t>que</a:t>
            </a:r>
            <a:r>
              <a:rPr lang="en-GB" altLang="en-US" sz="3200" dirty="0"/>
              <a:t> </a:t>
            </a:r>
            <a:r>
              <a:rPr lang="en-GB" altLang="en-US" sz="3200" dirty="0" err="1"/>
              <a:t>avaliar</a:t>
            </a:r>
            <a:r>
              <a:rPr lang="en-GB" altLang="en-US" sz="3200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defRPr/>
            </a:pPr>
            <a:r>
              <a:rPr lang="pt-PT" dirty="0"/>
              <a:t>Fontes de água existentes e a qualidade destas</a:t>
            </a:r>
          </a:p>
          <a:p>
            <a:pPr lvl="1">
              <a:defRPr/>
            </a:pPr>
            <a:r>
              <a:rPr lang="pt-PT" dirty="0"/>
              <a:t>Balanço hídrico existente</a:t>
            </a:r>
          </a:p>
          <a:p>
            <a:pPr lvl="1">
              <a:defRPr/>
            </a:pPr>
            <a:r>
              <a:rPr lang="pt-PT" dirty="0"/>
              <a:t>Infra-estrutura de serviços existente</a:t>
            </a:r>
          </a:p>
          <a:p>
            <a:pPr lvl="1">
              <a:defRPr/>
            </a:pPr>
            <a:r>
              <a:rPr lang="pt-PT" dirty="0"/>
              <a:t>Níveis de serviço actuais</a:t>
            </a:r>
          </a:p>
          <a:p>
            <a:pPr lvl="1">
              <a:defRPr/>
            </a:pPr>
            <a:r>
              <a:rPr lang="pt-PT" dirty="0"/>
              <a:t>Situação </a:t>
            </a:r>
            <a:r>
              <a:rPr lang="pt-PT" dirty="0" err="1"/>
              <a:t>socio-económica</a:t>
            </a:r>
            <a:r>
              <a:rPr lang="pt-PT" dirty="0"/>
              <a:t> (perfil dos consumidores, capacidade de pagar)</a:t>
            </a:r>
          </a:p>
          <a:p>
            <a:pPr lvl="1">
              <a:defRPr/>
            </a:pPr>
            <a:r>
              <a:rPr lang="pt-PT" dirty="0"/>
              <a:t>Situação de saneamento, saúde e higiene</a:t>
            </a:r>
          </a:p>
          <a:p>
            <a:pPr lvl="1">
              <a:defRPr/>
            </a:pPr>
            <a:r>
              <a:rPr lang="pt-PT" dirty="0"/>
              <a:t>Arranjos existentes para o provedor de serviço</a:t>
            </a:r>
          </a:p>
          <a:p>
            <a:pPr lvl="1">
              <a:defRPr/>
            </a:pPr>
            <a:r>
              <a:rPr lang="pt-PT" dirty="0"/>
              <a:t>Factores ambientais e de sustentabilidade</a:t>
            </a:r>
          </a:p>
          <a:p>
            <a:pPr lvl="1">
              <a:defRPr/>
            </a:pPr>
            <a:r>
              <a:rPr lang="pt-PT" dirty="0"/>
              <a:t>Viabilidade financeira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53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err="1"/>
              <a:t>Viabilidade</a:t>
            </a:r>
            <a:r>
              <a:rPr lang="en-GB" altLang="en-US" sz="3200" dirty="0"/>
              <a:t> das </a:t>
            </a:r>
            <a:r>
              <a:rPr lang="en-GB" altLang="en-US" sz="3200" dirty="0" err="1"/>
              <a:t>opções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dirty="0"/>
              <a:t>O estudo de viabilidade precisa olhar para várias opções e recomendar a(s) mais adequada(s):</a:t>
            </a:r>
          </a:p>
          <a:p>
            <a:pPr lvl="1">
              <a:lnSpc>
                <a:spcPct val="90000"/>
              </a:lnSpc>
              <a:defRPr/>
            </a:pPr>
            <a:r>
              <a:rPr lang="pt-PT" dirty="0"/>
              <a:t>Opções técnicas</a:t>
            </a:r>
          </a:p>
          <a:p>
            <a:pPr lvl="1">
              <a:lnSpc>
                <a:spcPct val="90000"/>
              </a:lnSpc>
              <a:defRPr/>
            </a:pPr>
            <a:r>
              <a:rPr lang="pt-PT" dirty="0"/>
              <a:t>Níveis de serviços</a:t>
            </a:r>
          </a:p>
          <a:p>
            <a:pPr lvl="1">
              <a:lnSpc>
                <a:spcPct val="90000"/>
              </a:lnSpc>
              <a:defRPr/>
            </a:pPr>
            <a:r>
              <a:rPr lang="pt-PT" dirty="0"/>
              <a:t>Provedor de serviços</a:t>
            </a:r>
          </a:p>
          <a:p>
            <a:pPr lvl="1">
              <a:lnSpc>
                <a:spcPct val="90000"/>
              </a:lnSpc>
              <a:defRPr/>
            </a:pPr>
            <a:r>
              <a:rPr lang="pt-PT" dirty="0"/>
              <a:t>Arranjos financeiros</a:t>
            </a:r>
          </a:p>
          <a:p>
            <a:pPr lvl="1">
              <a:lnSpc>
                <a:spcPct val="90000"/>
              </a:lnSpc>
              <a:defRPr/>
            </a:pPr>
            <a:r>
              <a:rPr lang="pt-PT" dirty="0"/>
              <a:t>Necessidades de formação e desenvolvimento de capacidades para assegurar serviços sustentáveis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altLang="en-US" sz="3200" dirty="0"/>
              <a:t>Identificação do provedor de serviços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defRPr/>
            </a:pPr>
            <a:r>
              <a:rPr lang="pt-PT" dirty="0" smtClean="0"/>
              <a:t>Uma das decisões mais importantes do estudo de viabilidade é a identificação de quem vai operar e manter os serviços.</a:t>
            </a:r>
          </a:p>
          <a:p>
            <a:pPr lvl="1">
              <a:defRPr/>
            </a:pPr>
            <a:r>
              <a:rPr lang="pt-PT" dirty="0" smtClean="0"/>
              <a:t>Dito de uma outra forma : “Quem vai ser o provedor de serviços ?”</a:t>
            </a:r>
          </a:p>
          <a:p>
            <a:pPr lvl="1">
              <a:defRPr/>
            </a:pPr>
            <a:r>
              <a:rPr lang="pt-PT" dirty="0" smtClean="0"/>
              <a:t>Isso precisa de uma avaliação separada – e será coberto no Modulo sobre os arranjos institucionais para a provisão de serviços.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sz="3200" dirty="0"/>
              <a:t>O </a:t>
            </a:r>
            <a:r>
              <a:rPr lang="en-GB" altLang="en-US" sz="3200" dirty="0" err="1"/>
              <a:t>relatório</a:t>
            </a:r>
            <a:r>
              <a:rPr lang="en-GB" altLang="en-US" sz="3200" dirty="0"/>
              <a:t> do </a:t>
            </a:r>
            <a:r>
              <a:rPr lang="en-GB" altLang="en-US" sz="3200" dirty="0" err="1"/>
              <a:t>estudo</a:t>
            </a:r>
            <a:r>
              <a:rPr lang="en-GB" altLang="en-US" sz="3200" dirty="0"/>
              <a:t> de </a:t>
            </a:r>
            <a:r>
              <a:rPr lang="en-GB" altLang="en-US" sz="3200" dirty="0" err="1"/>
              <a:t>viabilidade</a:t>
            </a:r>
            <a:r>
              <a:rPr lang="en-GB" altLang="en-US" sz="3200" dirty="0"/>
              <a:t> </a:t>
            </a:r>
            <a:r>
              <a:rPr lang="en-GB" altLang="en-US" sz="3200" dirty="0" err="1"/>
              <a:t>deve</a:t>
            </a:r>
            <a:r>
              <a:rPr lang="en-GB" altLang="en-US" sz="3200" dirty="0"/>
              <a:t> </a:t>
            </a:r>
            <a:r>
              <a:rPr lang="en-GB" altLang="en-US" sz="3200" dirty="0" err="1"/>
              <a:t>incluir</a:t>
            </a:r>
            <a:r>
              <a:rPr lang="en-GB" altLang="en-US" sz="3200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defRPr/>
            </a:pPr>
            <a:r>
              <a:rPr lang="en-US" dirty="0"/>
              <a:t>A </a:t>
            </a:r>
            <a:r>
              <a:rPr lang="en-US" dirty="0" err="1"/>
              <a:t>descrição</a:t>
            </a:r>
            <a:r>
              <a:rPr lang="en-US" dirty="0"/>
              <a:t> dos </a:t>
            </a:r>
            <a:r>
              <a:rPr lang="en-US" dirty="0" err="1"/>
              <a:t>processos</a:t>
            </a:r>
            <a:r>
              <a:rPr lang="en-US" dirty="0"/>
              <a:t> de </a:t>
            </a:r>
            <a:r>
              <a:rPr lang="en-US" dirty="0" err="1"/>
              <a:t>consultação</a:t>
            </a:r>
            <a:r>
              <a:rPr lang="en-US" dirty="0"/>
              <a:t> dos </a:t>
            </a:r>
            <a:r>
              <a:rPr lang="en-US" dirty="0" err="1"/>
              <a:t>intervenientes</a:t>
            </a:r>
            <a:r>
              <a:rPr lang="en-US" dirty="0"/>
              <a:t>, </a:t>
            </a:r>
            <a:r>
              <a:rPr lang="en-US" dirty="0" err="1"/>
              <a:t>incluindo</a:t>
            </a:r>
            <a:r>
              <a:rPr lang="en-US" dirty="0"/>
              <a:t> a </a:t>
            </a:r>
            <a:r>
              <a:rPr lang="en-US" dirty="0" err="1"/>
              <a:t>capacitação</a:t>
            </a:r>
            <a:r>
              <a:rPr lang="en-US" dirty="0"/>
              <a:t> e </a:t>
            </a:r>
            <a:r>
              <a:rPr lang="en-US" dirty="0" err="1"/>
              <a:t>participação</a:t>
            </a:r>
            <a:r>
              <a:rPr lang="en-US" dirty="0"/>
              <a:t> da </a:t>
            </a:r>
            <a:r>
              <a:rPr lang="en-US" dirty="0" err="1"/>
              <a:t>comunidade</a:t>
            </a:r>
            <a:endParaRPr lang="en-US" dirty="0"/>
          </a:p>
          <a:p>
            <a:pPr lvl="1">
              <a:defRPr/>
            </a:pPr>
            <a:r>
              <a:rPr lang="en-US" dirty="0"/>
              <a:t>As </a:t>
            </a:r>
            <a:r>
              <a:rPr lang="en-US" dirty="0" err="1"/>
              <a:t>opções</a:t>
            </a:r>
            <a:r>
              <a:rPr lang="en-US" dirty="0"/>
              <a:t> </a:t>
            </a:r>
            <a:r>
              <a:rPr lang="en-US" dirty="0" err="1"/>
              <a:t>técnicas</a:t>
            </a:r>
            <a:r>
              <a:rPr lang="en-US" dirty="0"/>
              <a:t> e a </a:t>
            </a:r>
            <a:r>
              <a:rPr lang="en-US" dirty="0" err="1"/>
              <a:t>opção</a:t>
            </a:r>
            <a:r>
              <a:rPr lang="en-US" dirty="0"/>
              <a:t> </a:t>
            </a:r>
            <a:r>
              <a:rPr lang="en-US" dirty="0" err="1"/>
              <a:t>recomendada</a:t>
            </a:r>
            <a:endParaRPr lang="en-US" dirty="0"/>
          </a:p>
          <a:p>
            <a:pPr lvl="1">
              <a:defRPr/>
            </a:pPr>
            <a:r>
              <a:rPr lang="en-US" dirty="0"/>
              <a:t>O </a:t>
            </a:r>
            <a:r>
              <a:rPr lang="en-US" dirty="0" err="1"/>
              <a:t>orçamento</a:t>
            </a:r>
            <a:r>
              <a:rPr lang="en-US" dirty="0"/>
              <a:t> do </a:t>
            </a:r>
            <a:r>
              <a:rPr lang="en-US" dirty="0" err="1"/>
              <a:t>projecto</a:t>
            </a:r>
            <a:r>
              <a:rPr lang="en-US" dirty="0"/>
              <a:t> (</a:t>
            </a:r>
            <a:r>
              <a:rPr lang="en-US" dirty="0" err="1"/>
              <a:t>custos</a:t>
            </a:r>
            <a:r>
              <a:rPr lang="en-US" dirty="0"/>
              <a:t> de </a:t>
            </a:r>
            <a:r>
              <a:rPr lang="en-US" dirty="0" err="1"/>
              <a:t>investimento</a:t>
            </a:r>
            <a:r>
              <a:rPr lang="en-US" dirty="0"/>
              <a:t>)</a:t>
            </a:r>
          </a:p>
          <a:p>
            <a:pPr lvl="1">
              <a:defRPr/>
            </a:pP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custos</a:t>
            </a:r>
            <a:r>
              <a:rPr lang="en-US" dirty="0"/>
              <a:t> de O&amp;M</a:t>
            </a:r>
          </a:p>
          <a:p>
            <a:pPr lvl="1">
              <a:defRPr/>
            </a:pPr>
            <a:r>
              <a:rPr lang="en-US" dirty="0"/>
              <a:t>As </a:t>
            </a:r>
            <a:r>
              <a:rPr lang="en-US" dirty="0" err="1"/>
              <a:t>opções</a:t>
            </a:r>
            <a:r>
              <a:rPr lang="en-US" dirty="0"/>
              <a:t> para o </a:t>
            </a:r>
            <a:r>
              <a:rPr lang="en-US" dirty="0" err="1"/>
              <a:t>provedor</a:t>
            </a:r>
            <a:r>
              <a:rPr lang="en-US" dirty="0"/>
              <a:t> de </a:t>
            </a:r>
            <a:r>
              <a:rPr lang="en-US" dirty="0" err="1"/>
              <a:t>serviços</a:t>
            </a:r>
            <a:r>
              <a:rPr lang="en-US" dirty="0"/>
              <a:t> e a </a:t>
            </a:r>
            <a:r>
              <a:rPr lang="en-US" dirty="0" err="1"/>
              <a:t>opção</a:t>
            </a:r>
            <a:r>
              <a:rPr lang="en-US" dirty="0"/>
              <a:t> </a:t>
            </a:r>
            <a:r>
              <a:rPr lang="en-US" dirty="0" err="1"/>
              <a:t>escolhida</a:t>
            </a:r>
            <a:endParaRPr lang="en-US" dirty="0"/>
          </a:p>
          <a:p>
            <a:pPr lvl="1">
              <a:defRPr/>
            </a:pP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factores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devem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atendidos</a:t>
            </a:r>
            <a:r>
              <a:rPr lang="en-US" dirty="0"/>
              <a:t> para </a:t>
            </a:r>
            <a:r>
              <a:rPr lang="en-US" dirty="0" err="1"/>
              <a:t>asegurar</a:t>
            </a:r>
            <a:r>
              <a:rPr lang="en-US" dirty="0"/>
              <a:t> a </a:t>
            </a:r>
            <a:r>
              <a:rPr lang="en-US" dirty="0" err="1"/>
              <a:t>sustentabilidade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9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2800" dirty="0" err="1"/>
              <a:t>Proposta</a:t>
            </a:r>
            <a:r>
              <a:rPr lang="en-GB" altLang="en-US" sz="2800" dirty="0"/>
              <a:t> de </a:t>
            </a:r>
            <a:r>
              <a:rPr lang="en-GB" altLang="en-US" sz="2800" dirty="0" err="1"/>
              <a:t>projecto</a:t>
            </a:r>
            <a:r>
              <a:rPr lang="en-GB" altLang="en-US" sz="3200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3684105"/>
            <a:ext cx="7980363" cy="2439496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pt-PT" sz="2900" dirty="0"/>
              <a:t>Esta proposta serve</a:t>
            </a:r>
          </a:p>
          <a:p>
            <a:pPr lvl="1">
              <a:lnSpc>
                <a:spcPct val="110000"/>
              </a:lnSpc>
              <a:defRPr/>
            </a:pPr>
            <a:r>
              <a:rPr lang="pt-PT" sz="2900" dirty="0"/>
              <a:t>Para descrever o projecto (baseado nas recomendações do estudo de viabilidade), incluindo os serviços a serem fornecidos, o orçamento/investimento necessário, as necessidades de tesouraria e os marcos chaves</a:t>
            </a:r>
          </a:p>
          <a:p>
            <a:pPr lvl="1">
              <a:lnSpc>
                <a:spcPct val="110000"/>
              </a:lnSpc>
              <a:defRPr/>
            </a:pPr>
            <a:r>
              <a:rPr lang="pt-PT" sz="2900" dirty="0"/>
              <a:t>Como documento formal para obter os fundos para o projecto, seja das autoridades locais, do governo nacional ou de doadores/financiadores externos</a:t>
            </a:r>
            <a:endParaRPr lang="en-US" sz="2900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12978974">
            <a:off x="990174" y="1444148"/>
            <a:ext cx="2185382" cy="227047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768441" y="1820506"/>
            <a:ext cx="1936082" cy="465402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1" name="Folded Corner 10"/>
          <p:cNvSpPr/>
          <p:nvPr/>
        </p:nvSpPr>
        <p:spPr>
          <a:xfrm>
            <a:off x="5148263" y="1876162"/>
            <a:ext cx="1451320" cy="1406444"/>
          </a:xfrm>
          <a:prstGeom prst="foldedCorner">
            <a:avLst/>
          </a:prstGeom>
          <a:solidFill>
            <a:srgbClr val="EFFCC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Estudo</a:t>
            </a:r>
            <a:r>
              <a:rPr lang="en-GB" sz="2000" dirty="0" smtClean="0">
                <a:solidFill>
                  <a:srgbClr val="007E97"/>
                </a:solidFill>
              </a:rPr>
              <a:t> de </a:t>
            </a:r>
            <a:r>
              <a:rPr lang="en-GB" sz="2000" dirty="0" err="1" smtClean="0">
                <a:solidFill>
                  <a:srgbClr val="007E97"/>
                </a:solidFill>
              </a:rPr>
              <a:t>viabilidade</a:t>
            </a:r>
            <a:endParaRPr lang="en-GB" sz="2000" dirty="0">
              <a:solidFill>
                <a:srgbClr val="007E97"/>
              </a:solidFill>
            </a:endParaRPr>
          </a:p>
        </p:txBody>
      </p:sp>
      <p:sp>
        <p:nvSpPr>
          <p:cNvPr id="12" name="Folded Corner 11"/>
          <p:cNvSpPr/>
          <p:nvPr/>
        </p:nvSpPr>
        <p:spPr>
          <a:xfrm>
            <a:off x="6818314" y="1958866"/>
            <a:ext cx="1491290" cy="1736489"/>
          </a:xfrm>
          <a:prstGeom prst="foldedCorner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Proposta</a:t>
            </a:r>
            <a:r>
              <a:rPr lang="en-GB" sz="2000" dirty="0" smtClean="0">
                <a:solidFill>
                  <a:srgbClr val="007E97"/>
                </a:solidFill>
              </a:rPr>
              <a:t> de </a:t>
            </a:r>
            <a:r>
              <a:rPr lang="en-GB" sz="2000" dirty="0" err="1" smtClean="0">
                <a:solidFill>
                  <a:srgbClr val="007E97"/>
                </a:solidFill>
              </a:rPr>
              <a:t>projecto</a:t>
            </a:r>
            <a:endParaRPr lang="en-GB" sz="2000" dirty="0">
              <a:solidFill>
                <a:srgbClr val="007E97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220854" y="2265386"/>
            <a:ext cx="1724025" cy="101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dirty="0" err="1">
                <a:solidFill>
                  <a:srgbClr val="007E97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Ciclo</a:t>
            </a:r>
            <a:r>
              <a:rPr lang="en-ZA" dirty="0">
                <a:solidFill>
                  <a:srgbClr val="007E97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ZA" dirty="0" err="1">
                <a:solidFill>
                  <a:srgbClr val="007E97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ZA" dirty="0">
                <a:solidFill>
                  <a:srgbClr val="007E97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de ASH</a:t>
            </a:r>
            <a:endParaRPr lang="en-ZA" dirty="0">
              <a:solidFill>
                <a:srgbClr val="007E9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949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2800" dirty="0" err="1"/>
              <a:t>Fase</a:t>
            </a:r>
            <a:r>
              <a:rPr lang="en-GB" altLang="en-US" sz="2800" dirty="0"/>
              <a:t> de </a:t>
            </a:r>
            <a:r>
              <a:rPr lang="en-GB" altLang="en-US" sz="2800" dirty="0" err="1"/>
              <a:t>desenho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26226"/>
            <a:ext cx="7980363" cy="1697374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pt-PT" dirty="0"/>
              <a:t>Preparação dos desenhos detalhados</a:t>
            </a:r>
          </a:p>
          <a:p>
            <a:pPr lvl="1">
              <a:defRPr/>
            </a:pPr>
            <a:r>
              <a:rPr lang="pt-PT" dirty="0"/>
              <a:t>Confirmação/adaptação dos custos</a:t>
            </a:r>
          </a:p>
          <a:p>
            <a:pPr lvl="1">
              <a:defRPr/>
            </a:pPr>
            <a:r>
              <a:rPr lang="pt-PT" dirty="0"/>
              <a:t>Propostas finais para atender aos assuntos de sustentabilidade</a:t>
            </a:r>
          </a:p>
          <a:p>
            <a:pPr lvl="1">
              <a:defRPr/>
            </a:pPr>
            <a:r>
              <a:rPr lang="pt-PT" dirty="0"/>
              <a:t>Lançamento de concurso(s</a:t>
            </a:r>
            <a:r>
              <a:rPr lang="pt-PT" dirty="0" smtClean="0"/>
              <a:t>)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12978974">
            <a:off x="2769942" y="1226841"/>
            <a:ext cx="3000375" cy="314960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019677" y="1603929"/>
            <a:ext cx="1838072" cy="56235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582032" y="2744261"/>
            <a:ext cx="2512647" cy="109939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Desenho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5394079" y="2172991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706942" y="2166641"/>
            <a:ext cx="215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US" sz="2000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aprovado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408117" y="2507954"/>
            <a:ext cx="17240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sz="2000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Ciclo</a:t>
            </a:r>
            <a:r>
              <a:rPr lang="en-ZA" sz="2000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ZA" sz="2000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ZA" sz="2000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ASH</a:t>
            </a:r>
            <a:endParaRPr lang="en-ZA" sz="2000" dirty="0" smtClean="0">
              <a:solidFill>
                <a:srgbClr val="007E97"/>
              </a:solidFill>
              <a:latin typeface="+mn-lt"/>
            </a:endParaRPr>
          </a:p>
        </p:txBody>
      </p:sp>
      <p:cxnSp>
        <p:nvCxnSpPr>
          <p:cNvPr id="15" name="Straight Connector 14"/>
          <p:cNvCxnSpPr>
            <a:stCxn id="12" idx="4"/>
          </p:cNvCxnSpPr>
          <p:nvPr/>
        </p:nvCxnSpPr>
        <p:spPr>
          <a:xfrm>
            <a:off x="5844929" y="2346029"/>
            <a:ext cx="862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45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Fase</a:t>
            </a:r>
            <a:r>
              <a:rPr lang="en-US" dirty="0" smtClean="0"/>
              <a:t> de </a:t>
            </a:r>
            <a:r>
              <a:rPr lang="en-US" dirty="0" err="1" smtClean="0"/>
              <a:t>desenho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3564835"/>
            <a:ext cx="7980363" cy="255876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pt-PT" dirty="0"/>
              <a:t>Depois de finalizar os desenhos detalhados, se lança um ou mais concursos, para obra, para selecção do provedor de serviços, para apoio a participação e/ou capacitação da comunidade, …</a:t>
            </a:r>
          </a:p>
          <a:p>
            <a:pPr>
              <a:defRPr/>
            </a:pPr>
            <a:r>
              <a:rPr lang="pt-PT" dirty="0"/>
              <a:t>Segue : </a:t>
            </a:r>
          </a:p>
          <a:p>
            <a:pPr lvl="1">
              <a:defRPr/>
            </a:pPr>
            <a:r>
              <a:rPr lang="pt-PT" dirty="0"/>
              <a:t>Avaliação das propostas</a:t>
            </a:r>
          </a:p>
          <a:p>
            <a:pPr lvl="1">
              <a:defRPr/>
            </a:pPr>
            <a:r>
              <a:rPr lang="pt-PT" dirty="0"/>
              <a:t>Adjudicação</a:t>
            </a:r>
          </a:p>
          <a:p>
            <a:pPr lvl="1">
              <a:defRPr/>
            </a:pPr>
            <a:r>
              <a:rPr lang="pt-PT" dirty="0"/>
              <a:t>Aprovação </a:t>
            </a:r>
            <a:r>
              <a:rPr lang="pt-PT" dirty="0" smtClean="0"/>
              <a:t>final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7544" y="1786086"/>
            <a:ext cx="2050369" cy="1099399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Fase</a:t>
            </a:r>
            <a:r>
              <a:rPr lang="en-US" sz="2000" dirty="0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 de </a:t>
            </a:r>
            <a:r>
              <a:rPr lang="en-US" sz="2000" dirty="0" err="1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desenho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0" name="Folded Corner 9"/>
          <p:cNvSpPr/>
          <p:nvPr/>
        </p:nvSpPr>
        <p:spPr>
          <a:xfrm>
            <a:off x="2770188" y="1829087"/>
            <a:ext cx="1455737" cy="1630362"/>
          </a:xfrm>
          <a:prstGeom prst="foldedCorner">
            <a:avLst/>
          </a:prstGeom>
          <a:solidFill>
            <a:srgbClr val="F1FDC3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Desenho</a:t>
            </a:r>
            <a:r>
              <a:rPr lang="en-GB" sz="2000" dirty="0" smtClean="0">
                <a:solidFill>
                  <a:srgbClr val="007E97"/>
                </a:solidFill>
              </a:rPr>
              <a:t> </a:t>
            </a:r>
            <a:r>
              <a:rPr lang="en-GB" sz="2000" dirty="0" err="1" smtClean="0">
                <a:solidFill>
                  <a:srgbClr val="007E97"/>
                </a:solidFill>
              </a:rPr>
              <a:t>detalhado</a:t>
            </a:r>
            <a:endParaRPr lang="en-GB" sz="2000" dirty="0">
              <a:solidFill>
                <a:srgbClr val="007E97"/>
              </a:solidFill>
            </a:endParaRPr>
          </a:p>
        </p:txBody>
      </p:sp>
      <p:sp>
        <p:nvSpPr>
          <p:cNvPr id="11" name="Folded Corner 10"/>
          <p:cNvSpPr/>
          <p:nvPr/>
        </p:nvSpPr>
        <p:spPr>
          <a:xfrm>
            <a:off x="4378394" y="1829087"/>
            <a:ext cx="1426058" cy="1630362"/>
          </a:xfrm>
          <a:prstGeom prst="foldedCorner">
            <a:avLst/>
          </a:prstGeom>
          <a:solidFill>
            <a:srgbClr val="F1FDC3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err="1" smtClean="0">
                <a:solidFill>
                  <a:srgbClr val="007E97"/>
                </a:solidFill>
              </a:rPr>
              <a:t>Concurso</a:t>
            </a:r>
            <a:r>
              <a:rPr lang="en-GB" sz="2000" dirty="0" smtClean="0">
                <a:solidFill>
                  <a:srgbClr val="007E97"/>
                </a:solidFill>
              </a:rPr>
              <a:t>(s)</a:t>
            </a:r>
            <a:endParaRPr lang="en-GB" sz="2000" dirty="0">
              <a:solidFill>
                <a:srgbClr val="007E97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0391" y="1936243"/>
            <a:ext cx="2793306" cy="1416050"/>
          </a:xfrm>
          <a:prstGeom prst="ellipse">
            <a:avLst/>
          </a:prstGeom>
          <a:solidFill>
            <a:srgbClr val="F1FDC3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000" dirty="0" smtClean="0">
                <a:solidFill>
                  <a:srgbClr val="007E97"/>
                </a:solidFill>
              </a:rPr>
              <a:t>Adjudicação do(s) concurso(s) e aprovação</a:t>
            </a:r>
            <a:endParaRPr lang="pt-PT" sz="2000" dirty="0">
              <a:solidFill>
                <a:srgbClr val="007E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err="1"/>
              <a:t>Assuntos</a:t>
            </a:r>
            <a:r>
              <a:rPr lang="en-GB" altLang="en-US" dirty="0"/>
              <a:t> </a:t>
            </a:r>
            <a:r>
              <a:rPr lang="en-GB" altLang="en-US" dirty="0" err="1"/>
              <a:t>importantes</a:t>
            </a:r>
            <a:r>
              <a:rPr lang="en-GB" altLang="en-US" dirty="0"/>
              <a:t> </a:t>
            </a:r>
            <a:r>
              <a:rPr lang="en-GB" altLang="en-US" dirty="0" err="1"/>
              <a:t>durante</a:t>
            </a:r>
            <a:r>
              <a:rPr lang="en-GB" altLang="en-US" dirty="0"/>
              <a:t> a </a:t>
            </a:r>
            <a:r>
              <a:rPr lang="en-GB" altLang="en-US" dirty="0" err="1"/>
              <a:t>fase</a:t>
            </a:r>
            <a:r>
              <a:rPr lang="en-GB" altLang="en-US" dirty="0"/>
              <a:t> de </a:t>
            </a:r>
            <a:r>
              <a:rPr lang="en-GB" altLang="en-US" dirty="0" err="1"/>
              <a:t>desenho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err="1"/>
              <a:t>Além</a:t>
            </a:r>
            <a:r>
              <a:rPr lang="en-GB" dirty="0"/>
              <a:t> dos </a:t>
            </a:r>
            <a:r>
              <a:rPr lang="en-GB" dirty="0" err="1"/>
              <a:t>desenhos</a:t>
            </a:r>
            <a:r>
              <a:rPr lang="en-GB" dirty="0"/>
              <a:t> </a:t>
            </a:r>
            <a:r>
              <a:rPr lang="en-GB" dirty="0" err="1"/>
              <a:t>técnicos</a:t>
            </a:r>
            <a:r>
              <a:rPr lang="en-GB" dirty="0"/>
              <a:t>, </a:t>
            </a:r>
            <a:r>
              <a:rPr lang="en-GB" dirty="0" err="1"/>
              <a:t>os</a:t>
            </a:r>
            <a:r>
              <a:rPr lang="en-GB" dirty="0"/>
              <a:t> outros </a:t>
            </a:r>
            <a:r>
              <a:rPr lang="en-GB" dirty="0" err="1"/>
              <a:t>factores</a:t>
            </a:r>
            <a:r>
              <a:rPr lang="en-GB" dirty="0"/>
              <a:t> a </a:t>
            </a:r>
            <a:r>
              <a:rPr lang="en-GB" dirty="0" err="1"/>
              <a:t>considerar</a:t>
            </a:r>
            <a:r>
              <a:rPr lang="en-GB" dirty="0"/>
              <a:t> </a:t>
            </a:r>
            <a:r>
              <a:rPr lang="en-GB" dirty="0" err="1"/>
              <a:t>são</a:t>
            </a:r>
            <a:r>
              <a:rPr lang="en-GB" dirty="0"/>
              <a:t> :</a:t>
            </a:r>
          </a:p>
          <a:p>
            <a:pPr lvl="1">
              <a:defRPr/>
            </a:pPr>
            <a:r>
              <a:rPr lang="en-GB" dirty="0" err="1"/>
              <a:t>Assegurar</a:t>
            </a:r>
            <a:r>
              <a:rPr lang="en-GB" dirty="0"/>
              <a:t> a </a:t>
            </a:r>
            <a:r>
              <a:rPr lang="en-GB" dirty="0" err="1"/>
              <a:t>participação</a:t>
            </a:r>
            <a:r>
              <a:rPr lang="en-GB" dirty="0"/>
              <a:t> de </a:t>
            </a:r>
            <a:r>
              <a:rPr lang="en-GB" dirty="0" err="1"/>
              <a:t>todas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intervenientes</a:t>
            </a:r>
            <a:r>
              <a:rPr lang="en-GB" dirty="0"/>
              <a:t> (CDP)</a:t>
            </a:r>
          </a:p>
          <a:p>
            <a:pPr lvl="1">
              <a:defRPr/>
            </a:pPr>
            <a:r>
              <a:rPr lang="en-GB" dirty="0" err="1"/>
              <a:t>Continuar</a:t>
            </a:r>
            <a:r>
              <a:rPr lang="en-GB" dirty="0"/>
              <a:t> com a </a:t>
            </a:r>
            <a:r>
              <a:rPr lang="en-GB" dirty="0" err="1"/>
              <a:t>capacitação</a:t>
            </a:r>
            <a:r>
              <a:rPr lang="en-GB" dirty="0"/>
              <a:t>/</a:t>
            </a:r>
            <a:r>
              <a:rPr lang="en-GB" dirty="0" err="1"/>
              <a:t>conscientização</a:t>
            </a:r>
            <a:r>
              <a:rPr lang="en-GB" dirty="0"/>
              <a:t> da </a:t>
            </a:r>
            <a:r>
              <a:rPr lang="en-GB" dirty="0" err="1"/>
              <a:t>comunidade</a:t>
            </a:r>
            <a:r>
              <a:rPr lang="en-GB" dirty="0"/>
              <a:t> </a:t>
            </a:r>
            <a:r>
              <a:rPr lang="en-GB" dirty="0" err="1"/>
              <a:t>sobre</a:t>
            </a:r>
            <a:r>
              <a:rPr lang="en-GB" dirty="0"/>
              <a:t> o </a:t>
            </a:r>
            <a:r>
              <a:rPr lang="en-GB" dirty="0" err="1"/>
              <a:t>projecto</a:t>
            </a:r>
            <a:r>
              <a:rPr lang="en-GB" dirty="0"/>
              <a:t> e </a:t>
            </a:r>
            <a:r>
              <a:rPr lang="en-GB" dirty="0" err="1"/>
              <a:t>assuntos</a:t>
            </a:r>
            <a:r>
              <a:rPr lang="en-GB" dirty="0"/>
              <a:t> </a:t>
            </a:r>
            <a:r>
              <a:rPr lang="en-GB" dirty="0" err="1"/>
              <a:t>relacionados</a:t>
            </a:r>
            <a:r>
              <a:rPr lang="en-GB" dirty="0"/>
              <a:t> </a:t>
            </a:r>
            <a:r>
              <a:rPr lang="en-GB" dirty="0" err="1"/>
              <a:t>como</a:t>
            </a:r>
            <a:r>
              <a:rPr lang="en-GB" dirty="0"/>
              <a:t> </a:t>
            </a:r>
            <a:r>
              <a:rPr lang="en-GB" dirty="0" err="1"/>
              <a:t>saúde</a:t>
            </a:r>
            <a:r>
              <a:rPr lang="en-GB" dirty="0"/>
              <a:t> e </a:t>
            </a:r>
            <a:r>
              <a:rPr lang="en-GB" dirty="0" err="1"/>
              <a:t>higiene</a:t>
            </a:r>
            <a:endParaRPr lang="en-GB" dirty="0"/>
          </a:p>
          <a:p>
            <a:pPr lvl="1">
              <a:defRPr/>
            </a:pPr>
            <a:r>
              <a:rPr lang="en-GB" dirty="0" err="1"/>
              <a:t>Continuar</a:t>
            </a:r>
            <a:r>
              <a:rPr lang="en-GB" dirty="0"/>
              <a:t> a </a:t>
            </a:r>
            <a:r>
              <a:rPr lang="en-GB" dirty="0" err="1"/>
              <a:t>envolver</a:t>
            </a:r>
            <a:r>
              <a:rPr lang="en-GB" dirty="0"/>
              <a:t> o </a:t>
            </a:r>
            <a:r>
              <a:rPr lang="en-GB" dirty="0" err="1"/>
              <a:t>futuro</a:t>
            </a:r>
            <a:r>
              <a:rPr lang="en-GB" dirty="0"/>
              <a:t> </a:t>
            </a:r>
            <a:r>
              <a:rPr lang="en-GB" dirty="0" err="1"/>
              <a:t>provedor</a:t>
            </a:r>
            <a:r>
              <a:rPr lang="en-GB" dirty="0"/>
              <a:t> de </a:t>
            </a:r>
            <a:r>
              <a:rPr lang="en-GB" dirty="0" err="1"/>
              <a:t>serviços</a:t>
            </a:r>
            <a:r>
              <a:rPr lang="en-GB" dirty="0"/>
              <a:t> (se a </a:t>
            </a:r>
            <a:r>
              <a:rPr lang="en-GB" dirty="0" err="1"/>
              <a:t>escolha</a:t>
            </a:r>
            <a:r>
              <a:rPr lang="en-GB" dirty="0"/>
              <a:t> </a:t>
            </a:r>
            <a:r>
              <a:rPr lang="en-GB" dirty="0" err="1"/>
              <a:t>jã</a:t>
            </a:r>
            <a:r>
              <a:rPr lang="en-GB" dirty="0"/>
              <a:t> </a:t>
            </a:r>
            <a:r>
              <a:rPr lang="en-GB" dirty="0" err="1"/>
              <a:t>foi</a:t>
            </a:r>
            <a:r>
              <a:rPr lang="en-GB" dirty="0"/>
              <a:t> </a:t>
            </a:r>
            <a:r>
              <a:rPr lang="en-GB" dirty="0" err="1"/>
              <a:t>feita</a:t>
            </a:r>
            <a:r>
              <a:rPr lang="en-GB" dirty="0"/>
              <a:t>)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55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107" y="1036800"/>
            <a:ext cx="7981200" cy="936000"/>
          </a:xfrm>
        </p:spPr>
        <p:txBody>
          <a:bodyPr>
            <a:normAutofit/>
          </a:bodyPr>
          <a:lstStyle/>
          <a:p>
            <a:r>
              <a:rPr lang="en-GB" altLang="en-US" sz="2800" dirty="0" err="1"/>
              <a:t>Implementação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3697357"/>
            <a:ext cx="7980363" cy="242624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err="1"/>
              <a:t>Fase</a:t>
            </a:r>
            <a:r>
              <a:rPr lang="en-GB" dirty="0"/>
              <a:t> de </a:t>
            </a:r>
            <a:r>
              <a:rPr lang="en-GB" dirty="0" err="1"/>
              <a:t>construção</a:t>
            </a:r>
            <a:endParaRPr lang="en-GB" dirty="0"/>
          </a:p>
          <a:p>
            <a:pPr>
              <a:defRPr/>
            </a:pPr>
            <a:r>
              <a:rPr lang="en-GB" dirty="0" err="1"/>
              <a:t>Também</a:t>
            </a:r>
            <a:r>
              <a:rPr lang="en-GB" dirty="0"/>
              <a:t> </a:t>
            </a:r>
            <a:r>
              <a:rPr lang="en-GB" dirty="0" err="1"/>
              <a:t>continuam</a:t>
            </a:r>
            <a:r>
              <a:rPr lang="en-GB" dirty="0"/>
              <a:t> </a:t>
            </a:r>
            <a:r>
              <a:rPr lang="en-GB" dirty="0" err="1"/>
              <a:t>actividades</a:t>
            </a:r>
            <a:r>
              <a:rPr lang="en-GB" dirty="0"/>
              <a:t> de </a:t>
            </a:r>
            <a:r>
              <a:rPr lang="en-GB" dirty="0" err="1"/>
              <a:t>capacitação</a:t>
            </a:r>
            <a:r>
              <a:rPr lang="en-GB" dirty="0"/>
              <a:t>/</a:t>
            </a:r>
            <a:r>
              <a:rPr lang="en-GB" dirty="0" err="1"/>
              <a:t>governação</a:t>
            </a:r>
            <a:endParaRPr lang="en-GB" dirty="0"/>
          </a:p>
          <a:p>
            <a:pPr lvl="1">
              <a:defRPr/>
            </a:pPr>
            <a:r>
              <a:rPr lang="en-GB" dirty="0"/>
              <a:t>O </a:t>
            </a:r>
            <a:r>
              <a:rPr lang="en-GB" dirty="0" err="1"/>
              <a:t>Comité</a:t>
            </a:r>
            <a:r>
              <a:rPr lang="en-GB" dirty="0"/>
              <a:t> de </a:t>
            </a:r>
            <a:r>
              <a:rPr lang="en-GB" dirty="0" err="1"/>
              <a:t>Direcção</a:t>
            </a:r>
            <a:r>
              <a:rPr lang="en-GB" dirty="0"/>
              <a:t> do </a:t>
            </a:r>
            <a:r>
              <a:rPr lang="en-GB" dirty="0" err="1"/>
              <a:t>Projecto</a:t>
            </a:r>
            <a:r>
              <a:rPr lang="en-GB" dirty="0"/>
              <a:t> </a:t>
            </a:r>
            <a:r>
              <a:rPr lang="en-GB" dirty="0" err="1"/>
              <a:t>está</a:t>
            </a:r>
            <a:r>
              <a:rPr lang="en-GB" dirty="0"/>
              <a:t> </a:t>
            </a:r>
            <a:r>
              <a:rPr lang="en-GB" dirty="0" err="1"/>
              <a:t>activo</a:t>
            </a:r>
            <a:endParaRPr lang="en-GB" dirty="0"/>
          </a:p>
          <a:p>
            <a:pPr lvl="1">
              <a:defRPr/>
            </a:pPr>
            <a:r>
              <a:rPr lang="en-GB" dirty="0"/>
              <a:t>A </a:t>
            </a:r>
            <a:r>
              <a:rPr lang="en-GB" dirty="0" err="1"/>
              <a:t>participação</a:t>
            </a:r>
            <a:r>
              <a:rPr lang="en-GB" dirty="0"/>
              <a:t> e </a:t>
            </a:r>
            <a:r>
              <a:rPr lang="en-GB" dirty="0" err="1"/>
              <a:t>capacitação</a:t>
            </a:r>
            <a:r>
              <a:rPr lang="en-GB" dirty="0"/>
              <a:t> da </a:t>
            </a:r>
            <a:r>
              <a:rPr lang="en-GB" dirty="0" err="1"/>
              <a:t>comunidade</a:t>
            </a:r>
            <a:r>
              <a:rPr lang="en-GB" dirty="0"/>
              <a:t> continua </a:t>
            </a:r>
            <a:r>
              <a:rPr lang="en-GB" dirty="0" err="1"/>
              <a:t>em</a:t>
            </a:r>
            <a:r>
              <a:rPr lang="en-GB" dirty="0"/>
              <a:t> </a:t>
            </a:r>
            <a:r>
              <a:rPr lang="en-GB" dirty="0" err="1"/>
              <a:t>paralelo</a:t>
            </a:r>
            <a:r>
              <a:rPr lang="en-GB" dirty="0"/>
              <a:t> a </a:t>
            </a:r>
            <a:r>
              <a:rPr lang="en-GB" dirty="0" err="1"/>
              <a:t>obra</a:t>
            </a:r>
            <a:endParaRPr lang="en-GB" dirty="0"/>
          </a:p>
          <a:p>
            <a:pPr lvl="1">
              <a:defRPr/>
            </a:pPr>
            <a:r>
              <a:rPr lang="en-GB" dirty="0" err="1"/>
              <a:t>Apoio</a:t>
            </a:r>
            <a:r>
              <a:rPr lang="en-GB" dirty="0"/>
              <a:t> a e </a:t>
            </a:r>
            <a:r>
              <a:rPr lang="en-GB" dirty="0" err="1"/>
              <a:t>formação</a:t>
            </a:r>
            <a:r>
              <a:rPr lang="en-GB" dirty="0"/>
              <a:t> do </a:t>
            </a:r>
            <a:r>
              <a:rPr lang="en-GB" dirty="0" err="1"/>
              <a:t>provedor</a:t>
            </a:r>
            <a:r>
              <a:rPr lang="en-GB" dirty="0"/>
              <a:t> de </a:t>
            </a:r>
            <a:r>
              <a:rPr lang="en-GB" dirty="0" err="1"/>
              <a:t>serviços</a:t>
            </a:r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12978974">
            <a:off x="3054668" y="929000"/>
            <a:ext cx="3000375" cy="314960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04611" y="1304735"/>
            <a:ext cx="1838072" cy="56235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Planificação</a:t>
            </a:r>
            <a:endParaRPr lang="en-US" sz="20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866968" y="2445067"/>
            <a:ext cx="1275715" cy="701239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Desenho</a:t>
            </a:r>
            <a:endParaRPr lang="en-US" sz="2000" dirty="0">
              <a:solidFill>
                <a:srgbClr val="007E97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5678806" y="1875150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01081" y="1911662"/>
            <a:ext cx="2152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2000" dirty="0" err="1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US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aprovado</a:t>
            </a:r>
            <a:endParaRPr lang="en-US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692843" y="2210112"/>
            <a:ext cx="17240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Ciclo</a:t>
            </a:r>
            <a:r>
              <a:rPr lang="en-ZA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do </a:t>
            </a:r>
            <a:r>
              <a:rPr lang="en-ZA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projecto</a:t>
            </a:r>
            <a:r>
              <a:rPr lang="en-ZA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de ASH</a:t>
            </a:r>
            <a:endParaRPr lang="en-ZA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929892" y="3371071"/>
            <a:ext cx="2425582" cy="66784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ea typeface="Times New Roman" pitchFamily="18" charset="0"/>
                <a:cs typeface="Times New Roman" pitchFamily="18" charset="0"/>
              </a:rPr>
              <a:t>Implementação</a:t>
            </a:r>
            <a:endParaRPr lang="en-US" sz="2000" dirty="0">
              <a:solidFill>
                <a:srgbClr val="007E97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4367531" y="3589650"/>
            <a:ext cx="450850" cy="449262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43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F</a:t>
            </a:r>
            <a:r>
              <a:rPr lang="en-US" sz="3200" dirty="0" err="1" smtClean="0"/>
              <a:t>ase</a:t>
            </a:r>
            <a:r>
              <a:rPr lang="en-US" sz="3200" dirty="0" smtClean="0"/>
              <a:t> de </a:t>
            </a:r>
            <a:r>
              <a:rPr lang="en-GB" sz="3200" dirty="0" err="1" smtClean="0"/>
              <a:t>i</a:t>
            </a:r>
            <a:r>
              <a:rPr lang="en-GB" altLang="en-US" sz="3200" dirty="0" err="1" smtClean="0"/>
              <a:t>mplementação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dirty="0"/>
              <a:t>Um técnico (da autoridade local – ou contratado pela autoridade local) supervisiona a obra</a:t>
            </a:r>
          </a:p>
          <a:p>
            <a:pPr>
              <a:defRPr/>
            </a:pPr>
            <a:r>
              <a:rPr lang="pt-PT" dirty="0"/>
              <a:t>O empreiteiro é responsável pela qualidade e o respeito dos padrões  da obra</a:t>
            </a:r>
          </a:p>
          <a:p>
            <a:pPr>
              <a:defRPr/>
            </a:pPr>
            <a:r>
              <a:rPr lang="pt-PT" dirty="0"/>
              <a:t>Todas as actividades planeadas, e os resultados têm que ser realizados na fase de implementação</a:t>
            </a:r>
          </a:p>
          <a:p>
            <a:pPr>
              <a:defRPr/>
            </a:pPr>
            <a:r>
              <a:rPr lang="pt-PT" dirty="0"/>
              <a:t>Comunicação, monitoria, participação nos processos e nas decisões, preparação de relatórios continuam durante este fase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74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F</a:t>
            </a:r>
            <a:r>
              <a:rPr lang="en-US" sz="3200" dirty="0" err="1" smtClean="0"/>
              <a:t>ase</a:t>
            </a:r>
            <a:r>
              <a:rPr lang="en-US" sz="3200" dirty="0" smtClean="0"/>
              <a:t> de </a:t>
            </a:r>
            <a:r>
              <a:rPr lang="en-GB" sz="3200" dirty="0" err="1" smtClean="0"/>
              <a:t>i</a:t>
            </a:r>
            <a:r>
              <a:rPr lang="en-GB" altLang="en-US" sz="3200" dirty="0" err="1" smtClean="0"/>
              <a:t>mplementação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/>
              <a:t>No </a:t>
            </a:r>
            <a:r>
              <a:rPr lang="en-GB" dirty="0" err="1"/>
              <a:t>fim</a:t>
            </a:r>
            <a:r>
              <a:rPr lang="en-GB" dirty="0"/>
              <a:t> </a:t>
            </a:r>
            <a:r>
              <a:rPr lang="en-GB" dirty="0" err="1"/>
              <a:t>desta</a:t>
            </a:r>
            <a:r>
              <a:rPr lang="en-GB" dirty="0"/>
              <a:t> </a:t>
            </a:r>
            <a:r>
              <a:rPr lang="en-GB" dirty="0" err="1"/>
              <a:t>fase</a:t>
            </a:r>
            <a:r>
              <a:rPr lang="en-GB" dirty="0"/>
              <a:t> :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GB" dirty="0"/>
              <a:t>As infra-</a:t>
            </a:r>
            <a:r>
              <a:rPr lang="en-GB" dirty="0" err="1"/>
              <a:t>estrutura</a:t>
            </a:r>
            <a:r>
              <a:rPr lang="en-GB" dirty="0"/>
              <a:t> </a:t>
            </a:r>
            <a:r>
              <a:rPr lang="en-GB" dirty="0" err="1"/>
              <a:t>está</a:t>
            </a:r>
            <a:r>
              <a:rPr lang="en-GB" dirty="0"/>
              <a:t> </a:t>
            </a:r>
            <a:r>
              <a:rPr lang="en-GB" dirty="0" err="1"/>
              <a:t>construida</a:t>
            </a:r>
            <a:r>
              <a:rPr lang="en-GB" dirty="0"/>
              <a:t> e se </a:t>
            </a:r>
            <a:r>
              <a:rPr lang="en-GB" dirty="0" err="1"/>
              <a:t>faz</a:t>
            </a:r>
            <a:r>
              <a:rPr lang="en-GB" dirty="0"/>
              <a:t> a </a:t>
            </a:r>
            <a:r>
              <a:rPr lang="en-GB" dirty="0" err="1"/>
              <a:t>entrega</a:t>
            </a:r>
            <a:r>
              <a:rPr lang="en-GB" dirty="0"/>
              <a:t> </a:t>
            </a:r>
            <a:r>
              <a:rPr lang="en-GB" dirty="0" err="1"/>
              <a:t>provisória</a:t>
            </a:r>
            <a:endParaRPr lang="en-GB" dirty="0"/>
          </a:p>
          <a:p>
            <a:pPr>
              <a:buFont typeface="Wingdings" pitchFamily="2" charset="2"/>
              <a:buChar char="ü"/>
              <a:defRPr/>
            </a:pPr>
            <a:r>
              <a:rPr lang="en-GB" dirty="0"/>
              <a:t>A </a:t>
            </a:r>
            <a:r>
              <a:rPr lang="en-GB" dirty="0" err="1"/>
              <a:t>comunidade</a:t>
            </a:r>
            <a:r>
              <a:rPr lang="en-GB" dirty="0"/>
              <a:t> </a:t>
            </a:r>
            <a:r>
              <a:rPr lang="en-GB" dirty="0" err="1"/>
              <a:t>entende</a:t>
            </a:r>
            <a:r>
              <a:rPr lang="en-GB" dirty="0"/>
              <a:t> as </a:t>
            </a:r>
            <a:r>
              <a:rPr lang="en-GB" dirty="0" err="1"/>
              <a:t>suas</a:t>
            </a:r>
            <a:r>
              <a:rPr lang="en-GB" dirty="0"/>
              <a:t> </a:t>
            </a:r>
            <a:r>
              <a:rPr lang="en-GB" dirty="0" err="1"/>
              <a:t>responsabilidades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relação</a:t>
            </a:r>
            <a:r>
              <a:rPr lang="en-GB" dirty="0"/>
              <a:t> </a:t>
            </a:r>
            <a:r>
              <a:rPr lang="en-GB" dirty="0" err="1"/>
              <a:t>aos</a:t>
            </a:r>
            <a:r>
              <a:rPr lang="en-GB" dirty="0"/>
              <a:t> </a:t>
            </a:r>
            <a:r>
              <a:rPr lang="en-GB" dirty="0" err="1"/>
              <a:t>serviços</a:t>
            </a:r>
            <a:r>
              <a:rPr lang="en-GB" dirty="0"/>
              <a:t>, </a:t>
            </a:r>
            <a:r>
              <a:rPr lang="en-GB" dirty="0" err="1"/>
              <a:t>incluindo</a:t>
            </a:r>
            <a:r>
              <a:rPr lang="en-GB" dirty="0"/>
              <a:t> o </a:t>
            </a:r>
            <a:r>
              <a:rPr lang="en-GB" dirty="0" err="1"/>
              <a:t>preço</a:t>
            </a:r>
            <a:r>
              <a:rPr lang="en-GB" dirty="0"/>
              <a:t> </a:t>
            </a:r>
            <a:r>
              <a:rPr lang="en-GB" dirty="0" err="1"/>
              <a:t>que</a:t>
            </a:r>
            <a:r>
              <a:rPr lang="en-GB" dirty="0"/>
              <a:t> tem </a:t>
            </a:r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dirty="0" err="1"/>
              <a:t>pagar</a:t>
            </a:r>
            <a:r>
              <a:rPr lang="en-GB" dirty="0"/>
              <a:t> para </a:t>
            </a:r>
            <a:r>
              <a:rPr lang="en-GB" dirty="0" err="1"/>
              <a:t>aceder</a:t>
            </a:r>
            <a:r>
              <a:rPr lang="en-GB" dirty="0"/>
              <a:t> </a:t>
            </a:r>
            <a:r>
              <a:rPr lang="en-GB" dirty="0" err="1"/>
              <a:t>aos</a:t>
            </a:r>
            <a:r>
              <a:rPr lang="en-GB" dirty="0"/>
              <a:t> </a:t>
            </a:r>
            <a:r>
              <a:rPr lang="en-GB" dirty="0" err="1"/>
              <a:t>serviços</a:t>
            </a:r>
            <a:endParaRPr lang="en-GB" dirty="0"/>
          </a:p>
          <a:p>
            <a:pPr>
              <a:buFont typeface="Wingdings" pitchFamily="2" charset="2"/>
              <a:buChar char="ü"/>
              <a:defRPr/>
            </a:pPr>
            <a:r>
              <a:rPr lang="en-GB" dirty="0"/>
              <a:t>O </a:t>
            </a:r>
            <a:r>
              <a:rPr lang="en-GB" dirty="0" err="1"/>
              <a:t>provedor</a:t>
            </a:r>
            <a:r>
              <a:rPr lang="en-GB" dirty="0"/>
              <a:t> de </a:t>
            </a:r>
            <a:r>
              <a:rPr lang="en-GB" dirty="0" err="1"/>
              <a:t>serviços</a:t>
            </a:r>
            <a:r>
              <a:rPr lang="en-GB" dirty="0"/>
              <a:t> </a:t>
            </a:r>
            <a:r>
              <a:rPr lang="en-GB" dirty="0" err="1"/>
              <a:t>está</a:t>
            </a:r>
            <a:r>
              <a:rPr lang="en-GB" dirty="0"/>
              <a:t> </a:t>
            </a:r>
            <a:r>
              <a:rPr lang="en-GB" dirty="0" err="1"/>
              <a:t>preparado</a:t>
            </a:r>
            <a:r>
              <a:rPr lang="en-GB" dirty="0"/>
              <a:t> para </a:t>
            </a:r>
            <a:r>
              <a:rPr lang="en-GB" dirty="0" err="1"/>
              <a:t>fornecer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serviços</a:t>
            </a:r>
            <a:r>
              <a:rPr lang="en-GB" dirty="0"/>
              <a:t>, e </a:t>
            </a:r>
            <a:r>
              <a:rPr lang="en-GB" dirty="0" err="1"/>
              <a:t>aceita</a:t>
            </a:r>
            <a:r>
              <a:rPr lang="en-GB" dirty="0"/>
              <a:t> a </a:t>
            </a:r>
            <a:r>
              <a:rPr lang="en-GB" dirty="0" err="1"/>
              <a:t>sua</a:t>
            </a:r>
            <a:r>
              <a:rPr lang="en-GB" dirty="0"/>
              <a:t> </a:t>
            </a:r>
            <a:r>
              <a:rPr lang="en-GB" dirty="0" err="1"/>
              <a:t>responsabilidade</a:t>
            </a:r>
            <a:r>
              <a:rPr lang="en-GB" dirty="0"/>
              <a:t> para </a:t>
            </a:r>
            <a:r>
              <a:rPr lang="en-GB" dirty="0" err="1"/>
              <a:t>operação</a:t>
            </a:r>
            <a:r>
              <a:rPr lang="en-GB" dirty="0"/>
              <a:t>, </a:t>
            </a:r>
            <a:r>
              <a:rPr lang="en-GB" dirty="0" err="1"/>
              <a:t>manutenção</a:t>
            </a:r>
            <a:r>
              <a:rPr lang="en-GB" dirty="0"/>
              <a:t>, </a:t>
            </a:r>
            <a:r>
              <a:rPr lang="en-GB" dirty="0" err="1"/>
              <a:t>gestão</a:t>
            </a:r>
            <a:r>
              <a:rPr lang="en-GB" dirty="0"/>
              <a:t> e </a:t>
            </a:r>
            <a:r>
              <a:rPr lang="en-GB" dirty="0" err="1"/>
              <a:t>relações</a:t>
            </a:r>
            <a:r>
              <a:rPr lang="en-GB" dirty="0"/>
              <a:t> com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consumidores</a:t>
            </a:r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 err="1"/>
              <a:t>Fase</a:t>
            </a:r>
            <a:r>
              <a:rPr lang="en-GB" altLang="en-US" sz="3200" dirty="0"/>
              <a:t> de </a:t>
            </a:r>
            <a:r>
              <a:rPr lang="en-GB" altLang="en-US" sz="3200" dirty="0" err="1"/>
              <a:t>operação</a:t>
            </a:r>
            <a:r>
              <a:rPr lang="en-GB" altLang="en-US" sz="3200" dirty="0"/>
              <a:t> e </a:t>
            </a:r>
            <a:r>
              <a:rPr lang="en-GB" altLang="en-US" sz="3200" dirty="0" err="1"/>
              <a:t>tutoria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5698434"/>
            <a:ext cx="7980363" cy="4251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serviços</a:t>
            </a:r>
            <a:r>
              <a:rPr lang="en-GB" dirty="0"/>
              <a:t> </a:t>
            </a:r>
            <a:r>
              <a:rPr lang="en-GB" dirty="0" err="1"/>
              <a:t>começam</a:t>
            </a:r>
            <a:r>
              <a:rPr lang="en-GB" dirty="0"/>
              <a:t> a </a:t>
            </a:r>
            <a:r>
              <a:rPr lang="en-GB" dirty="0" err="1"/>
              <a:t>serem</a:t>
            </a:r>
            <a:r>
              <a:rPr lang="en-GB" dirty="0"/>
              <a:t> </a:t>
            </a:r>
            <a:r>
              <a:rPr lang="en-GB" dirty="0" err="1"/>
              <a:t>prestados</a:t>
            </a:r>
            <a:endParaRPr lang="en-GB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12978974">
            <a:off x="1911350" y="2252663"/>
            <a:ext cx="3000375" cy="3149600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61293" y="2636912"/>
            <a:ext cx="1838072" cy="55487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7E97"/>
                </a:solidFill>
                <a:cs typeface="Arial" pitchFamily="34" charset="0"/>
              </a:rPr>
              <a:t>Planificação</a:t>
            </a:r>
            <a:endParaRPr lang="en-US" sz="2000" dirty="0">
              <a:solidFill>
                <a:srgbClr val="007E97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23649" y="3720592"/>
            <a:ext cx="1799020" cy="74980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Desenho</a:t>
            </a:r>
            <a:endParaRPr lang="en-US" sz="2000" dirty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067564" y="4863528"/>
            <a:ext cx="2054939" cy="74980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Implementação</a:t>
            </a:r>
            <a:endParaRPr lang="en-US" sz="2000" dirty="0">
              <a:solidFill>
                <a:srgbClr val="007E97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70789" y="3822133"/>
            <a:ext cx="1799020" cy="93726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/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Operação</a:t>
            </a:r>
            <a:r>
              <a:rPr lang="en-US" sz="2000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e </a:t>
            </a:r>
            <a:r>
              <a:rPr lang="en-US" sz="2000" dirty="0" err="1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tutoria</a:t>
            </a:r>
            <a:endParaRPr lang="en-US" sz="2000" dirty="0" smtClean="0">
              <a:solidFill>
                <a:srgbClr val="007E97"/>
              </a:solidFill>
              <a:latin typeface="VAG Rounded Std Light"/>
            </a:endParaRPr>
          </a:p>
        </p:txBody>
      </p:sp>
      <p:sp>
        <p:nvSpPr>
          <p:cNvPr id="14" name="AutoShape 9"/>
          <p:cNvSpPr>
            <a:spLocks noChangeArrowheads="1"/>
          </p:cNvSpPr>
          <p:nvPr/>
        </p:nvSpPr>
        <p:spPr bwMode="auto">
          <a:xfrm>
            <a:off x="4535488" y="3198813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848350" y="3192463"/>
            <a:ext cx="246806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pt-PT" dirty="0" smtClean="0">
                <a:solidFill>
                  <a:srgbClr val="007E97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Aprovação do projecto</a:t>
            </a:r>
            <a:endParaRPr lang="pt-PT" dirty="0" smtClean="0">
              <a:solidFill>
                <a:srgbClr val="007E97"/>
              </a:solidFill>
              <a:latin typeface="VAG Rounded Std Light"/>
            </a:endParaRPr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>
            <a:off x="4911725" y="3387725"/>
            <a:ext cx="936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2214563" y="2516188"/>
            <a:ext cx="450850" cy="450850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63563" y="2741613"/>
            <a:ext cx="16510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>
              <a:defRPr/>
            </a:pPr>
            <a:r>
              <a:rPr lang="en-US" dirty="0" err="1" smtClean="0">
                <a:solidFill>
                  <a:prstClr val="black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Avaliação</a:t>
            </a:r>
            <a:r>
              <a:rPr lang="en-US" dirty="0" smtClean="0">
                <a:solidFill>
                  <a:prstClr val="black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prstClr val="black"/>
              </a:solidFill>
              <a:latin typeface="VAG Rounded Std Light"/>
            </a:endParaRPr>
          </a:p>
        </p:txBody>
      </p:sp>
      <p:sp>
        <p:nvSpPr>
          <p:cNvPr id="19" name="Circular Arrow 18"/>
          <p:cNvSpPr/>
          <p:nvPr/>
        </p:nvSpPr>
        <p:spPr>
          <a:xfrm>
            <a:off x="833438" y="946150"/>
            <a:ext cx="9093200" cy="5175250"/>
          </a:xfrm>
          <a:prstGeom prst="circularArrow">
            <a:avLst>
              <a:gd name="adj1" fmla="val 7876"/>
              <a:gd name="adj2" fmla="val 655415"/>
              <a:gd name="adj3" fmla="val 20067093"/>
              <a:gd name="adj4" fmla="val 12304670"/>
              <a:gd name="adj5" fmla="val 19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997075" y="1069152"/>
            <a:ext cx="3111185" cy="120116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endParaRPr lang="en-US" dirty="0" smtClean="0">
              <a:solidFill>
                <a:prstClr val="black"/>
              </a:solidFill>
              <a:latin typeface="VAG Rounded Std Light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dirty="0" err="1" smtClean="0">
                <a:solidFill>
                  <a:prstClr val="black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Fornecimento</a:t>
            </a:r>
            <a:r>
              <a:rPr lang="en-US" dirty="0" smtClean="0">
                <a:solidFill>
                  <a:prstClr val="black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solidFill>
                  <a:prstClr val="black"/>
                </a:solidFill>
                <a:latin typeface="VAG Rounded Std Light"/>
                <a:ea typeface="Times New Roman" pitchFamily="18" charset="0"/>
                <a:cs typeface="Times New Roman" pitchFamily="18" charset="0"/>
              </a:rPr>
              <a:t>serviços</a:t>
            </a:r>
            <a:endParaRPr lang="en-US" dirty="0" smtClean="0">
              <a:solidFill>
                <a:prstClr val="black"/>
              </a:solidFill>
              <a:latin typeface="VAG Rounded Std Light"/>
            </a:endParaRPr>
          </a:p>
        </p:txBody>
      </p:sp>
      <p:sp>
        <p:nvSpPr>
          <p:cNvPr id="21" name="Circular Arrow 20"/>
          <p:cNvSpPr/>
          <p:nvPr/>
        </p:nvSpPr>
        <p:spPr>
          <a:xfrm rot="14427916">
            <a:off x="1580941" y="2904862"/>
            <a:ext cx="2906712" cy="2384425"/>
          </a:xfrm>
          <a:prstGeom prst="circularArrow">
            <a:avLst>
              <a:gd name="adj1" fmla="val 7859"/>
              <a:gd name="adj2" fmla="val 723480"/>
              <a:gd name="adj3" fmla="val 21084306"/>
              <a:gd name="adj4" fmla="val 11524374"/>
              <a:gd name="adj5" fmla="val 13142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2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200" dirty="0" err="1" smtClean="0"/>
              <a:t>Operação</a:t>
            </a:r>
            <a:r>
              <a:rPr lang="en-US" sz="3200" dirty="0" smtClean="0"/>
              <a:t> </a:t>
            </a:r>
            <a:r>
              <a:rPr lang="en-US" sz="3200" dirty="0"/>
              <a:t>e </a:t>
            </a:r>
            <a:r>
              <a:rPr lang="en-US" sz="3200" dirty="0" err="1"/>
              <a:t>tutoria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dirty="0"/>
              <a:t>Começa-se a operação do sistema, para verificar se se encontram problemas</a:t>
            </a:r>
          </a:p>
          <a:p>
            <a:pPr>
              <a:defRPr/>
            </a:pPr>
            <a:r>
              <a:rPr lang="pt-PT" dirty="0"/>
              <a:t>O provedor de serviços recebe tutoria “</a:t>
            </a:r>
            <a:r>
              <a:rPr lang="pt-PT" dirty="0" err="1"/>
              <a:t>on</a:t>
            </a:r>
            <a:r>
              <a:rPr lang="pt-PT" dirty="0"/>
              <a:t>-</a:t>
            </a:r>
            <a:r>
              <a:rPr lang="pt-PT" dirty="0" err="1"/>
              <a:t>the</a:t>
            </a:r>
            <a:r>
              <a:rPr lang="pt-PT" dirty="0"/>
              <a:t>-job” do empreiteiros sobre como operar e manter os serviços</a:t>
            </a:r>
          </a:p>
          <a:p>
            <a:pPr>
              <a:defRPr/>
            </a:pPr>
            <a:r>
              <a:rPr lang="pt-PT" dirty="0"/>
              <a:t>O empreiteiro tem a responsabilidade de reparar qualquer defeito encontrado nesta fase (e até depois) segundo os termos do contrato</a:t>
            </a:r>
          </a:p>
          <a:p>
            <a:pPr>
              <a:defRPr/>
            </a:pPr>
            <a:r>
              <a:rPr lang="pt-PT" dirty="0"/>
              <a:t>No fim desta fase, faz-se uma avaliação do projecto, incluindo a qualidade da infra-estrutura, os serviços fornecidos e a capacidade do provedor de serviços.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45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altLang="en-US" sz="3200" dirty="0"/>
              <a:t>O </a:t>
            </a:r>
            <a:r>
              <a:rPr lang="en-GB" altLang="en-US" sz="3200" dirty="0" err="1"/>
              <a:t>ciclo</a:t>
            </a:r>
            <a:r>
              <a:rPr lang="en-GB" altLang="en-US" sz="3200" dirty="0"/>
              <a:t> do </a:t>
            </a:r>
            <a:r>
              <a:rPr lang="en-GB" altLang="en-US" sz="3200" dirty="0" err="1"/>
              <a:t>projecto</a:t>
            </a:r>
            <a:r>
              <a:rPr lang="en-GB" altLang="en-US" sz="3200" dirty="0"/>
              <a:t> de ASH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PT" dirty="0" smtClean="0"/>
              <a:t>O ciclo do projecto é a primeira etapa no fornecimento de um serviço de água e saneamento</a:t>
            </a:r>
          </a:p>
          <a:p>
            <a:pPr>
              <a:defRPr/>
            </a:pPr>
            <a:r>
              <a:rPr lang="pt-PT" dirty="0" smtClean="0"/>
              <a:t>A infra-estrutura tem um ciclo de vida, que corresponde ao período para qual está desenhada para providenciar serviços</a:t>
            </a:r>
          </a:p>
          <a:p>
            <a:pPr>
              <a:defRPr/>
            </a:pPr>
            <a:r>
              <a:rPr lang="pt-PT" dirty="0" smtClean="0"/>
              <a:t>O início deste ciclo de vida é a entrega provisória</a:t>
            </a:r>
          </a:p>
          <a:p>
            <a:pPr>
              <a:defRPr/>
            </a:pPr>
            <a:r>
              <a:rPr lang="pt-PT" dirty="0" smtClean="0"/>
              <a:t>No fim do ciclo de vida a infra-estrutura precisa </a:t>
            </a:r>
            <a:r>
              <a:rPr lang="pt-PT" smtClean="0"/>
              <a:t>ser desmantelada, </a:t>
            </a:r>
            <a:r>
              <a:rPr lang="pt-PT" dirty="0" smtClean="0"/>
              <a:t>no sentido que não está mais capaz de fornecer o serviço.</a:t>
            </a:r>
          </a:p>
          <a:p>
            <a:pPr>
              <a:defRPr/>
            </a:pPr>
            <a:r>
              <a:rPr lang="pt-PT" dirty="0" smtClean="0"/>
              <a:t>Durante o ciclo de vida, a infra-estrutura precisa ser mantida, melhorada e reabilitada para assegurar que funciona conforme os planos.</a:t>
            </a:r>
            <a:endParaRPr lang="pt-PT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altLang="en-US" sz="3200" dirty="0"/>
              <a:t>O </a:t>
            </a:r>
            <a:r>
              <a:rPr lang="en-GB" altLang="en-US" sz="3200" dirty="0" err="1"/>
              <a:t>ciclo</a:t>
            </a:r>
            <a:r>
              <a:rPr lang="en-GB" altLang="en-US" sz="3200" dirty="0"/>
              <a:t> do </a:t>
            </a:r>
            <a:r>
              <a:rPr lang="en-GB" altLang="en-US" sz="3200" dirty="0" err="1"/>
              <a:t>projecto</a:t>
            </a:r>
            <a:r>
              <a:rPr lang="en-GB" altLang="en-US" sz="3200" dirty="0"/>
              <a:t> de ASH e o </a:t>
            </a:r>
            <a:r>
              <a:rPr lang="en-GB" altLang="en-US" sz="3200" dirty="0" err="1"/>
              <a:t>ciclo</a:t>
            </a:r>
            <a:r>
              <a:rPr lang="en-GB" altLang="en-US" sz="3200" dirty="0"/>
              <a:t> de </a:t>
            </a:r>
            <a:r>
              <a:rPr lang="en-GB" altLang="en-US" sz="3200" dirty="0" err="1"/>
              <a:t>vida</a:t>
            </a:r>
            <a:r>
              <a:rPr lang="en-GB" altLang="en-US" sz="3200" dirty="0"/>
              <a:t> da infra-</a:t>
            </a:r>
            <a:r>
              <a:rPr lang="en-GB" altLang="en-US" sz="3200" dirty="0" err="1"/>
              <a:t>estrutura</a:t>
            </a:r>
            <a:endParaRPr lang="en-US" sz="3200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39</a:t>
            </a:fld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306388" y="5435601"/>
            <a:ext cx="8797925" cy="47625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58813" y="5459413"/>
            <a:ext cx="72723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dirty="0" err="1">
                <a:solidFill>
                  <a:srgbClr val="007E97"/>
                </a:solidFill>
                <a:ea typeface="+mj-ea"/>
                <a:cs typeface="VAG Rounded Std Light"/>
              </a:rPr>
              <a:t>Ciclo</a:t>
            </a:r>
            <a:r>
              <a:rPr lang="en-GB" sz="2000" dirty="0">
                <a:solidFill>
                  <a:srgbClr val="007E97"/>
                </a:solidFill>
                <a:ea typeface="+mj-ea"/>
                <a:cs typeface="VAG Rounded Std Light"/>
              </a:rPr>
              <a:t> de </a:t>
            </a:r>
            <a:r>
              <a:rPr lang="en-GB" sz="2000" dirty="0" err="1">
                <a:solidFill>
                  <a:srgbClr val="007E97"/>
                </a:solidFill>
                <a:ea typeface="+mj-ea"/>
                <a:cs typeface="VAG Rounded Std Light"/>
              </a:rPr>
              <a:t>vida</a:t>
            </a:r>
            <a:r>
              <a:rPr lang="en-GB" sz="2000" dirty="0">
                <a:solidFill>
                  <a:srgbClr val="007E97"/>
                </a:solidFill>
                <a:ea typeface="+mj-ea"/>
                <a:cs typeface="VAG Rounded Std Light"/>
              </a:rPr>
              <a:t> </a:t>
            </a:r>
            <a:r>
              <a:rPr lang="en-GB" sz="2000" dirty="0" err="1">
                <a:solidFill>
                  <a:srgbClr val="007E97"/>
                </a:solidFill>
                <a:ea typeface="+mj-ea"/>
                <a:cs typeface="VAG Rounded Std Light"/>
              </a:rPr>
              <a:t>planificado</a:t>
            </a:r>
            <a:r>
              <a:rPr lang="en-GB" sz="2000" dirty="0">
                <a:solidFill>
                  <a:srgbClr val="007E97"/>
                </a:solidFill>
                <a:ea typeface="+mj-ea"/>
                <a:cs typeface="VAG Rounded Std Light"/>
              </a:rPr>
              <a:t> para a infra-</a:t>
            </a:r>
            <a:r>
              <a:rPr lang="en-GB" sz="2000" dirty="0" err="1">
                <a:solidFill>
                  <a:srgbClr val="007E97"/>
                </a:solidFill>
                <a:ea typeface="+mj-ea"/>
                <a:cs typeface="VAG Rounded Std Light"/>
              </a:rPr>
              <a:t>estrutura</a:t>
            </a:r>
            <a:endParaRPr lang="en-GB" sz="2000" dirty="0">
              <a:solidFill>
                <a:srgbClr val="007E97"/>
              </a:solidFill>
              <a:ea typeface="+mj-ea"/>
              <a:cs typeface="VAG Rounded Std Light"/>
            </a:endParaRPr>
          </a:p>
        </p:txBody>
      </p:sp>
      <p:sp>
        <p:nvSpPr>
          <p:cNvPr id="42" name="AutoShape 15"/>
          <p:cNvSpPr>
            <a:spLocks noChangeArrowheads="1"/>
          </p:cNvSpPr>
          <p:nvPr/>
        </p:nvSpPr>
        <p:spPr bwMode="auto">
          <a:xfrm rot="12978974">
            <a:off x="69850" y="3127375"/>
            <a:ext cx="1784350" cy="1724025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43" name="Circular Arrow 42"/>
          <p:cNvSpPr/>
          <p:nvPr/>
        </p:nvSpPr>
        <p:spPr>
          <a:xfrm rot="21301608">
            <a:off x="-388938" y="2259013"/>
            <a:ext cx="5013326" cy="2967037"/>
          </a:xfrm>
          <a:prstGeom prst="circularArrow">
            <a:avLst>
              <a:gd name="adj1" fmla="val 7876"/>
              <a:gd name="adj2" fmla="val 655415"/>
              <a:gd name="adj3" fmla="val 20067093"/>
              <a:gd name="adj4" fmla="val 12304670"/>
              <a:gd name="adj5" fmla="val 19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6238875" y="3573016"/>
            <a:ext cx="1476375" cy="95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sz="1600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Reabilitação</a:t>
            </a:r>
            <a:endParaRPr lang="en-ZA" sz="1600" dirty="0" smtClean="0">
              <a:solidFill>
                <a:srgbClr val="007E97"/>
              </a:solidFill>
              <a:latin typeface="+mn-lt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V="1">
            <a:off x="306388" y="5435556"/>
            <a:ext cx="8797925" cy="47625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15"/>
          <p:cNvSpPr>
            <a:spLocks noChangeArrowheads="1"/>
          </p:cNvSpPr>
          <p:nvPr/>
        </p:nvSpPr>
        <p:spPr bwMode="auto">
          <a:xfrm rot="12978974">
            <a:off x="6061075" y="3159125"/>
            <a:ext cx="1785938" cy="1724025"/>
          </a:xfrm>
          <a:custGeom>
            <a:avLst/>
            <a:gdLst>
              <a:gd name="G0" fmla="+- 746715 0 0"/>
              <a:gd name="G1" fmla="+- 4574894 0 0"/>
              <a:gd name="G2" fmla="+- 746715 0 4574894"/>
              <a:gd name="G3" fmla="+- 10800 0 0"/>
              <a:gd name="G4" fmla="+- 0 0 746715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754 0 0"/>
              <a:gd name="G9" fmla="+- 0 0 4574894"/>
              <a:gd name="G10" fmla="+- 7754 0 2700"/>
              <a:gd name="G11" fmla="cos G10 746715"/>
              <a:gd name="G12" fmla="sin G10 746715"/>
              <a:gd name="G13" fmla="cos 13500 746715"/>
              <a:gd name="G14" fmla="sin 13500 746715"/>
              <a:gd name="G15" fmla="+- G11 10800 0"/>
              <a:gd name="G16" fmla="+- G12 10800 0"/>
              <a:gd name="G17" fmla="+- G13 10800 0"/>
              <a:gd name="G18" fmla="+- G14 10800 0"/>
              <a:gd name="G19" fmla="*/ 7754 1 2"/>
              <a:gd name="G20" fmla="+- G19 5400 0"/>
              <a:gd name="G21" fmla="cos G20 746715"/>
              <a:gd name="G22" fmla="sin G20 746715"/>
              <a:gd name="G23" fmla="+- G21 10800 0"/>
              <a:gd name="G24" fmla="+- G12 G23 G22"/>
              <a:gd name="G25" fmla="+- G22 G23 G11"/>
              <a:gd name="G26" fmla="cos 10800 746715"/>
              <a:gd name="G27" fmla="sin 10800 746715"/>
              <a:gd name="G28" fmla="cos 7754 746715"/>
              <a:gd name="G29" fmla="sin 7754 746715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4574894"/>
              <a:gd name="G36" fmla="sin G34 4574894"/>
              <a:gd name="G37" fmla="+/ 4574894 746715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754 G39"/>
              <a:gd name="G43" fmla="sin 775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599 w 21600"/>
              <a:gd name="T5" fmla="*/ 3771 h 21600"/>
              <a:gd name="T6" fmla="*/ 14002 w 21600"/>
              <a:gd name="T7" fmla="*/ 19506 h 21600"/>
              <a:gd name="T8" fmla="*/ 4912 w 21600"/>
              <a:gd name="T9" fmla="*/ 5753 h 21600"/>
              <a:gd name="T10" fmla="*/ 24033 w 21600"/>
              <a:gd name="T11" fmla="*/ 13466 h 21600"/>
              <a:gd name="T12" fmla="*/ 19060 w 21600"/>
              <a:gd name="T13" fmla="*/ 16772 h 21600"/>
              <a:gd name="T14" fmla="*/ 15754 w 21600"/>
              <a:gd name="T15" fmla="*/ 1179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401" y="12331"/>
                </a:moveTo>
                <a:cubicBezTo>
                  <a:pt x="18502" y="11827"/>
                  <a:pt x="18554" y="11314"/>
                  <a:pt x="18554" y="10800"/>
                </a:cubicBezTo>
                <a:cubicBezTo>
                  <a:pt x="18554" y="6517"/>
                  <a:pt x="15082" y="3046"/>
                  <a:pt x="10800" y="3046"/>
                </a:cubicBezTo>
                <a:cubicBezTo>
                  <a:pt x="6517" y="3046"/>
                  <a:pt x="3046" y="6517"/>
                  <a:pt x="3046" y="10800"/>
                </a:cubicBezTo>
                <a:cubicBezTo>
                  <a:pt x="3046" y="15082"/>
                  <a:pt x="6517" y="18554"/>
                  <a:pt x="10800" y="18554"/>
                </a:cubicBezTo>
                <a:cubicBezTo>
                  <a:pt x="11713" y="18554"/>
                  <a:pt x="12619" y="18392"/>
                  <a:pt x="13476" y="18077"/>
                </a:cubicBezTo>
                <a:lnTo>
                  <a:pt x="14527" y="20936"/>
                </a:lnTo>
                <a:cubicBezTo>
                  <a:pt x="13334" y="21375"/>
                  <a:pt x="12072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516"/>
                  <a:pt x="21528" y="12231"/>
                  <a:pt x="21387" y="12933"/>
                </a:cubicBezTo>
                <a:lnTo>
                  <a:pt x="24033" y="13466"/>
                </a:lnTo>
                <a:lnTo>
                  <a:pt x="19060" y="16772"/>
                </a:lnTo>
                <a:lnTo>
                  <a:pt x="15754" y="11798"/>
                </a:lnTo>
                <a:lnTo>
                  <a:pt x="18401" y="123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49" name="Circular Arrow 48"/>
          <p:cNvSpPr/>
          <p:nvPr/>
        </p:nvSpPr>
        <p:spPr>
          <a:xfrm rot="20898466">
            <a:off x="4741863" y="2503488"/>
            <a:ext cx="5221287" cy="2913062"/>
          </a:xfrm>
          <a:prstGeom prst="circularArrow">
            <a:avLst>
              <a:gd name="adj1" fmla="val 7876"/>
              <a:gd name="adj2" fmla="val 655415"/>
              <a:gd name="adj3" fmla="val 20067093"/>
              <a:gd name="adj4" fmla="val 15539247"/>
              <a:gd name="adj5" fmla="val 19442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50" name="Group 41"/>
          <p:cNvGrpSpPr>
            <a:grpSpLocks/>
          </p:cNvGrpSpPr>
          <p:nvPr/>
        </p:nvGrpSpPr>
        <p:grpSpPr bwMode="auto">
          <a:xfrm>
            <a:off x="2581275" y="2271713"/>
            <a:ext cx="5397500" cy="2967037"/>
            <a:chOff x="2701584" y="1147726"/>
            <a:chExt cx="9071976" cy="5419162"/>
          </a:xfrm>
        </p:grpSpPr>
        <p:sp>
          <p:nvSpPr>
            <p:cNvPr id="51" name="AutoShape 15"/>
            <p:cNvSpPr>
              <a:spLocks noChangeArrowheads="1"/>
            </p:cNvSpPr>
            <p:nvPr/>
          </p:nvSpPr>
          <p:spPr bwMode="auto">
            <a:xfrm rot="12978974">
              <a:off x="3595441" y="2762746"/>
              <a:ext cx="3001756" cy="3148855"/>
            </a:xfrm>
            <a:custGeom>
              <a:avLst/>
              <a:gdLst>
                <a:gd name="G0" fmla="+- 746715 0 0"/>
                <a:gd name="G1" fmla="+- 4574894 0 0"/>
                <a:gd name="G2" fmla="+- 746715 0 4574894"/>
                <a:gd name="G3" fmla="+- 10800 0 0"/>
                <a:gd name="G4" fmla="+- 0 0 746715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754 0 0"/>
                <a:gd name="G9" fmla="+- 0 0 4574894"/>
                <a:gd name="G10" fmla="+- 7754 0 2700"/>
                <a:gd name="G11" fmla="cos G10 746715"/>
                <a:gd name="G12" fmla="sin G10 746715"/>
                <a:gd name="G13" fmla="cos 13500 746715"/>
                <a:gd name="G14" fmla="sin 13500 746715"/>
                <a:gd name="G15" fmla="+- G11 10800 0"/>
                <a:gd name="G16" fmla="+- G12 10800 0"/>
                <a:gd name="G17" fmla="+- G13 10800 0"/>
                <a:gd name="G18" fmla="+- G14 10800 0"/>
                <a:gd name="G19" fmla="*/ 7754 1 2"/>
                <a:gd name="G20" fmla="+- G19 5400 0"/>
                <a:gd name="G21" fmla="cos G20 746715"/>
                <a:gd name="G22" fmla="sin G20 746715"/>
                <a:gd name="G23" fmla="+- G21 10800 0"/>
                <a:gd name="G24" fmla="+- G12 G23 G22"/>
                <a:gd name="G25" fmla="+- G22 G23 G11"/>
                <a:gd name="G26" fmla="cos 10800 746715"/>
                <a:gd name="G27" fmla="sin 10800 746715"/>
                <a:gd name="G28" fmla="cos 7754 746715"/>
                <a:gd name="G29" fmla="sin 7754 746715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4574894"/>
                <a:gd name="G36" fmla="sin G34 4574894"/>
                <a:gd name="G37" fmla="+/ 4574894 746715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754 G39"/>
                <a:gd name="G43" fmla="sin 775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599 w 21600"/>
                <a:gd name="T5" fmla="*/ 3771 h 21600"/>
                <a:gd name="T6" fmla="*/ 14002 w 21600"/>
                <a:gd name="T7" fmla="*/ 19506 h 21600"/>
                <a:gd name="T8" fmla="*/ 4912 w 21600"/>
                <a:gd name="T9" fmla="*/ 5753 h 21600"/>
                <a:gd name="T10" fmla="*/ 24033 w 21600"/>
                <a:gd name="T11" fmla="*/ 13466 h 21600"/>
                <a:gd name="T12" fmla="*/ 19060 w 21600"/>
                <a:gd name="T13" fmla="*/ 16772 h 21600"/>
                <a:gd name="T14" fmla="*/ 15754 w 21600"/>
                <a:gd name="T15" fmla="*/ 1179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401" y="12331"/>
                  </a:moveTo>
                  <a:cubicBezTo>
                    <a:pt x="18502" y="11827"/>
                    <a:pt x="18554" y="11314"/>
                    <a:pt x="18554" y="10800"/>
                  </a:cubicBezTo>
                  <a:cubicBezTo>
                    <a:pt x="18554" y="6517"/>
                    <a:pt x="15082" y="3046"/>
                    <a:pt x="10800" y="3046"/>
                  </a:cubicBezTo>
                  <a:cubicBezTo>
                    <a:pt x="6517" y="3046"/>
                    <a:pt x="3046" y="6517"/>
                    <a:pt x="3046" y="10800"/>
                  </a:cubicBezTo>
                  <a:cubicBezTo>
                    <a:pt x="3046" y="15082"/>
                    <a:pt x="6517" y="18554"/>
                    <a:pt x="10800" y="18554"/>
                  </a:cubicBezTo>
                  <a:cubicBezTo>
                    <a:pt x="11713" y="18554"/>
                    <a:pt x="12619" y="18392"/>
                    <a:pt x="13476" y="18077"/>
                  </a:cubicBezTo>
                  <a:lnTo>
                    <a:pt x="14527" y="20936"/>
                  </a:lnTo>
                  <a:cubicBezTo>
                    <a:pt x="13334" y="21375"/>
                    <a:pt x="12072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1516"/>
                    <a:pt x="21528" y="12231"/>
                    <a:pt x="21387" y="12933"/>
                  </a:cubicBezTo>
                  <a:lnTo>
                    <a:pt x="24033" y="13466"/>
                  </a:lnTo>
                  <a:lnTo>
                    <a:pt x="19060" y="16772"/>
                  </a:lnTo>
                  <a:lnTo>
                    <a:pt x="15754" y="11798"/>
                  </a:lnTo>
                  <a:lnTo>
                    <a:pt x="18401" y="123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nl-NL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>
                <a:defRPr/>
              </a:pPr>
              <a:endParaRPr lang="en-GB"/>
            </a:p>
          </p:txBody>
        </p:sp>
        <p:sp>
          <p:nvSpPr>
            <p:cNvPr id="52" name="Circular Arrow 51"/>
            <p:cNvSpPr/>
            <p:nvPr/>
          </p:nvSpPr>
          <p:spPr>
            <a:xfrm rot="21301608">
              <a:off x="2701584" y="1147726"/>
              <a:ext cx="9071976" cy="5419162"/>
            </a:xfrm>
            <a:prstGeom prst="circularArrow">
              <a:avLst>
                <a:gd name="adj1" fmla="val 7876"/>
                <a:gd name="adj2" fmla="val 655415"/>
                <a:gd name="adj3" fmla="val 20067093"/>
                <a:gd name="adj4" fmla="val 12304670"/>
                <a:gd name="adj5" fmla="val 1944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l-NL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277813" y="3725863"/>
            <a:ext cx="13684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sz="1600" b="1" dirty="0" err="1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Ciclo</a:t>
            </a:r>
            <a:r>
              <a:rPr lang="en-ZA" sz="1600" b="1" dirty="0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 de </a:t>
            </a:r>
            <a:r>
              <a:rPr lang="en-ZA" sz="1600" b="1" dirty="0" err="1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projecto</a:t>
            </a:r>
            <a:r>
              <a:rPr lang="en-ZA" sz="1600" b="1" dirty="0" smtClean="0">
                <a:solidFill>
                  <a:srgbClr val="007E97"/>
                </a:solidFill>
                <a:latin typeface="+mn-lt"/>
                <a:cs typeface="Times New Roman" pitchFamily="18" charset="0"/>
              </a:rPr>
              <a:t> de ASH</a:t>
            </a:r>
            <a:endParaRPr lang="en-ZA" sz="1600" dirty="0" smtClean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3144838" y="3573016"/>
            <a:ext cx="1724025" cy="107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ZA" sz="1600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Extensão</a:t>
            </a:r>
            <a:r>
              <a:rPr lang="en-ZA" sz="1600" b="1" dirty="0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e </a:t>
            </a:r>
            <a:r>
              <a:rPr lang="en-ZA" sz="1600" b="1" dirty="0" err="1" smtClean="0">
                <a:solidFill>
                  <a:srgbClr val="007E97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melhoria</a:t>
            </a:r>
            <a:endParaRPr lang="en-ZA" sz="1600" dirty="0" smtClean="0">
              <a:solidFill>
                <a:srgbClr val="007E97"/>
              </a:solidFill>
              <a:latin typeface="+mn-lt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8866188" y="2043113"/>
            <a:ext cx="0" cy="11334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262813" y="1968500"/>
            <a:ext cx="197041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err="1">
                <a:solidFill>
                  <a:srgbClr val="007E97"/>
                </a:solidFill>
                <a:latin typeface="+mn-lt"/>
              </a:rPr>
              <a:t>Desmantelamento</a:t>
            </a:r>
            <a:endParaRPr lang="en-GB" dirty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77813" y="5026025"/>
            <a:ext cx="211628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 err="1" smtClean="0">
                <a:solidFill>
                  <a:srgbClr val="007E97"/>
                </a:solidFill>
                <a:latin typeface="+mn-lt"/>
              </a:rPr>
              <a:t>Entrega</a:t>
            </a:r>
            <a:r>
              <a:rPr lang="en-GB" sz="2000" dirty="0" smtClean="0">
                <a:solidFill>
                  <a:srgbClr val="007E97"/>
                </a:solidFill>
                <a:latin typeface="+mn-lt"/>
              </a:rPr>
              <a:t> </a:t>
            </a:r>
            <a:r>
              <a:rPr lang="en-GB" sz="2000" dirty="0" err="1" smtClean="0">
                <a:solidFill>
                  <a:srgbClr val="007E97"/>
                </a:solidFill>
                <a:latin typeface="+mn-lt"/>
              </a:rPr>
              <a:t>provisória</a:t>
            </a:r>
            <a:endParaRPr lang="en-GB" sz="2000" dirty="0">
              <a:solidFill>
                <a:srgbClr val="007E97"/>
              </a:solidFill>
              <a:latin typeface="+mn-lt"/>
            </a:endParaRPr>
          </a:p>
        </p:txBody>
      </p:sp>
      <p:sp>
        <p:nvSpPr>
          <p:cNvPr id="58" name="AutoShape 8"/>
          <p:cNvSpPr>
            <a:spLocks noChangeArrowheads="1"/>
          </p:cNvSpPr>
          <p:nvPr/>
        </p:nvSpPr>
        <p:spPr bwMode="auto">
          <a:xfrm>
            <a:off x="722313" y="4576763"/>
            <a:ext cx="450850" cy="449262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59" name="AutoShape 8"/>
          <p:cNvSpPr>
            <a:spLocks noChangeArrowheads="1"/>
          </p:cNvSpPr>
          <p:nvPr/>
        </p:nvSpPr>
        <p:spPr bwMode="auto">
          <a:xfrm>
            <a:off x="8640763" y="2951163"/>
            <a:ext cx="450850" cy="449262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60" name="Circular Arrow 59"/>
          <p:cNvSpPr/>
          <p:nvPr/>
        </p:nvSpPr>
        <p:spPr>
          <a:xfrm>
            <a:off x="-4165895" y="930092"/>
            <a:ext cx="17333510" cy="7742604"/>
          </a:xfrm>
          <a:prstGeom prst="circularArrow">
            <a:avLst>
              <a:gd name="adj1" fmla="val 15362"/>
              <a:gd name="adj2" fmla="val 269356"/>
              <a:gd name="adj3" fmla="val 20192877"/>
              <a:gd name="adj4" fmla="val 11943184"/>
              <a:gd name="adj5" fmla="val 18894"/>
            </a:avLst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3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877776"/>
            <a:ext cx="3927477" cy="636699"/>
          </a:xfrm>
        </p:spPr>
        <p:txBody>
          <a:bodyPr>
            <a:normAutofit/>
          </a:bodyPr>
          <a:lstStyle/>
          <a:p>
            <a:r>
              <a:rPr lang="en-GB" altLang="en-US" sz="3200" dirty="0" err="1">
                <a:ea typeface="ＭＳ Ｐゴシック" pitchFamily="34" charset="-128"/>
              </a:rPr>
              <a:t>Qual</a:t>
            </a:r>
            <a:r>
              <a:rPr lang="en-GB" altLang="en-US" sz="3200" dirty="0">
                <a:ea typeface="ＭＳ Ｐゴシック" pitchFamily="34" charset="-128"/>
              </a:rPr>
              <a:t> é a </a:t>
            </a:r>
            <a:r>
              <a:rPr lang="en-GB" altLang="en-US" sz="3200" dirty="0" err="1">
                <a:ea typeface="ＭＳ Ｐゴシック" pitchFamily="34" charset="-128"/>
              </a:rPr>
              <a:t>visão</a:t>
            </a:r>
            <a:r>
              <a:rPr lang="en-GB" altLang="en-US" sz="3200" dirty="0">
                <a:ea typeface="ＭＳ Ｐゴシック" pitchFamily="34" charset="-128"/>
              </a:rPr>
              <a:t> ?</a:t>
            </a:r>
            <a:endParaRPr lang="en-US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9" name="Group 56"/>
          <p:cNvGrpSpPr>
            <a:grpSpLocks/>
          </p:cNvGrpSpPr>
          <p:nvPr/>
        </p:nvGrpSpPr>
        <p:grpSpPr bwMode="auto">
          <a:xfrm>
            <a:off x="244338" y="1514475"/>
            <a:ext cx="4697550" cy="3209985"/>
            <a:chOff x="316024" y="1916832"/>
            <a:chExt cx="4697417" cy="3208482"/>
          </a:xfrm>
        </p:grpSpPr>
        <p:sp>
          <p:nvSpPr>
            <p:cNvPr id="10" name="Rectangle 9"/>
            <p:cNvSpPr/>
            <p:nvPr/>
          </p:nvSpPr>
          <p:spPr>
            <a:xfrm>
              <a:off x="836848" y="2924423"/>
              <a:ext cx="431788" cy="16565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060776" y="2924423"/>
              <a:ext cx="431788" cy="16565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213268" y="2924423"/>
              <a:ext cx="431788" cy="16565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692390" y="4580997"/>
              <a:ext cx="338445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8"/>
            <p:cNvGrpSpPr>
              <a:grpSpLocks/>
            </p:cNvGrpSpPr>
            <p:nvPr/>
          </p:nvGrpSpPr>
          <p:grpSpPr bwMode="auto">
            <a:xfrm>
              <a:off x="1052742" y="3068817"/>
              <a:ext cx="863575" cy="431598"/>
              <a:chOff x="1979453" y="2060705"/>
              <a:chExt cx="863575" cy="431598"/>
            </a:xfrm>
          </p:grpSpPr>
          <p:cxnSp>
            <p:nvCxnSpPr>
              <p:cNvPr id="27" name="Straight Connector 13"/>
              <p:cNvCxnSpPr/>
              <p:nvPr/>
            </p:nvCxnSpPr>
            <p:spPr>
              <a:xfrm>
                <a:off x="1979453" y="2060705"/>
                <a:ext cx="431788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16200000" flipH="1">
                <a:off x="2411335" y="2060610"/>
                <a:ext cx="431598" cy="431788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2276669" y="3068817"/>
              <a:ext cx="865163" cy="431598"/>
              <a:chOff x="1979244" y="2060705"/>
              <a:chExt cx="865163" cy="431598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979245" y="2060705"/>
                <a:ext cx="433374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16200000" flipH="1">
                <a:off x="2412714" y="2060610"/>
                <a:ext cx="431598" cy="431788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500597" y="3068817"/>
              <a:ext cx="865162" cy="431598"/>
              <a:chOff x="1979036" y="2060705"/>
              <a:chExt cx="865162" cy="431598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1979036" y="2060705"/>
                <a:ext cx="433375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16200000" flipH="1">
                <a:off x="2412506" y="2060610"/>
                <a:ext cx="431598" cy="431788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316024" y="2575337"/>
              <a:ext cx="1547287" cy="338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rIns="36000">
              <a:spAutoFit/>
            </a:bodyPr>
            <a:lstStyle/>
            <a:p>
              <a:pPr algn="ctr">
                <a:defRPr/>
              </a:pPr>
              <a:r>
                <a:rPr lang="en-GB" sz="16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Helvetica" pitchFamily="34" charset="0"/>
                </a:rPr>
                <a:t>Implement</a:t>
              </a:r>
              <a:endParaRPr lang="en-GB" sz="1600" dirty="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Helvetica" pitchFamily="34" charset="0"/>
              </a:endParaRPr>
            </a:p>
          </p:txBody>
        </p:sp>
        <p:sp>
          <p:nvSpPr>
            <p:cNvPr id="18" name="TextBox 18"/>
            <p:cNvSpPr txBox="1">
              <a:spLocks noChangeArrowheads="1"/>
            </p:cNvSpPr>
            <p:nvPr/>
          </p:nvSpPr>
          <p:spPr bwMode="auto">
            <a:xfrm>
              <a:off x="1690899" y="2575337"/>
              <a:ext cx="1296951" cy="337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60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Helvetica" pitchFamily="34" charset="0"/>
                </a:rPr>
                <a:t>Implement</a:t>
              </a:r>
            </a:p>
          </p:txBody>
        </p:sp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2843390" y="2575337"/>
              <a:ext cx="1255677" cy="337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60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Helvetica" pitchFamily="34" charset="0"/>
                </a:rPr>
                <a:t>Implement</a:t>
              </a:r>
            </a:p>
          </p:txBody>
        </p: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1043217" y="1916832"/>
              <a:ext cx="2736771" cy="39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De “business </a:t>
              </a:r>
              <a:r>
                <a:rPr lang="en-GB" sz="20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as </a:t>
              </a:r>
              <a:r>
                <a:rPr lang="en-GB" sz="2000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rPr>
                <a:t>usual”</a:t>
              </a:r>
              <a:endParaRPr lang="en-GB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Arial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125765" y="4941190"/>
              <a:ext cx="2592313" cy="1587"/>
            </a:xfrm>
            <a:prstGeom prst="straightConnector1">
              <a:avLst/>
            </a:prstGeom>
            <a:ln w="1270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9"/>
            <p:cNvSpPr txBox="1">
              <a:spLocks noChangeArrowheads="1"/>
            </p:cNvSpPr>
            <p:nvPr/>
          </p:nvSpPr>
          <p:spPr bwMode="auto">
            <a:xfrm>
              <a:off x="4076843" y="4725391"/>
              <a:ext cx="936598" cy="399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 dirty="0" smtClean="0">
                  <a:solidFill>
                    <a:schemeClr val="accent1">
                      <a:lumMod val="50000"/>
                    </a:schemeClr>
                  </a:solidFill>
                  <a:latin typeface="+mj-lt"/>
                  <a:ea typeface="+mn-ea"/>
                  <a:cs typeface="Arial" charset="0"/>
                </a:rPr>
                <a:t>Tempo</a:t>
              </a:r>
              <a:endParaRPr lang="en-GB" sz="2000" dirty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Arial" charset="0"/>
              </a:endParaRPr>
            </a:p>
          </p:txBody>
        </p:sp>
      </p:grpSp>
      <p:sp>
        <p:nvSpPr>
          <p:cNvPr id="29" name="Rectangle 28"/>
          <p:cNvSpPr/>
          <p:nvPr/>
        </p:nvSpPr>
        <p:spPr bwMode="auto">
          <a:xfrm>
            <a:off x="539750" y="5449888"/>
            <a:ext cx="279400" cy="217487"/>
          </a:xfrm>
          <a:prstGeom prst="rect">
            <a:avLst/>
          </a:prstGeom>
          <a:solidFill>
            <a:srgbClr val="2B4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0" name="Rectangle 53"/>
          <p:cNvSpPr>
            <a:spLocks noChangeArrowheads="1"/>
          </p:cNvSpPr>
          <p:nvPr/>
        </p:nvSpPr>
        <p:spPr bwMode="auto">
          <a:xfrm>
            <a:off x="977900" y="5407025"/>
            <a:ext cx="22383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1600" dirty="0" err="1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Investimento</a:t>
            </a:r>
            <a:r>
              <a:rPr lang="en-GB" sz="1600" dirty="0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 </a:t>
            </a:r>
            <a:endParaRPr lang="en-GB" sz="1600" dirty="0">
              <a:solidFill>
                <a:srgbClr val="007E97"/>
              </a:solidFill>
              <a:latin typeface="+mj-lt"/>
              <a:ea typeface="+mn-ea"/>
              <a:cs typeface="Helvetica" pitchFamily="34" charset="0"/>
            </a:endParaRPr>
          </a:p>
          <a:p>
            <a:pPr>
              <a:defRPr/>
            </a:pPr>
            <a:r>
              <a:rPr lang="en-GB" sz="1600" dirty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(capital expenditure</a:t>
            </a:r>
            <a:r>
              <a:rPr lang="en-GB" sz="1600" dirty="0">
                <a:solidFill>
                  <a:schemeClr val="tx2"/>
                </a:solidFill>
                <a:latin typeface="+mj-lt"/>
                <a:ea typeface="+mn-ea"/>
                <a:cs typeface="Helvetica" pitchFamily="34" charset="0"/>
              </a:rPr>
              <a:t>)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3394075" y="5449888"/>
            <a:ext cx="279400" cy="215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2" name="Rectangle 54"/>
          <p:cNvSpPr>
            <a:spLocks noChangeArrowheads="1"/>
          </p:cNvSpPr>
          <p:nvPr/>
        </p:nvSpPr>
        <p:spPr bwMode="auto">
          <a:xfrm>
            <a:off x="3857625" y="5407025"/>
            <a:ext cx="29289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1600" dirty="0" err="1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Investimento</a:t>
            </a:r>
            <a:r>
              <a:rPr lang="en-GB" sz="1600" dirty="0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 </a:t>
            </a:r>
            <a:endParaRPr lang="en-GB" sz="1600" dirty="0">
              <a:solidFill>
                <a:srgbClr val="007E97"/>
              </a:solidFill>
              <a:latin typeface="+mj-lt"/>
              <a:ea typeface="+mn-ea"/>
              <a:cs typeface="Helvetica" pitchFamily="34" charset="0"/>
            </a:endParaRPr>
          </a:p>
          <a:p>
            <a:pPr>
              <a:defRPr/>
            </a:pPr>
            <a:r>
              <a:rPr lang="en-GB" sz="1600" dirty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(operational expenditure</a:t>
            </a:r>
            <a:r>
              <a:rPr lang="en-GB" sz="1600" dirty="0">
                <a:solidFill>
                  <a:schemeClr val="tx2"/>
                </a:solidFill>
                <a:latin typeface="+mj-lt"/>
                <a:ea typeface="+mn-ea"/>
                <a:cs typeface="Helvetica" pitchFamily="34" charset="0"/>
              </a:rPr>
              <a:t>)</a:t>
            </a:r>
          </a:p>
        </p:txBody>
      </p:sp>
      <p:sp>
        <p:nvSpPr>
          <p:cNvPr id="33" name="TextBox 51"/>
          <p:cNvSpPr txBox="1">
            <a:spLocks noChangeArrowheads="1"/>
          </p:cNvSpPr>
          <p:nvPr/>
        </p:nvSpPr>
        <p:spPr bwMode="auto">
          <a:xfrm>
            <a:off x="7078663" y="5435600"/>
            <a:ext cx="1525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sz="1600" dirty="0" err="1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Nível</a:t>
            </a:r>
            <a:r>
              <a:rPr lang="en-GB" sz="1600" dirty="0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 de </a:t>
            </a:r>
            <a:r>
              <a:rPr lang="en-GB" sz="1600" dirty="0" err="1" smtClean="0">
                <a:solidFill>
                  <a:srgbClr val="007E97"/>
                </a:solidFill>
                <a:latin typeface="+mj-lt"/>
                <a:ea typeface="+mn-ea"/>
                <a:cs typeface="Helvetica" pitchFamily="34" charset="0"/>
              </a:rPr>
              <a:t>serviços</a:t>
            </a:r>
            <a:endParaRPr lang="en-GB" sz="1600" dirty="0">
              <a:solidFill>
                <a:srgbClr val="007E97"/>
              </a:solidFill>
              <a:latin typeface="+mj-lt"/>
              <a:ea typeface="+mn-ea"/>
              <a:cs typeface="Helvetica" pitchFamily="34" charset="0"/>
            </a:endParaRPr>
          </a:p>
        </p:txBody>
      </p: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4510088" y="1360557"/>
            <a:ext cx="3878262" cy="3181281"/>
            <a:chOff x="4510088" y="1361301"/>
            <a:chExt cx="3878336" cy="3181280"/>
          </a:xfrm>
        </p:grpSpPr>
        <p:sp>
          <p:nvSpPr>
            <p:cNvPr id="35" name="Right Triangle 34"/>
            <p:cNvSpPr/>
            <p:nvPr/>
          </p:nvSpPr>
          <p:spPr bwMode="auto">
            <a:xfrm rot="9560744">
              <a:off x="7094587" y="4045693"/>
              <a:ext cx="769952" cy="30003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5383230" y="4540993"/>
              <a:ext cx="2592436" cy="1588"/>
            </a:xfrm>
            <a:prstGeom prst="straightConnector1">
              <a:avLst/>
            </a:prstGeom>
            <a:ln w="1270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10"/>
            <p:cNvGrpSpPr>
              <a:grpSpLocks/>
            </p:cNvGrpSpPr>
            <p:nvPr/>
          </p:nvGrpSpPr>
          <p:grpSpPr bwMode="auto">
            <a:xfrm>
              <a:off x="4510088" y="1361301"/>
              <a:ext cx="3878336" cy="2927280"/>
              <a:chOff x="4510088" y="1361301"/>
              <a:chExt cx="3878336" cy="2927280"/>
            </a:xfrm>
          </p:grpSpPr>
          <p:sp>
            <p:nvSpPr>
              <p:cNvPr id="38" name="Right Triangle 37"/>
              <p:cNvSpPr/>
              <p:nvPr/>
            </p:nvSpPr>
            <p:spPr bwMode="auto">
              <a:xfrm rot="10800000" flipV="1">
                <a:off x="7891528" y="4096493"/>
                <a:ext cx="317506" cy="10160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Right Triangle 38"/>
              <p:cNvSpPr/>
              <p:nvPr/>
            </p:nvSpPr>
            <p:spPr bwMode="auto">
              <a:xfrm rot="9959916">
                <a:off x="6111906" y="4093318"/>
                <a:ext cx="736614" cy="195263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Right Triangle 39"/>
              <p:cNvSpPr/>
              <p:nvPr/>
            </p:nvSpPr>
            <p:spPr bwMode="auto">
              <a:xfrm rot="10138677">
                <a:off x="5248289" y="4102843"/>
                <a:ext cx="846154" cy="174625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4879982" y="2523282"/>
                <a:ext cx="431808" cy="1657349"/>
              </a:xfrm>
              <a:prstGeom prst="rect">
                <a:avLst/>
              </a:prstGeom>
              <a:solidFill>
                <a:srgbClr val="2B41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5761062" y="3459906"/>
                <a:ext cx="431808" cy="720725"/>
              </a:xfrm>
              <a:prstGeom prst="rect">
                <a:avLst/>
              </a:prstGeom>
              <a:solidFill>
                <a:srgbClr val="2B41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 bwMode="auto">
              <a:xfrm>
                <a:off x="7543858" y="3028106"/>
                <a:ext cx="431808" cy="1152525"/>
              </a:xfrm>
              <a:prstGeom prst="rect">
                <a:avLst/>
              </a:prstGeom>
              <a:solidFill>
                <a:srgbClr val="2B41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 bwMode="auto">
              <a:xfrm>
                <a:off x="5095886" y="2667744"/>
                <a:ext cx="863616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 flipH="1" flipV="1">
                <a:off x="5887272" y="2595513"/>
                <a:ext cx="144462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28"/>
              <p:cNvSpPr txBox="1">
                <a:spLocks noChangeArrowheads="1"/>
              </p:cNvSpPr>
              <p:nvPr/>
            </p:nvSpPr>
            <p:spPr bwMode="auto">
              <a:xfrm>
                <a:off x="4510088" y="2174032"/>
                <a:ext cx="1363688" cy="338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60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Helvetica" pitchFamily="34" charset="0"/>
                  </a:rPr>
                  <a:t>Implement</a:t>
                </a:r>
              </a:p>
            </p:txBody>
          </p:sp>
          <p:sp>
            <p:nvSpPr>
              <p:cNvPr id="47" name="TextBox 29"/>
              <p:cNvSpPr txBox="1">
                <a:spLocks noChangeArrowheads="1"/>
              </p:cNvSpPr>
              <p:nvPr/>
            </p:nvSpPr>
            <p:spPr bwMode="auto">
              <a:xfrm>
                <a:off x="5351478" y="2781672"/>
                <a:ext cx="1019193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rIns="0">
                <a:spAutoFit/>
              </a:bodyPr>
              <a:lstStyle/>
              <a:p>
                <a:pPr algn="ctr">
                  <a:defRPr/>
                </a:pPr>
                <a:r>
                  <a:rPr lang="en-GB" sz="1600" dirty="0" err="1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Helvetica" pitchFamily="34" charset="0"/>
                  </a:rPr>
                  <a:t>Extensão</a:t>
                </a:r>
                <a:r>
                  <a:rPr lang="en-GB" sz="1600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Helvetica" pitchFamily="34" charset="0"/>
                  </a:rPr>
                  <a:t> e </a:t>
                </a:r>
                <a:r>
                  <a:rPr lang="en-GB" sz="1600" dirty="0" err="1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Helvetica" pitchFamily="34" charset="0"/>
                  </a:rPr>
                  <a:t>melhoria</a:t>
                </a:r>
                <a:endParaRPr lang="en-GB" sz="1600" dirty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Helvetica" pitchFamily="34" charset="0"/>
                </a:endParaRPr>
              </a:p>
            </p:txBody>
          </p:sp>
          <p:sp>
            <p:nvSpPr>
              <p:cNvPr id="48" name="TextBox 30"/>
              <p:cNvSpPr txBox="1">
                <a:spLocks noChangeArrowheads="1"/>
              </p:cNvSpPr>
              <p:nvPr/>
            </p:nvSpPr>
            <p:spPr bwMode="auto">
              <a:xfrm>
                <a:off x="4747424" y="1361301"/>
                <a:ext cx="3465578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Arial" charset="0"/>
                  </a:rPr>
                  <a:t>Para a </a:t>
                </a:r>
                <a:r>
                  <a:rPr lang="en-GB" sz="2000" b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Arial" charset="0"/>
                  </a:rPr>
                  <a:t>abordagem</a:t>
                </a:r>
                <a:r>
                  <a:rPr lang="en-GB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Arial" charset="0"/>
                  </a:rPr>
                  <a:t> de </a:t>
                </a:r>
                <a:r>
                  <a:rPr lang="en-GB" sz="2000" b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Arial" charset="0"/>
                  </a:rPr>
                  <a:t>prestação</a:t>
                </a:r>
                <a:r>
                  <a:rPr lang="en-GB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Arial" charset="0"/>
                  </a:rPr>
                  <a:t> de </a:t>
                </a:r>
                <a:r>
                  <a:rPr lang="en-GB" sz="2000" b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Arial" charset="0"/>
                  </a:rPr>
                  <a:t>serviços</a:t>
                </a:r>
                <a:endParaRPr lang="en-GB" sz="20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 bwMode="auto">
              <a:xfrm>
                <a:off x="6680241" y="3459906"/>
                <a:ext cx="431808" cy="720725"/>
              </a:xfrm>
              <a:prstGeom prst="rect">
                <a:avLst/>
              </a:prstGeom>
              <a:solidFill>
                <a:srgbClr val="2B41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 bwMode="auto">
              <a:xfrm>
                <a:off x="5959503" y="2523282"/>
                <a:ext cx="936643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auto">
              <a:xfrm rot="5400000" flipH="1" flipV="1">
                <a:off x="6824708" y="2451845"/>
                <a:ext cx="142875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auto">
              <a:xfrm>
                <a:off x="6896146" y="2380407"/>
                <a:ext cx="863616" cy="0"/>
              </a:xfrm>
              <a:prstGeom prst="line">
                <a:avLst/>
              </a:prstGeom>
              <a:ln w="25400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36"/>
              <p:cNvSpPr txBox="1">
                <a:spLocks noChangeArrowheads="1"/>
              </p:cNvSpPr>
              <p:nvPr/>
            </p:nvSpPr>
            <p:spPr bwMode="auto">
              <a:xfrm>
                <a:off x="7183489" y="2493640"/>
                <a:ext cx="120493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 algn="ctr">
                  <a:defRPr/>
                </a:pPr>
                <a:r>
                  <a:rPr lang="en-GB" sz="1600" dirty="0" err="1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ea typeface="+mn-ea"/>
                    <a:cs typeface="Helvetica" pitchFamily="34" charset="0"/>
                  </a:rPr>
                  <a:t>Substituição</a:t>
                </a:r>
                <a:endParaRPr lang="en-GB" sz="1600" dirty="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n-ea"/>
                  <a:cs typeface="Helvetica" pitchFamily="34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 bwMode="auto">
              <a:xfrm>
                <a:off x="4735517" y="4180631"/>
                <a:ext cx="338461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Rectangle 54"/>
          <p:cNvSpPr/>
          <p:nvPr/>
        </p:nvSpPr>
        <p:spPr>
          <a:xfrm>
            <a:off x="611188" y="4179888"/>
            <a:ext cx="7993062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6" name="Straight Connector 55"/>
          <p:cNvCxnSpPr/>
          <p:nvPr/>
        </p:nvCxnSpPr>
        <p:spPr bwMode="auto">
          <a:xfrm>
            <a:off x="6650038" y="5570538"/>
            <a:ext cx="300037" cy="0"/>
          </a:xfrm>
          <a:prstGeom prst="line">
            <a:avLst/>
          </a:prstGeom>
          <a:ln w="31750">
            <a:solidFill>
              <a:srgbClr val="E46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9"/>
          <p:cNvSpPr txBox="1">
            <a:spLocks noChangeArrowheads="1"/>
          </p:cNvSpPr>
          <p:nvPr/>
        </p:nvSpPr>
        <p:spPr bwMode="auto">
          <a:xfrm>
            <a:off x="6361138" y="2780928"/>
            <a:ext cx="10191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>
              <a:defRPr/>
            </a:pPr>
            <a:r>
              <a:rPr lang="en-GB" sz="1600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Helvetica" pitchFamily="34" charset="0"/>
              </a:rPr>
              <a:t>Extensão</a:t>
            </a:r>
            <a:r>
              <a:rPr lang="en-GB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Helvetica" pitchFamily="34" charset="0"/>
              </a:rPr>
              <a:t> e </a:t>
            </a:r>
            <a:r>
              <a:rPr lang="en-GB" sz="1600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Helvetica" pitchFamily="34" charset="0"/>
              </a:rPr>
              <a:t>melhoria</a:t>
            </a:r>
            <a:endParaRPr lang="en-GB" sz="1600" dirty="0">
              <a:solidFill>
                <a:schemeClr val="accent1">
                  <a:lumMod val="75000"/>
                </a:schemeClr>
              </a:solidFill>
              <a:latin typeface="+mj-lt"/>
              <a:ea typeface="+mn-ea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40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623" y="785172"/>
            <a:ext cx="4970051" cy="593053"/>
          </a:xfrm>
        </p:spPr>
        <p:txBody>
          <a:bodyPr/>
          <a:lstStyle/>
          <a:p>
            <a:r>
              <a:rPr lang="pt-PT" altLang="en-US" dirty="0" smtClean="0"/>
              <a:t>Ciclo de vida da infra-estrutura</a:t>
            </a:r>
            <a:endParaRPr lang="pt-PT" altLang="en-US" dirty="0"/>
          </a:p>
        </p:txBody>
      </p:sp>
      <p:graphicFrame>
        <p:nvGraphicFramePr>
          <p:cNvPr id="11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719986"/>
              </p:ext>
            </p:extLst>
          </p:nvPr>
        </p:nvGraphicFramePr>
        <p:xfrm>
          <a:off x="357808" y="2186612"/>
          <a:ext cx="8362121" cy="3594471"/>
        </p:xfrm>
        <a:graphic>
          <a:graphicData uri="http://schemas.openxmlformats.org/drawingml/2006/table">
            <a:tbl>
              <a:tblPr firstRow="1">
                <a:effectLst/>
                <a:tableStyleId>{638B1855-1B75-4FBE-930C-398BA8C253C6}</a:tableStyleId>
              </a:tblPr>
              <a:tblGrid>
                <a:gridCol w="1486320"/>
                <a:gridCol w="958142"/>
                <a:gridCol w="694306"/>
                <a:gridCol w="1083117"/>
                <a:gridCol w="1055344"/>
                <a:gridCol w="1013686"/>
                <a:gridCol w="1097003"/>
                <a:gridCol w="974203"/>
              </a:tblGrid>
              <a:tr h="759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b="1" kern="1200" noProof="0" dirty="0" smtClean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+mn-cs"/>
                        </a:rPr>
                        <a:t>Planificação de desenvolvimento de infra-estrutura </a:t>
                      </a:r>
                      <a:endParaRPr lang="pt-PT" sz="1100" b="1" kern="1200" noProof="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kern="1200" noProof="0" dirty="0" smtClean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Ciclo</a:t>
                      </a:r>
                      <a:r>
                        <a:rPr lang="pt-PT" sz="1400" b="1" noProof="0" dirty="0" smtClean="0">
                          <a:effectLst/>
                        </a:rPr>
                        <a:t> </a:t>
                      </a:r>
                      <a:r>
                        <a:rPr lang="pt-PT" sz="1400" b="1" kern="1200" noProof="0" dirty="0" smtClean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</a:t>
                      </a:r>
                      <a:r>
                        <a:rPr lang="pt-PT" sz="1400" b="1" noProof="0" dirty="0" smtClean="0">
                          <a:effectLst/>
                        </a:rPr>
                        <a:t> </a:t>
                      </a:r>
                      <a:r>
                        <a:rPr lang="pt-PT" sz="1400" b="1" kern="1200" noProof="0" dirty="0" smtClean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projecto</a:t>
                      </a:r>
                      <a:r>
                        <a:rPr lang="pt-PT" sz="1400" b="1" noProof="0" dirty="0" smtClean="0">
                          <a:effectLst/>
                        </a:rPr>
                        <a:t> </a:t>
                      </a:r>
                      <a:r>
                        <a:rPr lang="pt-PT" sz="1400" b="1" kern="1200" noProof="0" dirty="0" smtClean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pt-PT" sz="1400" b="1" noProof="0" dirty="0" smtClean="0">
                          <a:effectLst/>
                        </a:rPr>
                        <a:t> </a:t>
                      </a:r>
                      <a:r>
                        <a:rPr lang="pt-PT" sz="1400" b="1" kern="1200" noProof="0" dirty="0" smtClean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ASH</a:t>
                      </a: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dirty="0" smtClean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04099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7E97"/>
                          </a:solidFill>
                          <a:effectLst/>
                        </a:rPr>
                        <a:t>PRE-PROJECTO</a:t>
                      </a:r>
                      <a:endParaRPr lang="en-GB" sz="11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1" noProof="0" dirty="0" smtClean="0">
                          <a:solidFill>
                            <a:srgbClr val="007E97"/>
                          </a:solidFill>
                          <a:effectLst/>
                        </a:rPr>
                        <a:t>PLANIFICAÇÃO</a:t>
                      </a:r>
                      <a:endParaRPr lang="pt-PT" sz="1100" b="1" noProof="0" dirty="0" smtClean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DESENHO</a:t>
                      </a:r>
                      <a:endParaRPr lang="en-GB" sz="11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56996">
                <a:tc vMerge="1">
                  <a:txBody>
                    <a:bodyPr/>
                    <a:lstStyle/>
                    <a:p>
                      <a:pPr marL="176213" lvl="0" indent="-176213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80"/>
                        </a:buClr>
                        <a:buSzPts val="1600"/>
                        <a:buFont typeface="Calibri"/>
                        <a:buChar char="-"/>
                      </a:pPr>
                      <a:endParaRPr lang="en-GB" sz="11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Viabilidade do projecto</a:t>
                      </a:r>
                      <a:endParaRPr lang="pt-PT" sz="1100" noProof="0" dirty="0" smtClean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accent1"/>
                          </a:solidFill>
                          <a:latin typeface="+mn-lt"/>
                        </a:rPr>
                        <a:t>Plano</a:t>
                      </a:r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8308">
                <a:tc rowSpan="2">
                  <a:txBody>
                    <a:bodyPr/>
                    <a:lstStyle/>
                    <a:p>
                      <a:pPr marL="176213" lvl="0" indent="-176213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80"/>
                        </a:buClr>
                        <a:buSzPts val="1600"/>
                        <a:buFont typeface="Calibri"/>
                        <a:buChar char="-"/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Criação da demanda</a:t>
                      </a:r>
                    </a:p>
                    <a:p>
                      <a:pPr marL="176213" lvl="0" indent="-176213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80"/>
                        </a:buClr>
                        <a:buSzPts val="1600"/>
                        <a:buFont typeface="Calibri"/>
                        <a:buChar char="-"/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Selecção</a:t>
                      </a:r>
                      <a:r>
                        <a:rPr lang="pt-PT" sz="1100" baseline="0" noProof="0" dirty="0" smtClean="0">
                          <a:solidFill>
                            <a:srgbClr val="007E97"/>
                          </a:solidFill>
                          <a:effectLst/>
                        </a:rPr>
                        <a:t> da comunidade</a:t>
                      </a:r>
                      <a:endParaRPr lang="pt-PT" sz="1100" noProof="0" dirty="0" smtClean="0">
                        <a:solidFill>
                          <a:srgbClr val="007E97"/>
                        </a:solidFill>
                        <a:effectLst/>
                      </a:endParaRPr>
                    </a:p>
                    <a:p>
                      <a:pPr marL="176213" lvl="0" indent="-176213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80"/>
                        </a:buClr>
                        <a:buSzPts val="1600"/>
                        <a:buFont typeface="Calibri"/>
                        <a:buChar char="-"/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Identificação do projecto no plano de desenvolvimento</a:t>
                      </a:r>
                      <a:endParaRPr lang="pt-PT" sz="11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Calibri"/>
                        <a:cs typeface="Times New Roman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7E97"/>
                          </a:solidFill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Estudo de viabilidade e abordagem participativo</a:t>
                      </a:r>
                      <a:endParaRPr lang="pt-PT" sz="11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7E97"/>
                          </a:solidFill>
                          <a:effectLst/>
                        </a:rPr>
                        <a:t>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Relatório</a:t>
                      </a:r>
                      <a:endParaRPr lang="pt-PT" sz="11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Priorização e selecção do projecto</a:t>
                      </a:r>
                      <a:endParaRPr lang="pt-PT" sz="11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Criação do Comité de Direção do </a:t>
                      </a: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Projecto</a:t>
                      </a: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Preparação da proposta</a:t>
                      </a:r>
                      <a:r>
                        <a:rPr lang="pt-PT" sz="1100" baseline="0" noProof="0" dirty="0" smtClean="0">
                          <a:solidFill>
                            <a:srgbClr val="007E97"/>
                          </a:solidFill>
                          <a:effectLst/>
                        </a:rPr>
                        <a:t> de projecto</a:t>
                      </a:r>
                      <a:endParaRPr lang="pt-PT" sz="11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kern="1200" dirty="0">
                          <a:solidFill>
                            <a:srgbClr val="007E9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Desenho detalhado, incluindo os planos de formação e capacitação</a:t>
                      </a:r>
                      <a:endParaRPr lang="pt-PT" sz="11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7E97"/>
                          </a:solidFill>
                          <a:effectLst/>
                        </a:rPr>
                        <a:t>7</a:t>
                      </a:r>
                      <a:endParaRPr lang="en-GB" sz="1100" kern="1200" dirty="0">
                        <a:solidFill>
                          <a:srgbClr val="007E9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Lançamento de concurso</a:t>
                      </a: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165303">
                <a:tc v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rgbClr val="007E9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rgbClr val="007E9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rgbClr val="007E9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rgbClr val="007E9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7E97"/>
                          </a:solidFill>
                          <a:effectLst/>
                        </a:rPr>
                        <a:t>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noProof="0" dirty="0" smtClean="0">
                          <a:solidFill>
                            <a:srgbClr val="007E97"/>
                          </a:solidFill>
                          <a:effectLst/>
                        </a:rPr>
                        <a:t>Análise</a:t>
                      </a:r>
                      <a:r>
                        <a:rPr lang="pt-PT" sz="1100" baseline="0" noProof="0" dirty="0" smtClean="0">
                          <a:solidFill>
                            <a:srgbClr val="007E97"/>
                          </a:solidFill>
                          <a:effectLst/>
                        </a:rPr>
                        <a:t> das propostas</a:t>
                      </a:r>
                      <a:endParaRPr lang="pt-PT" sz="1100" noProof="0" dirty="0" smtClean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rgbClr val="007E97"/>
                        </a:solidFill>
                        <a:effectLst/>
                      </a:endParaRPr>
                    </a:p>
                  </a:txBody>
                  <a:tcPr marL="60337" marR="60337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12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7686" y="1354581"/>
            <a:ext cx="83422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dirty="0" smtClean="0">
                <a:solidFill>
                  <a:srgbClr val="007E97"/>
                </a:solidFill>
                <a:ea typeface="+mj-ea"/>
                <a:cs typeface="VAG Rounded Std Light"/>
              </a:rPr>
              <a:t>Planificação de desenvolvimento de infra-estrutura,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000" dirty="0" smtClean="0">
                <a:solidFill>
                  <a:srgbClr val="007E97"/>
                </a:solidFill>
                <a:ea typeface="+mj-ea"/>
                <a:cs typeface="VAG Rounded Std Light"/>
              </a:rPr>
              <a:t>ciclo do projecto (fases de planificação e desenho)</a:t>
            </a:r>
            <a:endParaRPr lang="pt-PT" sz="2000" dirty="0">
              <a:solidFill>
                <a:srgbClr val="007E97"/>
              </a:solidFill>
              <a:ea typeface="+mj-ea"/>
              <a:cs typeface="VAG Rounded Std Light"/>
            </a:endParaRP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21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734" y="1378225"/>
            <a:ext cx="7981200" cy="936000"/>
          </a:xfrm>
        </p:spPr>
        <p:txBody>
          <a:bodyPr>
            <a:normAutofit/>
          </a:bodyPr>
          <a:lstStyle/>
          <a:p>
            <a:r>
              <a:rPr lang="pt-PT" altLang="en-US" sz="2000" dirty="0" smtClean="0"/>
              <a:t>Ciclo do projecto de ASH (Fases de Implementação, Operação e Tutoria) </a:t>
            </a:r>
            <a:br>
              <a:rPr lang="pt-PT" altLang="en-US" sz="2000" dirty="0" smtClean="0"/>
            </a:br>
            <a:r>
              <a:rPr lang="pt-PT" altLang="en-US" sz="2000" dirty="0" smtClean="0"/>
              <a:t>e Continuação </a:t>
            </a:r>
            <a:endParaRPr lang="pt-PT" sz="2000" dirty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579336"/>
              </p:ext>
            </p:extLst>
          </p:nvPr>
        </p:nvGraphicFramePr>
        <p:xfrm>
          <a:off x="436839" y="2164798"/>
          <a:ext cx="8521630" cy="3016802"/>
        </p:xfrm>
        <a:graphic>
          <a:graphicData uri="http://schemas.openxmlformats.org/drawingml/2006/table">
            <a:tbl>
              <a:tblPr firstRow="1">
                <a:effectLst/>
                <a:tableStyleId>{638B1855-1B75-4FBE-930C-398BA8C253C6}</a:tableStyleId>
              </a:tblPr>
              <a:tblGrid>
                <a:gridCol w="848622"/>
                <a:gridCol w="861391"/>
                <a:gridCol w="755374"/>
                <a:gridCol w="768626"/>
                <a:gridCol w="861391"/>
                <a:gridCol w="662609"/>
                <a:gridCol w="1007165"/>
                <a:gridCol w="980661"/>
                <a:gridCol w="795131"/>
                <a:gridCol w="980660"/>
              </a:tblGrid>
              <a:tr h="610998">
                <a:tc gridSpan="6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noProof="0" dirty="0" smtClean="0">
                          <a:solidFill>
                            <a:srgbClr val="007E97"/>
                          </a:solidFill>
                          <a:effectLst/>
                        </a:rPr>
                        <a:t>Ciclo do projecto de ASH</a:t>
                      </a:r>
                      <a:endParaRPr lang="pt-PT" sz="1600" b="1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456" marR="604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noProof="0" dirty="0" smtClean="0">
                          <a:solidFill>
                            <a:srgbClr val="007E97"/>
                          </a:solidFill>
                          <a:effectLst/>
                        </a:rPr>
                        <a:t>Continuação  </a:t>
                      </a:r>
                      <a:endParaRPr lang="pt-PT" sz="1600" b="1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456" marR="60456" marT="0" marB="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801935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noProof="0" dirty="0" smtClean="0">
                          <a:solidFill>
                            <a:srgbClr val="007E97"/>
                          </a:solidFill>
                          <a:effectLst/>
                        </a:rPr>
                        <a:t>IMPLEMENTAÇÃO</a:t>
                      </a:r>
                      <a:endParaRPr lang="pt-PT" sz="1400" noProof="0" dirty="0" smtClean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456" marR="6045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noProof="0" dirty="0" smtClean="0">
                          <a:solidFill>
                            <a:srgbClr val="007E97"/>
                          </a:solidFill>
                          <a:effectLst/>
                        </a:rPr>
                        <a:t>OPERAÇÃO</a:t>
                      </a:r>
                      <a:r>
                        <a:rPr lang="pt-PT" sz="1400" baseline="0" noProof="0" dirty="0" smtClean="0">
                          <a:solidFill>
                            <a:srgbClr val="007E97"/>
                          </a:solidFill>
                          <a:effectLst/>
                        </a:rPr>
                        <a:t> E TUTORIA</a:t>
                      </a:r>
                      <a:endParaRPr lang="pt-PT" sz="1400" noProof="0" dirty="0" smtClean="0">
                        <a:solidFill>
                          <a:srgbClr val="007E97"/>
                        </a:solidFill>
                        <a:effectLst/>
                      </a:endParaRPr>
                    </a:p>
                  </a:txBody>
                  <a:tcPr marL="60456" marR="60456" marT="0" marB="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noProof="0" dirty="0" smtClean="0">
                          <a:solidFill>
                            <a:srgbClr val="007E97"/>
                          </a:solidFill>
                          <a:effectLst/>
                        </a:rPr>
                        <a:t>FORNECIMENTO</a:t>
                      </a:r>
                      <a:r>
                        <a:rPr lang="pt-PT" sz="1400" baseline="0" noProof="0" dirty="0" smtClean="0">
                          <a:solidFill>
                            <a:srgbClr val="007E97"/>
                          </a:solidFill>
                          <a:effectLst/>
                        </a:rPr>
                        <a:t> DE SERVIÇOS</a:t>
                      </a:r>
                      <a:endParaRPr lang="pt-PT" sz="14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60456" marR="60456" marT="0" marB="0"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603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Nomeação do(s) </a:t>
                      </a:r>
                      <a:r>
                        <a:rPr lang="pt-PT" sz="1300" noProof="0" dirty="0" err="1" smtClean="0">
                          <a:solidFill>
                            <a:srgbClr val="007E97"/>
                          </a:solidFill>
                          <a:effectLst/>
                        </a:rPr>
                        <a:t>contrata-do</a:t>
                      </a: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(s)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Construção e </a:t>
                      </a:r>
                      <a:r>
                        <a:rPr lang="pt-PT" sz="1300" noProof="0" dirty="0" err="1" smtClean="0">
                          <a:solidFill>
                            <a:srgbClr val="007E97"/>
                          </a:solidFill>
                          <a:effectLst/>
                        </a:rPr>
                        <a:t>capacita-ção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Entrega provisória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Provedor de serviços em operação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Operação e tutoria</a:t>
                      </a: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err="1" smtClean="0">
                          <a:solidFill>
                            <a:srgbClr val="007E97"/>
                          </a:solidFill>
                          <a:effectLst/>
                        </a:rPr>
                        <a:t>Avalia-ção</a:t>
                      </a:r>
                      <a:endParaRPr lang="pt-PT" sz="1300" noProof="0" dirty="0" smtClean="0">
                        <a:solidFill>
                          <a:srgbClr val="007E97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 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15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Fornecimento de serviços (O&amp;M)</a:t>
                      </a:r>
                      <a:endParaRPr lang="pt-PT" sz="1300" noProof="0" dirty="0" smtClean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Extensão Melhoria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Reabilitação</a:t>
                      </a:r>
                      <a:endParaRPr lang="pt-PT" sz="1300" noProof="0" dirty="0" smtClean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Fornecimento de serviços (O&amp;M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smtClean="0">
                          <a:solidFill>
                            <a:srgbClr val="007E97"/>
                          </a:solidFill>
                          <a:effectLst/>
                        </a:rPr>
                        <a:t>16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noProof="0" dirty="0" err="1" smtClean="0">
                          <a:solidFill>
                            <a:srgbClr val="007E97"/>
                          </a:solidFill>
                          <a:effectLst/>
                        </a:rPr>
                        <a:t>Desmante-lamento</a:t>
                      </a:r>
                      <a:endParaRPr lang="pt-PT" sz="1300" noProof="0" dirty="0">
                        <a:solidFill>
                          <a:srgbClr val="007E97"/>
                        </a:solidFill>
                        <a:effectLst/>
                        <a:latin typeface="Candara"/>
                        <a:ea typeface="Times New Roman"/>
                        <a:cs typeface="Times New Roman"/>
                      </a:endParaRPr>
                    </a:p>
                  </a:txBody>
                  <a:tcPr marL="36000" marR="36000" marT="0" marB="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2339975" y="4452179"/>
            <a:ext cx="288925" cy="261938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8212000" y="4452179"/>
            <a:ext cx="288925" cy="261938"/>
          </a:xfrm>
          <a:prstGeom prst="star5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endParaRPr lang="en-GB"/>
          </a:p>
        </p:txBody>
      </p: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5296113" y="4674361"/>
            <a:ext cx="3142821" cy="1865277"/>
            <a:chOff x="660485" y="1054628"/>
            <a:chExt cx="5413287" cy="3238468"/>
          </a:xfrm>
        </p:grpSpPr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rot="-8621026">
              <a:off x="1738397" y="1054628"/>
              <a:ext cx="3000375" cy="31496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401" y="12331"/>
                  </a:moveTo>
                  <a:cubicBezTo>
                    <a:pt x="18502" y="11827"/>
                    <a:pt x="18554" y="11314"/>
                    <a:pt x="18554" y="10800"/>
                  </a:cubicBezTo>
                  <a:cubicBezTo>
                    <a:pt x="18554" y="6517"/>
                    <a:pt x="15082" y="3046"/>
                    <a:pt x="10800" y="3046"/>
                  </a:cubicBezTo>
                  <a:cubicBezTo>
                    <a:pt x="6517" y="3046"/>
                    <a:pt x="3046" y="6517"/>
                    <a:pt x="3046" y="10800"/>
                  </a:cubicBezTo>
                  <a:cubicBezTo>
                    <a:pt x="3046" y="15082"/>
                    <a:pt x="6517" y="18554"/>
                    <a:pt x="10800" y="18554"/>
                  </a:cubicBezTo>
                  <a:cubicBezTo>
                    <a:pt x="11713" y="18554"/>
                    <a:pt x="12619" y="18392"/>
                    <a:pt x="13476" y="18077"/>
                  </a:cubicBezTo>
                  <a:lnTo>
                    <a:pt x="14527" y="20936"/>
                  </a:lnTo>
                  <a:cubicBezTo>
                    <a:pt x="13334" y="21375"/>
                    <a:pt x="12072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1516"/>
                    <a:pt x="21528" y="12231"/>
                    <a:pt x="21387" y="12933"/>
                  </a:cubicBezTo>
                  <a:lnTo>
                    <a:pt x="24033" y="13466"/>
                  </a:lnTo>
                  <a:lnTo>
                    <a:pt x="19060" y="16772"/>
                  </a:lnTo>
                  <a:lnTo>
                    <a:pt x="15754" y="11798"/>
                  </a:lnTo>
                  <a:lnTo>
                    <a:pt x="18401" y="123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356192" y="1430565"/>
              <a:ext cx="1292611" cy="5626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/>
            <a:lstStyle>
              <a:defPPr>
                <a:defRPr lang="nl-NL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en-US" dirty="0" smtClean="0">
                <a:latin typeface="+mn-lt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631915" y="2521521"/>
              <a:ext cx="1441857" cy="6191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cs typeface="Arial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827511" y="3666533"/>
              <a:ext cx="1408973" cy="6265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cs typeface="Arial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660485" y="2624719"/>
              <a:ext cx="1335615" cy="6609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cs typeface="Arial" pitchFamily="34" charset="0"/>
              </a:endParaRPr>
            </a:p>
          </p:txBody>
        </p:sp>
      </p:grpSp>
      <p:sp>
        <p:nvSpPr>
          <p:cNvPr id="17" name="AutoShape 1"/>
          <p:cNvSpPr>
            <a:spLocks noChangeArrowheads="1"/>
          </p:cNvSpPr>
          <p:nvPr/>
        </p:nvSpPr>
        <p:spPr bwMode="auto">
          <a:xfrm>
            <a:off x="6611987" y="4476579"/>
            <a:ext cx="307957" cy="380656"/>
          </a:xfrm>
          <a:prstGeom prst="downArrow">
            <a:avLst>
              <a:gd name="adj1" fmla="val 50000"/>
              <a:gd name="adj2" fmla="val 45543"/>
            </a:avLst>
          </a:prstGeom>
          <a:solidFill>
            <a:srgbClr val="007E97"/>
          </a:solidFill>
          <a:ln>
            <a:noFill/>
          </a:ln>
        </p:spPr>
        <p:txBody>
          <a:bodyPr vert="eaVert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49130" y="5445007"/>
            <a:ext cx="12662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>
                <a:solidFill>
                  <a:srgbClr val="007E97"/>
                </a:solidFill>
                <a:latin typeface="+mj-lt"/>
              </a:rPr>
              <a:t>Ciclo</a:t>
            </a:r>
            <a:r>
              <a:rPr lang="en-GB" sz="1100" dirty="0">
                <a:solidFill>
                  <a:srgbClr val="007E97"/>
                </a:solidFill>
                <a:latin typeface="+mj-lt"/>
              </a:rPr>
              <a:t> de </a:t>
            </a:r>
            <a:r>
              <a:rPr lang="en-GB" sz="1100" dirty="0" err="1">
                <a:solidFill>
                  <a:srgbClr val="007E97"/>
                </a:solidFill>
                <a:latin typeface="+mj-lt"/>
              </a:rPr>
              <a:t>Projecto</a:t>
            </a:r>
            <a:r>
              <a:rPr lang="en-GB" sz="1100" dirty="0">
                <a:solidFill>
                  <a:srgbClr val="007E97"/>
                </a:solidFill>
                <a:latin typeface="+mj-lt"/>
              </a:rPr>
              <a:t> de </a:t>
            </a:r>
            <a:r>
              <a:rPr lang="en-GB" sz="1100" dirty="0" smtClean="0">
                <a:solidFill>
                  <a:srgbClr val="007E97"/>
                </a:solidFill>
                <a:latin typeface="+mj-lt"/>
              </a:rPr>
              <a:t>ASH (1 </a:t>
            </a:r>
            <a:r>
              <a:rPr lang="en-GB" sz="1100" dirty="0">
                <a:solidFill>
                  <a:srgbClr val="007E97"/>
                </a:solidFill>
                <a:latin typeface="+mj-lt"/>
              </a:rPr>
              <a:t>– 14</a:t>
            </a:r>
            <a:r>
              <a:rPr lang="en-GB" sz="1100" dirty="0" smtClean="0">
                <a:solidFill>
                  <a:srgbClr val="007E97"/>
                </a:solidFill>
                <a:latin typeface="+mj-lt"/>
              </a:rPr>
              <a:t>)</a:t>
            </a:r>
            <a:endParaRPr lang="en-GB" sz="1100" dirty="0">
              <a:solidFill>
                <a:srgbClr val="007E97"/>
              </a:solidFill>
              <a:latin typeface="+mj-lt"/>
            </a:endParaRPr>
          </a:p>
        </p:txBody>
      </p:sp>
      <p:sp>
        <p:nvSpPr>
          <p:cNvPr id="21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2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82611" y="396551"/>
            <a:ext cx="5619405" cy="279310"/>
          </a:xfrm>
        </p:spPr>
        <p:txBody>
          <a:bodyPr/>
          <a:lstStyle/>
          <a:p>
            <a:r>
              <a:rPr lang="fr-BE" dirty="0"/>
              <a:t>O </a:t>
            </a:r>
            <a:r>
              <a:rPr lang="fr-BE" dirty="0" err="1"/>
              <a:t>ciclo</a:t>
            </a:r>
            <a:r>
              <a:rPr lang="fr-BE" dirty="0"/>
              <a:t> de </a:t>
            </a:r>
            <a:r>
              <a:rPr lang="fr-BE" dirty="0" err="1"/>
              <a:t>desenvolvimento</a:t>
            </a:r>
            <a:r>
              <a:rPr lang="fr-BE" dirty="0"/>
              <a:t> e </a:t>
            </a:r>
            <a:r>
              <a:rPr lang="fr-BE" dirty="0" err="1"/>
              <a:t>fornecimento</a:t>
            </a:r>
            <a:r>
              <a:rPr lang="fr-BE" dirty="0"/>
              <a:t> de </a:t>
            </a:r>
            <a:r>
              <a:rPr lang="fr-BE" dirty="0" err="1"/>
              <a:t>serviços</a:t>
            </a:r>
            <a:r>
              <a:rPr lang="fr-BE" dirty="0"/>
              <a:t> de </a:t>
            </a:r>
            <a:r>
              <a:rPr lang="fr-BE" dirty="0" err="1"/>
              <a:t>água</a:t>
            </a:r>
            <a:r>
              <a:rPr lang="fr-BE" dirty="0"/>
              <a:t> e </a:t>
            </a:r>
            <a:r>
              <a:rPr lang="fr-BE" dirty="0" err="1"/>
              <a:t>saneamento</a:t>
            </a:r>
            <a:endParaRPr lang="en-GB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186127" y="785172"/>
            <a:ext cx="4948683" cy="59305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rgbClr val="007E97"/>
                </a:solidFill>
                <a:latin typeface="+mn-lt"/>
                <a:ea typeface="+mj-ea"/>
                <a:cs typeface="VAG Rounded Std Light"/>
              </a:defRPr>
            </a:lvl1pPr>
          </a:lstStyle>
          <a:p>
            <a:r>
              <a:rPr lang="pt-PT" altLang="en-US" dirty="0" smtClean="0"/>
              <a:t>Ciclo de vida da infra-estrutura</a:t>
            </a:r>
            <a:endParaRPr lang="pt-PT" altLang="en-US" dirty="0"/>
          </a:p>
        </p:txBody>
      </p:sp>
    </p:spTree>
    <p:extLst>
      <p:ext uri="{BB962C8B-B14F-4D97-AF65-F5344CB8AC3E}">
        <p14:creationId xmlns:p14="http://schemas.microsoft.com/office/powerpoint/2010/main" val="210940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2800" dirty="0"/>
              <a:t>Exemplo de método participativo:</a:t>
            </a:r>
            <a:br>
              <a:rPr lang="pt-BR" altLang="en-US" sz="2800" dirty="0"/>
            </a:br>
            <a:r>
              <a:rPr lang="pt-BR" altLang="en-US" sz="2800" dirty="0"/>
              <a:t>“</a:t>
            </a:r>
            <a:r>
              <a:rPr lang="pt-BR" altLang="en-US" sz="2800" dirty="0" err="1"/>
              <a:t>Pocket</a:t>
            </a:r>
            <a:r>
              <a:rPr lang="pt-BR" altLang="en-US" sz="2800" dirty="0"/>
              <a:t> </a:t>
            </a:r>
            <a:r>
              <a:rPr lang="pt-BR" altLang="en-US" sz="2800" dirty="0" err="1"/>
              <a:t>chart</a:t>
            </a:r>
            <a:r>
              <a:rPr lang="pt-BR" altLang="en-US" sz="2800" dirty="0"/>
              <a:t> </a:t>
            </a:r>
            <a:r>
              <a:rPr lang="pt-BR" altLang="en-US" sz="2800" dirty="0" err="1"/>
              <a:t>voting</a:t>
            </a:r>
            <a:r>
              <a:rPr lang="pt-BR" altLang="en-US" sz="2800" dirty="0"/>
              <a:t>” para avaliação do modulo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/>
          <a:lstStyle/>
          <a:p>
            <a:fld id="{1187FAD6-354D-DC41-A326-566F46014689}" type="slidenum">
              <a:rPr lang="en-US" smtClean="0"/>
              <a:pPr/>
              <a:t>43</a:t>
            </a:fld>
            <a:endParaRPr lang="en-US" dirty="0"/>
          </a:p>
        </p:txBody>
      </p:sp>
      <p:graphicFrame>
        <p:nvGraphicFramePr>
          <p:cNvPr id="8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756239"/>
              </p:ext>
            </p:extLst>
          </p:nvPr>
        </p:nvGraphicFramePr>
        <p:xfrm>
          <a:off x="542857" y="2575615"/>
          <a:ext cx="6760818" cy="2365920"/>
        </p:xfrm>
        <a:graphic>
          <a:graphicData uri="http://schemas.openxmlformats.org/drawingml/2006/table">
            <a:tbl>
              <a:tblPr firstRow="1">
                <a:effectLst/>
                <a:tableStyleId>{638B1855-1B75-4FBE-930C-398BA8C253C6}</a:tableStyleId>
              </a:tblPr>
              <a:tblGrid>
                <a:gridCol w="1816030"/>
                <a:gridCol w="1630017"/>
                <a:gridCol w="1643270"/>
                <a:gridCol w="1671501"/>
              </a:tblGrid>
              <a:tr h="565190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accent6"/>
                        </a:solidFill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  <a:endParaRPr lang="en-GB" sz="2800" dirty="0">
                        <a:solidFill>
                          <a:schemeClr val="accent1"/>
                        </a:solidFill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accent1"/>
                          </a:solidFill>
                          <a:latin typeface="+mj-lt"/>
                          <a:sym typeface="Wingdings" panose="05000000000000000000" pitchFamily="2" charset="2"/>
                        </a:rPr>
                        <a:t></a:t>
                      </a:r>
                      <a:endParaRPr lang="en-GB" sz="2800" b="1" dirty="0" smtClean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1"/>
                          </a:solidFill>
                          <a:latin typeface="+mj-lt"/>
                          <a:sym typeface="Wingdings" panose="05000000000000000000" pitchFamily="2" charset="2"/>
                        </a:rPr>
                        <a:t></a:t>
                      </a:r>
                      <a:endParaRPr lang="en-GB" sz="2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7312">
                <a:tc>
                  <a:txBody>
                    <a:bodyPr/>
                    <a:lstStyle/>
                    <a:p>
                      <a:r>
                        <a:rPr lang="fr-BE" sz="2000" dirty="0" err="1" smtClean="0">
                          <a:solidFill>
                            <a:srgbClr val="007E97"/>
                          </a:solidFill>
                        </a:rPr>
                        <a:t>Abordagem</a:t>
                      </a:r>
                      <a:endParaRPr lang="en-GB" sz="2000" dirty="0">
                        <a:solidFill>
                          <a:srgbClr val="007E97"/>
                        </a:solidFill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7312">
                <a:tc>
                  <a:txBody>
                    <a:bodyPr/>
                    <a:lstStyle/>
                    <a:p>
                      <a:r>
                        <a:rPr lang="fr-BE" sz="2000" dirty="0" err="1" smtClean="0">
                          <a:solidFill>
                            <a:srgbClr val="007E97"/>
                          </a:solidFill>
                        </a:rPr>
                        <a:t>Conteúdo</a:t>
                      </a:r>
                      <a:endParaRPr lang="en-GB" sz="2000" dirty="0">
                        <a:solidFill>
                          <a:srgbClr val="007E97"/>
                        </a:solidFill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7312">
                <a:tc>
                  <a:txBody>
                    <a:bodyPr/>
                    <a:lstStyle/>
                    <a:p>
                      <a:r>
                        <a:rPr lang="fr-BE" sz="2000" dirty="0" err="1" smtClean="0">
                          <a:solidFill>
                            <a:srgbClr val="007E97"/>
                          </a:solidFill>
                        </a:rPr>
                        <a:t>Facilitação</a:t>
                      </a:r>
                      <a:endParaRPr lang="en-GB" sz="2000" dirty="0">
                        <a:solidFill>
                          <a:srgbClr val="007E97"/>
                        </a:solidFill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7312">
                <a:tc>
                  <a:txBody>
                    <a:bodyPr/>
                    <a:lstStyle/>
                    <a:p>
                      <a:r>
                        <a:rPr lang="fr-BE" sz="2000" dirty="0" err="1" smtClean="0">
                          <a:solidFill>
                            <a:srgbClr val="007E97"/>
                          </a:solidFill>
                        </a:rPr>
                        <a:t>Aprendizagem</a:t>
                      </a:r>
                      <a:endParaRPr lang="en-GB" sz="2000" dirty="0">
                        <a:solidFill>
                          <a:srgbClr val="007E97"/>
                        </a:solidFill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72000" marB="72000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/>
          <a:lstStyle/>
          <a:p>
            <a:r>
              <a:rPr lang="en-GB" dirty="0" smtClean="0"/>
              <a:t>Mar</a:t>
            </a:r>
            <a:r>
              <a:rPr lang="fr-BE" dirty="0"/>
              <a:t>ç</a:t>
            </a:r>
            <a:r>
              <a:rPr lang="en-GB" dirty="0" smtClean="0"/>
              <a:t>o 2014</a:t>
            </a:r>
            <a:endParaRPr lang="en-US" dirty="0"/>
          </a:p>
        </p:txBody>
      </p:sp>
      <p:sp>
        <p:nvSpPr>
          <p:cNvPr id="10" name="Footer Placeholder 6"/>
          <p:cNvSpPr txBox="1">
            <a:spLocks/>
          </p:cNvSpPr>
          <p:nvPr/>
        </p:nvSpPr>
        <p:spPr>
          <a:xfrm>
            <a:off x="582611" y="423059"/>
            <a:ext cx="5619405" cy="2793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b="0" i="0" kern="1200" cap="all">
                <a:solidFill>
                  <a:srgbClr val="007E97"/>
                </a:solidFill>
                <a:latin typeface="+mj-lt"/>
                <a:ea typeface="+mn-ea"/>
                <a:cs typeface="VAG Rounded Std Bold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smtClean="0"/>
              <a:t>O </a:t>
            </a:r>
            <a:r>
              <a:rPr lang="fr-BE" dirty="0" err="1" smtClean="0"/>
              <a:t>ciclo</a:t>
            </a:r>
            <a:r>
              <a:rPr lang="fr-BE" dirty="0" smtClean="0"/>
              <a:t> de </a:t>
            </a:r>
            <a:r>
              <a:rPr lang="fr-BE" dirty="0" err="1" smtClean="0"/>
              <a:t>desenvolvimento</a:t>
            </a:r>
            <a:r>
              <a:rPr lang="fr-BE" dirty="0" smtClean="0"/>
              <a:t> e </a:t>
            </a:r>
            <a:r>
              <a:rPr lang="fr-BE" dirty="0" err="1" smtClean="0"/>
              <a:t>fornecimento</a:t>
            </a:r>
            <a:r>
              <a:rPr lang="fr-BE" dirty="0" smtClean="0"/>
              <a:t> de </a:t>
            </a:r>
            <a:r>
              <a:rPr lang="fr-BE" dirty="0" err="1" smtClean="0"/>
              <a:t>serviços</a:t>
            </a:r>
            <a:r>
              <a:rPr lang="fr-BE" dirty="0" smtClean="0"/>
              <a:t> de </a:t>
            </a:r>
            <a:r>
              <a:rPr lang="fr-BE" dirty="0" err="1" smtClean="0"/>
              <a:t>água</a:t>
            </a:r>
            <a:r>
              <a:rPr lang="fr-BE" dirty="0" smtClean="0"/>
              <a:t> e </a:t>
            </a:r>
            <a:r>
              <a:rPr lang="fr-BE" dirty="0" err="1" smtClean="0"/>
              <a:t>saneamento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5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7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presentation 2014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2014</Template>
  <TotalTime>517</TotalTime>
  <Words>3164</Words>
  <Application>Microsoft Office PowerPoint</Application>
  <PresentationFormat>On-screen Show (4:3)</PresentationFormat>
  <Paragraphs>477</Paragraphs>
  <Slides>44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PowerPoint presentation 2014</vt:lpstr>
      <vt:lpstr>PowerPoint Presentation</vt:lpstr>
      <vt:lpstr>Objectivos desta sessão</vt:lpstr>
      <vt:lpstr>Desenvolvimento de infra-estruturas</vt:lpstr>
      <vt:lpstr>PowerPoint Presentation</vt:lpstr>
      <vt:lpstr>Fases do ciclo de projecto</vt:lpstr>
      <vt:lpstr>Fases do ciclo de projecto</vt:lpstr>
      <vt:lpstr>Boa governação durante o ciclo de projecto</vt:lpstr>
      <vt:lpstr>Governação para serviços sustentáveis</vt:lpstr>
      <vt:lpstr>O que é boa governação ?</vt:lpstr>
      <vt:lpstr>Boa governação durante o ciclo de projecto</vt:lpstr>
      <vt:lpstr>Boa governação durante o ciclo de projecto</vt:lpstr>
      <vt:lpstr>Mecanismo para boa governação : Comité de Direção do Projecto - Project Steering  Committee</vt:lpstr>
      <vt:lpstr>Comité de Direção do Projecto (CDP)</vt:lpstr>
      <vt:lpstr>Participação e capacitação da comunidade</vt:lpstr>
      <vt:lpstr>Participação e capacitação da comunidade</vt:lpstr>
      <vt:lpstr>Vantagens da participação comunitária</vt:lpstr>
      <vt:lpstr>Vantagens da participação comunitária</vt:lpstr>
      <vt:lpstr>Identificação do provedor de serviços</vt:lpstr>
      <vt:lpstr>Identificação do provedor de serviços</vt:lpstr>
      <vt:lpstr>Fases do ciclo de projecto</vt:lpstr>
      <vt:lpstr>Planificação</vt:lpstr>
      <vt:lpstr>O objectivo da fase de planificação é:</vt:lpstr>
      <vt:lpstr>Estudo de viabilidade</vt:lpstr>
      <vt:lpstr>Tomada de decisão durante o estudo de viabilidade</vt:lpstr>
      <vt:lpstr>O estudo de viabilidade tem que avaliar:</vt:lpstr>
      <vt:lpstr>Viabilidade das opções</vt:lpstr>
      <vt:lpstr>Identificação do provedor de serviços</vt:lpstr>
      <vt:lpstr>O relatório do estudo de viabilidade deve incluir:</vt:lpstr>
      <vt:lpstr>Proposta de projecto:</vt:lpstr>
      <vt:lpstr>Fase de desenho</vt:lpstr>
      <vt:lpstr>Fase de desenho</vt:lpstr>
      <vt:lpstr>Assuntos importantes durante a fase de desenho</vt:lpstr>
      <vt:lpstr>Implementação</vt:lpstr>
      <vt:lpstr>Fase de implementação</vt:lpstr>
      <vt:lpstr>Fase de implementação</vt:lpstr>
      <vt:lpstr>Fase de operação e tutoria</vt:lpstr>
      <vt:lpstr>Operação e tutoria</vt:lpstr>
      <vt:lpstr>O ciclo do projecto de ASH</vt:lpstr>
      <vt:lpstr>O ciclo do projecto de ASH e o ciclo de vida da infra-estrutura</vt:lpstr>
      <vt:lpstr>Qual é a visão ?</vt:lpstr>
      <vt:lpstr>Ciclo de vida da infra-estrutura</vt:lpstr>
      <vt:lpstr>Ciclo do projecto de ASH (Fases de Implementação, Operação e Tutoria)  e Continuação </vt:lpstr>
      <vt:lpstr>Exemplo de método participativo: “Pocket chart voting” para avaliação do modulo</vt:lpstr>
      <vt:lpstr>PowerPoint Presentation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Marion Giese</dc:creator>
  <cp:lastModifiedBy>CN </cp:lastModifiedBy>
  <cp:revision>34</cp:revision>
  <dcterms:created xsi:type="dcterms:W3CDTF">2014-09-26T12:32:38Z</dcterms:created>
  <dcterms:modified xsi:type="dcterms:W3CDTF">2014-10-03T08:40:32Z</dcterms:modified>
</cp:coreProperties>
</file>