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75" r:id="rId3"/>
    <p:sldId id="264" r:id="rId4"/>
    <p:sldId id="273" r:id="rId5"/>
    <p:sldId id="277" r:id="rId6"/>
    <p:sldId id="274" r:id="rId7"/>
    <p:sldId id="268" r:id="rId8"/>
  </p:sldIdLst>
  <p:sldSz cx="9144000" cy="5184775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ill Sans MT" panose="020B0502020104020203" pitchFamily="34" charset="77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2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5833" autoAdjust="0"/>
  </p:normalViewPr>
  <p:slideViewPr>
    <p:cSldViewPr snapToGrid="0" snapToObjects="1">
      <p:cViewPr varScale="1">
        <p:scale>
          <a:sx n="108" d="100"/>
          <a:sy n="108" d="100"/>
        </p:scale>
        <p:origin x="6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54AF4F-D17D-EB17-94CC-5188B9107F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7E7B07-C535-8273-A74A-149FEBB3927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0A7582-1844-9D4C-A7BD-526A9406A8EC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5E7E84-2B02-0111-FA7F-CDC8B549CC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16491-DFD1-C52F-9185-5CD77716480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CC9A703A-25D3-C144-885F-8F6FA03A99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650ED0-14C9-8809-6514-305C78E9E3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AF854-8ABE-7E58-7166-07ACC29DE3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E681447-A960-A947-AA56-2D0A61977EDC}" type="datetimeFigureOut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70C597D-5F77-A307-A5A9-F377315944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8F6E596-34A6-2661-F334-BB2D343FA1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59B529-5175-0AC3-5D2D-60C4E157015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1FDB6-0B38-7FB9-3B43-07D57A5F9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9F82111-FCD1-174E-8268-93C56DA35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4359B12C-8D60-C2B6-EB37-38170E86E1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06363"/>
            <a:ext cx="88392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76466B-A906-CF64-7903-5E682F635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05244AD-09F0-1F46-8C84-99B460583016}" type="datetime1">
              <a:rPr lang="en-US"/>
              <a:pPr>
                <a:defRPr/>
              </a:pPr>
              <a:t>4/26/2023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DA5AA-3DB6-0342-B67E-16FA989B0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B0B64-4323-D478-9B99-3E639A42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F8EE1E2-7A5D-7C49-914E-84E873F4A6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99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0836270E-5A0A-2F0F-2CF3-F20E7B86D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34925"/>
            <a:ext cx="8916988" cy="501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5B19F96A-A2B2-8819-E32B-9FA3EBD9F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16875" y="373063"/>
            <a:ext cx="1052513" cy="449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5053E21-B681-1150-D635-3F035AA64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E7E7E5"/>
                </a:solidFill>
              </a:defRPr>
            </a:lvl1pPr>
          </a:lstStyle>
          <a:p>
            <a:pPr>
              <a:defRPr/>
            </a:pPr>
            <a:fld id="{3001069B-1075-A44D-8F46-4A2B56D6E7AF}" type="datetime1">
              <a:rPr lang="en-US"/>
              <a:pPr>
                <a:defRPr/>
              </a:pPr>
              <a:t>4/26/2023</a:t>
            </a:fld>
            <a:endParaRPr lang="en-US" dirty="0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5DFD26B2-777D-AE1F-ACEE-A9DBF09A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rgbClr val="E7E7E5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68495D2-480E-035D-F686-96FBEF5D4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002F6C"/>
                </a:solidFill>
              </a:defRPr>
            </a:lvl1pPr>
          </a:lstStyle>
          <a:p>
            <a:pPr>
              <a:defRPr/>
            </a:pPr>
            <a:fld id="{164B4A96-8F78-714E-821C-67856B3A0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639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75DC33A5-51EE-F172-0D62-C9E30205E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06363"/>
            <a:ext cx="8839200" cy="497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5AAE667-64AE-C6C4-C3EA-EBC80A3D9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8" y="277813"/>
            <a:ext cx="2220912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125AB39-1759-5519-4682-6FF2D0E532B4}"/>
              </a:ext>
            </a:extLst>
          </p:cNvPr>
          <p:cNvSpPr/>
          <p:nvPr/>
        </p:nvSpPr>
        <p:spPr>
          <a:xfrm>
            <a:off x="152400" y="4440238"/>
            <a:ext cx="8839200" cy="63817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D1D30908-D8D3-07C5-E1B4-1CC9406C0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638" y="4391025"/>
            <a:ext cx="8593137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1385046" y="2592530"/>
            <a:ext cx="5069020" cy="1209781"/>
          </a:xfrm>
          <a:effectLst/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385046" y="1443498"/>
            <a:ext cx="5069020" cy="954107"/>
          </a:xfrm>
        </p:spPr>
        <p:txBody>
          <a:bodyPr wrap="square" anchor="t"/>
          <a:lstStyle>
            <a:lvl1pPr>
              <a:defRPr sz="2800" b="1">
                <a:solidFill>
                  <a:srgbClr val="A7C6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43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- Full Red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AA607E8-E927-49B1-5C9B-B6B081A4D5EB}"/>
              </a:ext>
            </a:extLst>
          </p:cNvPr>
          <p:cNvCxnSpPr/>
          <p:nvPr/>
        </p:nvCxnSpPr>
        <p:spPr>
          <a:xfrm>
            <a:off x="746125" y="2847975"/>
            <a:ext cx="319088" cy="0"/>
          </a:xfrm>
          <a:prstGeom prst="line">
            <a:avLst/>
          </a:prstGeom>
          <a:ln w="19050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3CCFBD3-B0F1-3D98-620E-B8B6336AF8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213" y="569913"/>
            <a:ext cx="1370012" cy="411162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98EC3E-72C3-9D84-6B15-D7581012E137}"/>
              </a:ext>
            </a:extLst>
          </p:cNvPr>
          <p:cNvSpPr/>
          <p:nvPr/>
        </p:nvSpPr>
        <p:spPr>
          <a:xfrm>
            <a:off x="152400" y="4457700"/>
            <a:ext cx="8839200" cy="638175"/>
          </a:xfrm>
          <a:prstGeom prst="rect">
            <a:avLst/>
          </a:prstGeom>
          <a:solidFill>
            <a:srgbClr val="A7C6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FE513931-294C-1E64-A79C-30C690C24F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125" y="4400550"/>
            <a:ext cx="87534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84767" y="1476950"/>
            <a:ext cx="6590675" cy="1209781"/>
          </a:xfrm>
          <a:effectLst/>
        </p:spPr>
        <p:txBody>
          <a:bodyPr>
            <a:normAutofit/>
          </a:bodyPr>
          <a:lstStyle>
            <a:lvl1pPr>
              <a:defRPr sz="2800" b="1">
                <a:solidFill>
                  <a:srgbClr val="A7C6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84768" y="3010369"/>
            <a:ext cx="6020832" cy="1209781"/>
          </a:xfrm>
          <a:effectLst/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039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Full Red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3D8B315-E02A-393F-C0E8-D2E0195B5353}"/>
              </a:ext>
            </a:extLst>
          </p:cNvPr>
          <p:cNvCxnSpPr/>
          <p:nvPr/>
        </p:nvCxnSpPr>
        <p:spPr>
          <a:xfrm>
            <a:off x="746125" y="687388"/>
            <a:ext cx="320675" cy="0"/>
          </a:xfrm>
          <a:prstGeom prst="line">
            <a:avLst/>
          </a:prstGeom>
          <a:ln w="19050">
            <a:solidFill>
              <a:srgbClr val="A7C6ED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7C1AC28-CDC0-FC5F-8631-1D0029CC13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88" y="4216400"/>
            <a:ext cx="1368425" cy="409575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34987"/>
            <a:ext cx="5486400" cy="461665"/>
          </a:xfrm>
        </p:spPr>
        <p:txBody>
          <a:bodyPr wrap="square" anchor="t"/>
          <a:lstStyle>
            <a:lvl1pPr>
              <a:defRPr sz="2400">
                <a:solidFill>
                  <a:srgbClr val="A7C6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35113D54-209F-7356-FA68-F5BF11E7E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C7180D-7E2F-B347-AE9F-2B39C2801C85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08D9E3D-7FDB-F25F-6B18-AB4073A0B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E7B58549-344C-92CD-5B64-DD6FE42A1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DD9ACDE-64AF-9143-A482-B4222635FF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/Gray 1 Content">
    <p:bg>
      <p:bgPr>
        <a:solidFill>
          <a:srgbClr val="A7C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86104" y="682922"/>
            <a:ext cx="7772400" cy="4616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idx="1"/>
          </p:nvPr>
        </p:nvSpPr>
        <p:spPr>
          <a:xfrm>
            <a:off x="685800" y="1296987"/>
            <a:ext cx="7772400" cy="32004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FAA92-5888-29AE-4CC8-7F7654FAB7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700ECA81-3CEC-2645-9048-2D3D7C66B3BC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C0CAD-C1EB-078B-70F2-040C4FAE3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2A6F87-99DE-348F-36B6-D6C870BB5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9E824B24-61FE-A148-9384-576DABC4B5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135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/Gray 3 Content">
    <p:bg>
      <p:bgPr>
        <a:solidFill>
          <a:srgbClr val="A7C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296987"/>
            <a:ext cx="2514296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296987"/>
            <a:ext cx="2514904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296987"/>
            <a:ext cx="2514904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679217"/>
            <a:ext cx="7772400" cy="465370"/>
          </a:xfrm>
        </p:spPr>
        <p:txBody>
          <a:bodyPr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E4CFBC4A-C5C9-0A24-927F-255ACD4BBD4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7754FF7A-895E-FD41-A31C-B5B1B738F0AF}" type="datetime1">
              <a:rPr lang="en-US"/>
              <a:pPr>
                <a:defRPr/>
              </a:pPr>
              <a:t>4/26/2023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C64D54B1-C2C1-B9AC-A1C6-6DAFBDEF496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>
              <a:defRPr dirty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1AB12FA-3EB1-8925-40E0-7A2CD9BC097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A2145861-FA13-CE41-8314-8810768A5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/Gray 1 Content + Right Photo">
    <p:bg>
      <p:bgPr>
        <a:solidFill>
          <a:srgbClr val="A7C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3988"/>
            <a:ext cx="4419600" cy="4876800"/>
          </a:xfrm>
          <a:solidFill>
            <a:srgbClr val="FFFFFF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1677987"/>
            <a:ext cx="3657600" cy="2819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862312" y="1098609"/>
            <a:ext cx="207391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678715"/>
            <a:ext cx="3657600" cy="830997"/>
          </a:xfrm>
        </p:spPr>
        <p:txBody>
          <a:bodyPr wrap="square"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418C405-46FC-B0D7-8925-44302233D16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5F803868-0D6D-E141-8938-71C653E7DB0C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91C560B-7509-210A-ECC6-2A913D62F5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C6F64934-9CE6-DF48-B21D-C2C4086CC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405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86104" y="682922"/>
            <a:ext cx="7772400" cy="46166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85800" y="1296987"/>
            <a:ext cx="7772400" cy="32004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85750" marR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F462D-5E51-A190-98C4-F1D1D5C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BA0958B3-B979-DE48-91A0-4B65EF003EE0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8EAA31-1861-B56E-D363-E30CC7042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 algn="ctr"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9AACC-0583-44A8-0DE0-A150E2297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3356DD6F-F10D-BB40-81A9-115A72791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8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296987"/>
            <a:ext cx="3809696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6987"/>
            <a:ext cx="3810304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6C6463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6104" y="679217"/>
            <a:ext cx="7772400" cy="465370"/>
          </a:xfrm>
        </p:spPr>
        <p:txBody>
          <a:bodyPr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57392-50ED-D81E-AA30-970F38077E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16283589-9573-624F-B8ED-6E8060D15873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7586F-F640-81A1-B405-28AC21833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2F0E5-62F1-27C1-BE1E-C2FE5A33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D17A7C89-5C34-614A-B5DA-FD22ABE759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496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3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6104" y="1296987"/>
            <a:ext cx="2514296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600" y="1296987"/>
            <a:ext cx="2514904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3314548" y="1296987"/>
            <a:ext cx="2514904" cy="3200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 sz="16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86104" y="679217"/>
            <a:ext cx="7772400" cy="465370"/>
          </a:xfrm>
        </p:spPr>
        <p:txBody>
          <a:bodyPr/>
          <a:lstStyle>
            <a:lvl1pPr>
              <a:defRPr>
                <a:solidFill>
                  <a:srgbClr val="0067B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BE44BF1A-7F3D-1B26-5BCA-C1E1997CA05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E9C473A9-5086-2048-9B2F-B08EE24380B6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BDDEE1D-0A2C-D60A-EDB9-AA1C627E495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>
              <a:defRPr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B3E8F01-27FD-3F22-5D5B-BB088267531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>
              <a:defRPr smtClean="0">
                <a:solidFill>
                  <a:srgbClr val="6C6463"/>
                </a:solidFill>
              </a:defRPr>
            </a:lvl1pPr>
          </a:lstStyle>
          <a:p>
            <a:pPr>
              <a:defRPr/>
            </a:pPr>
            <a:fld id="{9A3FC129-F38F-C64F-A09B-E8E60F241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02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1 Content + Bottom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2592387"/>
            <a:ext cx="8839200" cy="2440594"/>
          </a:xfrm>
          <a:solidFill>
            <a:srgbClr val="A7C6ED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96987"/>
            <a:ext cx="77724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rgbClr val="6C6463"/>
                </a:solidFill>
              </a:defRPr>
            </a:lvl3pPr>
            <a:lvl4pPr>
              <a:defRPr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862313" y="3537008"/>
            <a:ext cx="207391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686104" y="679217"/>
            <a:ext cx="7772400" cy="465370"/>
          </a:xfrm>
        </p:spPr>
        <p:txBody>
          <a:bodyPr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867A881-AC1C-2F5A-0B0C-D4DAFCB58DA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F0DF2A59-A6B0-FA40-B8C3-99C06B9669FF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58C3D6D-7EF6-3F21-6FBF-70C98E76006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124200" y="4845050"/>
            <a:ext cx="2895600" cy="185738"/>
          </a:xfrm>
        </p:spPr>
        <p:txBody>
          <a:bodyPr/>
          <a:lstStyle>
            <a:lvl1pPr algn="ctr">
              <a:defRPr sz="600" b="0" i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25BBC24-7BC0-86FB-51B9-122CA6B287F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9B522D23-72F4-144F-A39D-94CA3024B6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31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1 Content + Right Pho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72000" y="153988"/>
            <a:ext cx="4419600" cy="4876800"/>
          </a:xfrm>
          <a:solidFill>
            <a:srgbClr val="A7C6ED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685800" y="1677987"/>
            <a:ext cx="3657600" cy="28194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rgbClr val="6C6463"/>
                </a:solidFill>
              </a:defRPr>
            </a:lvl3pPr>
            <a:lvl4pPr>
              <a:defRPr sz="1400">
                <a:solidFill>
                  <a:srgbClr val="6C6463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862312" y="1098609"/>
            <a:ext cx="207391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0" y="678715"/>
            <a:ext cx="3657600" cy="830997"/>
          </a:xfrm>
        </p:spPr>
        <p:txBody>
          <a:bodyPr wrap="square"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71D54FD-7846-3BC4-6EC3-BCC54326A30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76D076C4-D66C-6147-A7D5-E194A03DF9B1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F44FFE-EE4C-00D0-56B8-9266017A089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4636B98B-83B1-3A45-997E-2B7D9F018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94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ed/Gray 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2400" y="153987"/>
            <a:ext cx="4419600" cy="4876799"/>
          </a:xfrm>
          <a:solidFill>
            <a:srgbClr val="A7C6ED"/>
          </a:solidFill>
        </p:spPr>
        <p:txBody>
          <a:bodyPr rtlCol="0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solidFill>
                  <a:srgbClr val="6C6463"/>
                </a:solidFill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3442713" y="1098609"/>
            <a:ext cx="207391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877104" y="2188567"/>
            <a:ext cx="3885896" cy="837665"/>
          </a:xfrm>
        </p:spPr>
        <p:txBody>
          <a:bodyPr wrap="square" anchor="ctr"/>
          <a:lstStyle>
            <a:lvl1pPr>
              <a:defRPr>
                <a:solidFill>
                  <a:srgbClr val="002F6C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F12215-4F8F-8E04-F21F-17CF60ECF4BD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chemeClr val="bg1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3430A864-4521-C847-84FE-0EC6A14D1292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CE3EF-160E-4C8B-E64F-FFA55E3990F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D4C3DA75-6D3C-934A-A9A0-80B47F5D82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131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rgbClr val="002F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>
            <a:extLst>
              <a:ext uri="{FF2B5EF4-FFF2-40B4-BE49-F238E27FC236}">
                <a16:creationId xmlns:a16="http://schemas.microsoft.com/office/drawing/2014/main" id="{CAE5CEC4-57A3-D150-9FDD-450174AA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5738" y="0"/>
            <a:ext cx="9218613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6C6C4CB-C592-66B5-26F3-BC164F7CB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9575" y="211138"/>
            <a:ext cx="1114425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BE934D-E3FE-288A-0385-C837FA57620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88" y="1590675"/>
            <a:ext cx="1368425" cy="411163"/>
          </a:xfrm>
          <a:prstGeom prst="rect">
            <a:avLst/>
          </a:prstGeom>
          <a:effectLst>
            <a:outerShdw blurRad="2540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817511" y="2249992"/>
            <a:ext cx="4209468" cy="461665"/>
          </a:xfrm>
        </p:spPr>
        <p:txBody>
          <a:bodyPr wrap="square" anchor="ctr"/>
          <a:lstStyle>
            <a:lvl1pPr>
              <a:defRPr>
                <a:solidFill>
                  <a:srgbClr val="A7C6ED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97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71064A73-C76B-F3B6-FC6F-0624CBBAA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988" y="153988"/>
            <a:ext cx="886618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E3C2C923-B65D-74DD-A557-C953C2A9D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4344988"/>
            <a:ext cx="1370012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9EC7F45-8E68-85AC-075A-4D04661B2E6F}"/>
              </a:ext>
            </a:extLst>
          </p:cNvPr>
          <p:cNvCxnSpPr/>
          <p:nvPr/>
        </p:nvCxnSpPr>
        <p:spPr>
          <a:xfrm>
            <a:off x="746125" y="2973388"/>
            <a:ext cx="320675" cy="0"/>
          </a:xfrm>
          <a:prstGeom prst="line">
            <a:avLst/>
          </a:prstGeom>
          <a:ln w="19050">
            <a:solidFill>
              <a:srgbClr val="FFFFFF"/>
            </a:solidFill>
          </a:ln>
          <a:effectLst>
            <a:outerShdw blurRad="254000" dir="27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10">
            <a:extLst>
              <a:ext uri="{FF2B5EF4-FFF2-40B4-BE49-F238E27FC236}">
                <a16:creationId xmlns:a16="http://schemas.microsoft.com/office/drawing/2014/main" id="{D00CCBAD-2F6C-9B40-A196-F15EF68ED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4475" y="352901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 rot="16200000">
            <a:off x="7862313" y="1098609"/>
            <a:ext cx="2073910" cy="184666"/>
          </a:xfrm>
        </p:spPr>
        <p:txBody>
          <a:bodyPr>
            <a:spAutoFit/>
          </a:bodyPr>
          <a:lstStyle>
            <a:lvl1pPr marL="0" indent="0" algn="r">
              <a:buNone/>
              <a:defRPr sz="600" baseline="0">
                <a:solidFill>
                  <a:srgbClr val="FFFFFF"/>
                </a:solidFill>
              </a:defRPr>
            </a:lvl1pPr>
            <a:lvl2pPr marL="230187" indent="0">
              <a:buNone/>
              <a:defRPr sz="1800">
                <a:solidFill>
                  <a:schemeClr val="bg1"/>
                </a:solidFill>
              </a:defRPr>
            </a:lvl2pPr>
            <a:lvl3pPr marL="460375" indent="0">
              <a:buNone/>
              <a:defRPr sz="1600">
                <a:solidFill>
                  <a:schemeClr val="bg1"/>
                </a:solidFill>
              </a:defRPr>
            </a:lvl3pPr>
            <a:lvl4pPr marL="684212" indent="0">
              <a:buNone/>
              <a:defRPr sz="1400">
                <a:solidFill>
                  <a:schemeClr val="bg1"/>
                </a:solidFill>
              </a:defRPr>
            </a:lvl4pPr>
            <a:lvl5pPr marL="1025525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685800" y="3135206"/>
            <a:ext cx="3429000" cy="1209781"/>
          </a:xfrm>
          <a:effectLst>
            <a:outerShdw blurRad="254000" dir="5400000" algn="tl" rotWithShape="0">
              <a:srgbClr val="000000">
                <a:alpha val="40000"/>
              </a:srgbClr>
            </a:outerShdw>
          </a:effectLst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55627F9-3E47-2B6D-D5EA-A41FA6B2C705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152400" y="4845050"/>
            <a:ext cx="2133600" cy="185738"/>
          </a:xfrm>
        </p:spPr>
        <p:txBody>
          <a:bodyPr/>
          <a:lstStyle>
            <a:lvl1pPr algn="l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CF4E6601-6E86-7A42-8D64-4372A50E73C6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ACB6A4F-E5C7-D454-25CD-B8975D3BD74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858000" y="4845050"/>
            <a:ext cx="2133600" cy="185738"/>
          </a:xfrm>
        </p:spPr>
        <p:txBody>
          <a:bodyPr/>
          <a:lstStyle>
            <a:lvl1pPr algn="r">
              <a:defRPr sz="600" b="0" i="0" smtClean="0">
                <a:solidFill>
                  <a:srgbClr val="FFFFFF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0464940B-0525-5045-B675-B31F85440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33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F99929-2FC5-8326-DD9A-D9E524BD7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82625"/>
            <a:ext cx="7772400" cy="4619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6D36C8A-E16B-B689-EFAE-DE368A441D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96988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42A64-83D9-CB58-2C3D-C5AC763E4A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4864100"/>
            <a:ext cx="2133600" cy="18573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519C54F6-5F7C-6941-BF7D-16E79D128600}" type="datetime1">
              <a:rPr lang="en-US"/>
              <a:pPr>
                <a:defRPr/>
              </a:pPr>
              <a:t>4/26/2023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0EE77-E0DC-F1E3-7548-D9226BBDA5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864100"/>
            <a:ext cx="2895600" cy="18573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600" b="0" i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r>
              <a:rPr lang="en-US"/>
              <a:t>FOOTER GOES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A59C7-9B97-69DF-DC6B-6A7C8C4937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64100"/>
            <a:ext cx="2133600" cy="18573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600" b="0" i="0" smtClean="0">
                <a:solidFill>
                  <a:srgbClr val="6C6463"/>
                </a:solidFill>
                <a:latin typeface="Gill Sans MT"/>
                <a:cs typeface="Gill Sans MT"/>
              </a:defRPr>
            </a:lvl1pPr>
          </a:lstStyle>
          <a:p>
            <a:pPr>
              <a:defRPr/>
            </a:pPr>
            <a:fld id="{37BC9811-AF1A-0547-9286-298F42768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B0D5F9D0-906D-15DB-E1F4-9E187605AA37}"/>
              </a:ext>
            </a:extLst>
          </p:cNvPr>
          <p:cNvSpPr/>
          <p:nvPr/>
        </p:nvSpPr>
        <p:spPr>
          <a:xfrm>
            <a:off x="0" y="0"/>
            <a:ext cx="9144000" cy="5189538"/>
          </a:xfrm>
          <a:prstGeom prst="frame">
            <a:avLst>
              <a:gd name="adj1" fmla="val 296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cs typeface="Gill Sans M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9" r:id="rId4"/>
    <p:sldLayoutId id="2147483790" r:id="rId5"/>
    <p:sldLayoutId id="2147483791" r:id="rId6"/>
    <p:sldLayoutId id="2147483793" r:id="rId7"/>
    <p:sldLayoutId id="2147483795" r:id="rId8"/>
    <p:sldLayoutId id="2147483797" r:id="rId9"/>
    <p:sldLayoutId id="2147483798" r:id="rId10"/>
    <p:sldLayoutId id="2147483799" r:id="rId11"/>
    <p:sldLayoutId id="2147483800" r:id="rId12"/>
    <p:sldLayoutId id="2147483801" r:id="rId13"/>
    <p:sldLayoutId id="2147483802" r:id="rId14"/>
    <p:sldLayoutId id="2147483803" r:id="rId15"/>
    <p:sldLayoutId id="2147483804" r:id="rId16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kern="1200" cap="all">
          <a:solidFill>
            <a:srgbClr val="002F6C"/>
          </a:solidFill>
          <a:latin typeface="Gill Sans MT"/>
          <a:ea typeface="Gill Sans MT" panose="020B0502020104020203" pitchFamily="34" charset="77"/>
          <a:cs typeface="Gill Sans MT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>
          <a:solidFill>
            <a:srgbClr val="002F6C"/>
          </a:solidFill>
          <a:latin typeface="Gill Sans MT" panose="020B0502020104020203" pitchFamily="34" charset="77"/>
          <a:ea typeface="Gill Sans MT" panose="020B0502020104020203" pitchFamily="34" charset="77"/>
          <a:cs typeface="Gill Sans MT" panose="020B0502020104020203" pitchFamily="34" charset="77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MT"/>
          <a:ea typeface="Gill Sans MT" panose="020B0502020104020203" pitchFamily="34" charset="77"/>
          <a:cs typeface="Gill Sans MT"/>
        </a:defRPr>
      </a:lvl1pPr>
      <a:lvl2pPr marL="684213" indent="-230188" algn="l" defTabSz="457200" rtl="0" eaLnBrk="1" fontAlgn="base" hangingPunct="1">
        <a:spcBef>
          <a:spcPct val="0"/>
        </a:spcBef>
        <a:spcAft>
          <a:spcPts val="80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Gill Sans MT"/>
          <a:ea typeface="Gill Sans MT" panose="020B0502020104020203" pitchFamily="34" charset="77"/>
          <a:cs typeface="Gill Sans MT"/>
        </a:defRPr>
      </a:lvl2pPr>
      <a:lvl3pPr marL="914400" indent="-230188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6C6463"/>
          </a:solidFill>
          <a:latin typeface="Gill Sans MT"/>
          <a:ea typeface="Gill Sans MT" panose="020B0502020104020203" pitchFamily="34" charset="77"/>
          <a:cs typeface="Gill Sans MT"/>
        </a:defRPr>
      </a:lvl3pPr>
      <a:lvl4pPr marL="1146175" indent="-231775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C6463"/>
          </a:solidFill>
          <a:latin typeface="Gill Sans MT"/>
          <a:ea typeface="Gill Sans MT" panose="020B0502020104020203" pitchFamily="34" charset="77"/>
          <a:cs typeface="Gill Sans MT"/>
        </a:defRPr>
      </a:lvl4pPr>
      <a:lvl5pPr marL="1255713" indent="-230188" algn="l" defTabSz="457200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00" kern="1200">
          <a:solidFill>
            <a:srgbClr val="6C6463"/>
          </a:solidFill>
          <a:latin typeface="Gill Sans MT"/>
          <a:ea typeface="Gill Sans MT" panose="020B0502020104020203" pitchFamily="34" charset="77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nti.com/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93D458-A375-CC67-6254-42B00D976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213" y="447333"/>
            <a:ext cx="6591300" cy="2052466"/>
          </a:xfrm>
          <a:solidFill>
            <a:srgbClr val="002F6C"/>
          </a:solidFill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dirty="0">
                <a:ea typeface="+mj-ea"/>
              </a:rPr>
              <a:t>Broadening the definition of "resilience": </a:t>
            </a:r>
            <a:br>
              <a:rPr lang="en-US" sz="2800" dirty="0">
                <a:ea typeface="+mj-ea"/>
              </a:rPr>
            </a:br>
            <a:r>
              <a:rPr lang="en-US" sz="2800" dirty="0">
                <a:ea typeface="+mj-ea"/>
              </a:rPr>
              <a:t>approaches to WASH and climate systems strengthening</a:t>
            </a:r>
            <a:endParaRPr lang="en-US" dirty="0">
              <a:ea typeface="+mj-ea"/>
            </a:endParaRPr>
          </a:p>
        </p:txBody>
      </p:sp>
      <p:sp>
        <p:nvSpPr>
          <p:cNvPr id="27650" name="Subtitle 5">
            <a:extLst>
              <a:ext uri="{FF2B5EF4-FFF2-40B4-BE49-F238E27FC236}">
                <a16:creationId xmlns:a16="http://schemas.microsoft.com/office/drawing/2014/main" id="{56687871-FD84-EDFA-599F-621686AD19F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3009900"/>
            <a:ext cx="7433554" cy="1209675"/>
          </a:xfrm>
        </p:spPr>
        <p:txBody>
          <a:bodyPr/>
          <a:lstStyle/>
          <a:p>
            <a:r>
              <a:rPr lang="en-US" altLang="en-US" dirty="0">
                <a:latin typeface="Gill Sans MT" panose="020B0502020104020203" pitchFamily="34" charset="77"/>
                <a:cs typeface="Gill Sans MT" panose="020B0502020104020203" pitchFamily="34" charset="77"/>
              </a:rPr>
              <a:t>Water resource management: finding systemic solutions: W3.1</a:t>
            </a:r>
          </a:p>
          <a:p>
            <a:r>
              <a:rPr lang="en-US" altLang="en-US" sz="1200" dirty="0">
                <a:latin typeface="Gill Sans MT" panose="020B0502020104020203" pitchFamily="34" charset="77"/>
                <a:cs typeface="Gill Sans MT" panose="020B0502020104020203" pitchFamily="34" charset="77"/>
              </a:rPr>
              <a:t>Session </a:t>
            </a:r>
            <a:r>
              <a:rPr lang="en-US" altLang="en-US" sz="1200" dirty="0" err="1">
                <a:latin typeface="Gill Sans MT" panose="020B0502020104020203" pitchFamily="34" charset="77"/>
                <a:cs typeface="Gill Sans MT" panose="020B0502020104020203" pitchFamily="34" charset="77"/>
              </a:rPr>
              <a:t>organisers</a:t>
            </a:r>
            <a:r>
              <a:rPr lang="en-US" altLang="en-US" sz="1200" dirty="0">
                <a:latin typeface="Gill Sans MT" panose="020B0502020104020203" pitchFamily="34" charset="77"/>
                <a:cs typeface="Gill Sans MT" panose="020B0502020104020203" pitchFamily="34" charset="77"/>
              </a:rPr>
              <a:t>: Eline Boelee (</a:t>
            </a:r>
            <a:r>
              <a:rPr lang="en-US" altLang="en-US" sz="1200" dirty="0" err="1">
                <a:latin typeface="Gill Sans MT" panose="020B0502020104020203" pitchFamily="34" charset="77"/>
                <a:cs typeface="Gill Sans MT" panose="020B0502020104020203" pitchFamily="34" charset="77"/>
              </a:rPr>
              <a:t>Deltares</a:t>
            </a:r>
            <a:r>
              <a:rPr lang="en-US" altLang="en-US" sz="1200" dirty="0">
                <a:latin typeface="Gill Sans MT" panose="020B0502020104020203" pitchFamily="34" charset="77"/>
                <a:cs typeface="Gill Sans MT" panose="020B0502020104020203" pitchFamily="34" charset="77"/>
              </a:rPr>
              <a:t>), Sean Furey (Skat Foundation)</a:t>
            </a:r>
          </a:p>
          <a:p>
            <a:endParaRPr lang="en-US" altLang="en-US" dirty="0">
              <a:latin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91447B-517C-225A-7A21-2C299423421D}"/>
              </a:ext>
            </a:extLst>
          </p:cNvPr>
          <p:cNvGrpSpPr/>
          <p:nvPr/>
        </p:nvGrpSpPr>
        <p:grpSpPr>
          <a:xfrm>
            <a:off x="6438187" y="2506579"/>
            <a:ext cx="1969708" cy="1135284"/>
            <a:chOff x="9768269" y="5263373"/>
            <a:chExt cx="1969708" cy="1135284"/>
          </a:xfrm>
        </p:grpSpPr>
        <p:sp>
          <p:nvSpPr>
            <p:cNvPr id="3" name="bg object 17">
              <a:extLst>
                <a:ext uri="{FF2B5EF4-FFF2-40B4-BE49-F238E27FC236}">
                  <a16:creationId xmlns:a16="http://schemas.microsoft.com/office/drawing/2014/main" id="{41F2905C-304A-C3B6-4A4A-994C7A5CE927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bg object 18">
              <a:extLst>
                <a:ext uri="{FF2B5EF4-FFF2-40B4-BE49-F238E27FC236}">
                  <a16:creationId xmlns:a16="http://schemas.microsoft.com/office/drawing/2014/main" id="{C04A4294-D3A0-6A71-8B48-0162DA028EE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8679455C-469E-3585-04D7-F101111A9513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bg object 20">
              <a:extLst>
                <a:ext uri="{FF2B5EF4-FFF2-40B4-BE49-F238E27FC236}">
                  <a16:creationId xmlns:a16="http://schemas.microsoft.com/office/drawing/2014/main" id="{886391B5-10C0-9DBD-E9A6-C4F2F94D7C1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5" name="bg object 21">
              <a:extLst>
                <a:ext uri="{FF2B5EF4-FFF2-40B4-BE49-F238E27FC236}">
                  <a16:creationId xmlns:a16="http://schemas.microsoft.com/office/drawing/2014/main" id="{7C20933E-2BCB-60A4-792D-6B21F652AA8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435EA0D4-D4E8-DB3E-7C67-BD9FAE968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922" y="4304869"/>
            <a:ext cx="8842677" cy="8046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Date Placeholder 1">
            <a:extLst>
              <a:ext uri="{FF2B5EF4-FFF2-40B4-BE49-F238E27FC236}">
                <a16:creationId xmlns:a16="http://schemas.microsoft.com/office/drawing/2014/main" id="{217A59C3-62ED-FFB3-FD6D-3E8D1137AA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F49A7-839C-AB43-8B47-242717C11C07}" type="datetime1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4/26/2023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32770" name="Footer Placeholder 2">
            <a:extLst>
              <a:ext uri="{FF2B5EF4-FFF2-40B4-BE49-F238E27FC236}">
                <a16:creationId xmlns:a16="http://schemas.microsoft.com/office/drawing/2014/main" id="{FC0EB7F6-4174-0E02-BEB2-A32C24A74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4799420"/>
            <a:ext cx="2895600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WP3.1 Broadening the definition of "resilience": </a:t>
            </a:r>
            <a:b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</a:b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approaches to WASH and climate systems strengthening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9288DD9-8819-7F21-C101-24BA48C0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ABB19-B2A1-2448-8336-F649F6E4C6E5}" type="slidenum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C3210C-BC14-403E-B86F-F9B86D8A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4325"/>
            <a:ext cx="7772400" cy="830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Agenda</a:t>
            </a:r>
            <a:br>
              <a:rPr lang="en-US" dirty="0">
                <a:solidFill>
                  <a:srgbClr val="651D32"/>
                </a:solidFill>
                <a:ea typeface="+mj-ea"/>
              </a:rPr>
            </a:br>
            <a:r>
              <a:rPr lang="en-US" dirty="0">
                <a:solidFill>
                  <a:srgbClr val="0067B9"/>
                </a:solidFill>
                <a:ea typeface="+mj-ea"/>
              </a:rPr>
              <a:t>&amp; SPEAKERS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49757A-0011-AD7B-0A7C-2D7C582FE6AE}"/>
              </a:ext>
            </a:extLst>
          </p:cNvPr>
          <p:cNvSpPr txBox="1"/>
          <p:nvPr/>
        </p:nvSpPr>
        <p:spPr>
          <a:xfrm>
            <a:off x="1219200" y="1722120"/>
            <a:ext cx="4953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Opening Panel Discussion			15 mins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Pitches						6 x 2 mins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Poster Discussions				30 mins</a:t>
            </a:r>
          </a:p>
          <a:p>
            <a:pPr marL="342900" indent="-342900">
              <a:buAutoNum type="arabicPeriod"/>
            </a:pP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Closing Remarks				10 mins</a:t>
            </a:r>
            <a:endParaRPr lang="LID4096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27DD74-0E3B-ACD1-D2CA-9024D78734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5159" y="1575554"/>
            <a:ext cx="1354353" cy="135435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1D3130-D3CE-0165-0952-A39C7B4799AE}"/>
              </a:ext>
            </a:extLst>
          </p:cNvPr>
          <p:cNvSpPr txBox="1"/>
          <p:nvPr/>
        </p:nvSpPr>
        <p:spPr>
          <a:xfrm>
            <a:off x="6696433" y="3006465"/>
            <a:ext cx="1949134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 fontAlgn="ctr"/>
            <a:r>
              <a:rPr lang="en-US" sz="1200" b="1" i="0" dirty="0">
                <a:effectLst/>
                <a:latin typeface="+mj-lt"/>
              </a:rPr>
              <a:t>Chair</a:t>
            </a:r>
          </a:p>
          <a:p>
            <a:pPr algn="l" fontAlgn="ctr"/>
            <a:r>
              <a:rPr lang="en-US" sz="1200" b="1" i="0" dirty="0">
                <a:effectLst/>
                <a:latin typeface="+mj-lt"/>
              </a:rPr>
              <a:t>Dr Aline Saraiva Okello</a:t>
            </a:r>
          </a:p>
          <a:p>
            <a:pPr algn="l" fontAlgn="auto"/>
            <a:r>
              <a:rPr lang="en-US" sz="1200" b="0" i="0" dirty="0">
                <a:effectLst/>
                <a:latin typeface="+mj-lt"/>
              </a:rPr>
              <a:t>RWSN Network Manager</a:t>
            </a:r>
          </a:p>
          <a:p>
            <a:pPr algn="l" fontAlgn="auto"/>
            <a:r>
              <a:rPr lang="en-US" sz="1200" dirty="0">
                <a:latin typeface="+mj-lt"/>
              </a:rPr>
              <a:t>Skat Foundation</a:t>
            </a:r>
            <a:endParaRPr lang="en-US" sz="1200" b="0" i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272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Date Placeholder 1">
            <a:extLst>
              <a:ext uri="{FF2B5EF4-FFF2-40B4-BE49-F238E27FC236}">
                <a16:creationId xmlns:a16="http://schemas.microsoft.com/office/drawing/2014/main" id="{217A59C3-62ED-FFB3-FD6D-3E8D1137AA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41960" y="4845050"/>
            <a:ext cx="2133600" cy="185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F49A7-839C-AB43-8B47-242717C11C07}" type="datetime1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4/26/2023</a:t>
            </a:fld>
            <a:endParaRPr lang="en-US" altLang="en-US" dirty="0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32770" name="Footer Placeholder 2">
            <a:extLst>
              <a:ext uri="{FF2B5EF4-FFF2-40B4-BE49-F238E27FC236}">
                <a16:creationId xmlns:a16="http://schemas.microsoft.com/office/drawing/2014/main" id="{FC0EB7F6-4174-0E02-BEB2-A32C24A74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4799420"/>
            <a:ext cx="2895600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WP3.1 Broadening the definition of "resilience": </a:t>
            </a:r>
            <a:b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</a:b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approaches to WASH and climate systems strengthening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9288DD9-8819-7F21-C101-24BA48C0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ABB19-B2A1-2448-8336-F649F6E4C6E5}" type="slidenum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C3210C-BC14-403E-B86F-F9B86D8A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4325"/>
            <a:ext cx="7772400" cy="830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1. Opening panel</a:t>
            </a:r>
            <a:br>
              <a:rPr lang="en-US" dirty="0">
                <a:solidFill>
                  <a:srgbClr val="651D32"/>
                </a:solidFill>
                <a:ea typeface="+mj-ea"/>
              </a:rPr>
            </a:br>
            <a:r>
              <a:rPr lang="en-US" dirty="0">
                <a:solidFill>
                  <a:srgbClr val="0067B9"/>
                </a:solidFill>
                <a:ea typeface="+mj-ea"/>
              </a:rPr>
              <a:t>&amp; SPEAKERS</a:t>
            </a:r>
          </a:p>
        </p:txBody>
      </p:sp>
      <p:sp>
        <p:nvSpPr>
          <p:cNvPr id="32773" name="Content Placeholder 5">
            <a:extLst>
              <a:ext uri="{FF2B5EF4-FFF2-40B4-BE49-F238E27FC236}">
                <a16:creationId xmlns:a16="http://schemas.microsoft.com/office/drawing/2014/main" id="{3ECC4D35-8506-15EE-CD7A-B43D5B1F6A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43648"/>
            <a:ext cx="6050280" cy="1535866"/>
          </a:xfrm>
        </p:spPr>
        <p:txBody>
          <a:bodyPr>
            <a:normAutofit lnSpcReduction="10000"/>
          </a:bodyPr>
          <a:lstStyle/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lang="en-US" altLang="en-US" sz="1400" dirty="0">
                <a:latin typeface="Gill Sans MT" panose="020B0502020104020203" pitchFamily="34" charset="77"/>
                <a:cs typeface="Gill Sans MT" panose="020B0502020104020203" pitchFamily="34" charset="77"/>
              </a:rPr>
              <a:t>Introducing REAL-Water</a:t>
            </a:r>
          </a:p>
          <a:p>
            <a:pPr marL="342900" indent="-342900" fontAlgn="base">
              <a:spcBef>
                <a:spcPct val="0"/>
              </a:spcBef>
              <a:buFont typeface="+mj-lt"/>
              <a:buAutoNum type="arabicPeriod"/>
            </a:pPr>
            <a:r>
              <a:rPr lang="en-US" altLang="en-US" sz="1400" dirty="0">
                <a:latin typeface="Gill Sans MT" panose="020B0502020104020203" pitchFamily="34" charset="77"/>
                <a:cs typeface="Gill Sans MT" panose="020B0502020104020203" pitchFamily="34" charset="77"/>
              </a:rPr>
              <a:t>Opening Panel Discussion</a:t>
            </a:r>
          </a:p>
          <a:p>
            <a:pPr lvl="1"/>
            <a:r>
              <a:rPr lang="en-US" altLang="en-US" sz="1400" dirty="0">
                <a:latin typeface="Gill Sans MT" panose="020B0502020104020203" pitchFamily="34" charset="77"/>
                <a:cs typeface="Gill Sans MT" panose="020B0502020104020203" pitchFamily="34" charset="77"/>
              </a:rPr>
              <a:t>What do “resilient” WASH services look like?</a:t>
            </a:r>
          </a:p>
          <a:p>
            <a:pPr lvl="1"/>
            <a:r>
              <a:rPr lang="en-US" altLang="en-US" sz="1400" dirty="0">
                <a:latin typeface="Gill Sans MT" panose="020B0502020104020203" pitchFamily="34" charset="77"/>
                <a:cs typeface="Gill Sans MT" panose="020B0502020104020203" pitchFamily="34" charset="77"/>
              </a:rPr>
              <a:t>What is the relationship between systems strengthening and resilience?</a:t>
            </a:r>
          </a:p>
          <a:p>
            <a:pPr lvl="1"/>
            <a:r>
              <a:rPr lang="en-US" altLang="en-US" sz="1400" dirty="0">
                <a:latin typeface="Gill Sans MT" panose="020B0502020104020203" pitchFamily="34" charset="77"/>
                <a:cs typeface="Gill Sans MT" panose="020B0502020104020203" pitchFamily="34" charset="77"/>
              </a:rPr>
              <a:t>What role does research and evidence play?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28CD6D7-4E94-E46B-C5D4-417C3ADE6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6200" y="2899351"/>
            <a:ext cx="1008000" cy="100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Profile photo of Rachel Peletz">
            <a:extLst>
              <a:ext uri="{FF2B5EF4-FFF2-40B4-BE49-F238E27FC236}">
                <a16:creationId xmlns:a16="http://schemas.microsoft.com/office/drawing/2014/main" id="{67F259D1-C149-6EAE-F030-0D2E8D426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80046" y="2899351"/>
            <a:ext cx="1008000" cy="100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ofile photo of Damiba Lucien">
            <a:extLst>
              <a:ext uri="{FF2B5EF4-FFF2-40B4-BE49-F238E27FC236}">
                <a16:creationId xmlns:a16="http://schemas.microsoft.com/office/drawing/2014/main" id="{746D77AA-06F9-EE38-6D0E-3ACC5FE39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43353" y="2863829"/>
            <a:ext cx="1008000" cy="100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02C271-21F6-E21D-D235-6823AE7CA2C2}"/>
              </a:ext>
            </a:extLst>
          </p:cNvPr>
          <p:cNvSpPr txBox="1"/>
          <p:nvPr/>
        </p:nvSpPr>
        <p:spPr>
          <a:xfrm>
            <a:off x="5679532" y="3929579"/>
            <a:ext cx="19491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en-US" sz="1200" b="1" i="0" dirty="0">
                <a:effectLst/>
                <a:latin typeface="+mj-lt"/>
              </a:rPr>
              <a:t>Dr Lucien </a:t>
            </a:r>
            <a:r>
              <a:rPr lang="en-US" sz="1200" b="1" i="0" dirty="0" err="1">
                <a:effectLst/>
                <a:latin typeface="+mj-lt"/>
              </a:rPr>
              <a:t>Damiba</a:t>
            </a:r>
            <a:endParaRPr lang="en-US" sz="1200" b="1" i="0" dirty="0">
              <a:effectLst/>
              <a:latin typeface="+mj-lt"/>
            </a:endParaRPr>
          </a:p>
          <a:p>
            <a:pPr algn="l" fontAlgn="auto"/>
            <a:r>
              <a:rPr lang="en-US" sz="1200" b="0" i="0" dirty="0">
                <a:effectLst/>
                <a:latin typeface="+mj-lt"/>
              </a:rPr>
              <a:t>Regional Research and Knowledge Manager</a:t>
            </a:r>
          </a:p>
          <a:p>
            <a:pPr algn="l" fontAlgn="auto"/>
            <a:r>
              <a:rPr lang="en-US" sz="1200" dirty="0">
                <a:latin typeface="+mj-lt"/>
              </a:rPr>
              <a:t>WaterAid West Africa</a:t>
            </a:r>
            <a:endParaRPr lang="en-US" sz="1200" b="0" i="0" dirty="0">
              <a:effectLst/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87DE93-7D65-C254-323B-5B96D836078B}"/>
              </a:ext>
            </a:extLst>
          </p:cNvPr>
          <p:cNvSpPr txBox="1"/>
          <p:nvPr/>
        </p:nvSpPr>
        <p:spPr>
          <a:xfrm>
            <a:off x="3855222" y="3929579"/>
            <a:ext cx="19491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en-US" sz="1200" b="1" i="0" dirty="0">
                <a:effectLst/>
                <a:latin typeface="+mj-lt"/>
              </a:rPr>
              <a:t>Dr Rachel Peletz</a:t>
            </a:r>
          </a:p>
          <a:p>
            <a:pPr algn="l" fontAlgn="ctr"/>
            <a:r>
              <a:rPr lang="en-US" sz="1200" b="0" i="0" dirty="0">
                <a:effectLst/>
                <a:latin typeface="+mj-lt"/>
              </a:rPr>
              <a:t>Executive Director</a:t>
            </a:r>
          </a:p>
          <a:p>
            <a:pPr algn="l" fontAlgn="ctr"/>
            <a:r>
              <a:rPr lang="en-US" sz="1200" dirty="0">
                <a:latin typeface="+mj-lt"/>
              </a:rPr>
              <a:t>Aquaya Institute</a:t>
            </a:r>
            <a:endParaRPr lang="en-US" sz="1200" b="0" i="0" dirty="0">
              <a:effectLst/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DD00DC-EF51-0B8A-834B-039E8E5D8ACE}"/>
              </a:ext>
            </a:extLst>
          </p:cNvPr>
          <p:cNvSpPr txBox="1"/>
          <p:nvPr/>
        </p:nvSpPr>
        <p:spPr>
          <a:xfrm>
            <a:off x="2030912" y="3929738"/>
            <a:ext cx="19491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ctr"/>
            <a:r>
              <a:rPr lang="en-US" sz="1200" b="1" i="0" dirty="0">
                <a:effectLst/>
                <a:latin typeface="+mj-lt"/>
              </a:rPr>
              <a:t>Prof. Katrina Charles</a:t>
            </a:r>
          </a:p>
          <a:p>
            <a:pPr algn="l" fontAlgn="ctr"/>
            <a:r>
              <a:rPr lang="en-US" sz="1200" dirty="0">
                <a:latin typeface="+mj-lt"/>
              </a:rPr>
              <a:t>REACH Programme Co-director</a:t>
            </a:r>
          </a:p>
          <a:p>
            <a:pPr algn="l" fontAlgn="ctr"/>
            <a:r>
              <a:rPr lang="en-US" sz="1200" b="0" i="0" dirty="0">
                <a:effectLst/>
                <a:latin typeface="+mj-lt"/>
              </a:rPr>
              <a:t>University of Oxford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79032F44-66BB-2BCF-A139-E497A6E03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9686037"/>
              </p:ext>
            </p:extLst>
          </p:nvPr>
        </p:nvGraphicFramePr>
        <p:xfrm>
          <a:off x="482600" y="1158488"/>
          <a:ext cx="8288021" cy="38722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16667">
                  <a:extLst>
                    <a:ext uri="{9D8B030D-6E8A-4147-A177-3AD203B41FA5}">
                      <a16:colId xmlns:a16="http://schemas.microsoft.com/office/drawing/2014/main" val="1162078637"/>
                    </a:ext>
                  </a:extLst>
                </a:gridCol>
                <a:gridCol w="2027343">
                  <a:extLst>
                    <a:ext uri="{9D8B030D-6E8A-4147-A177-3AD203B41FA5}">
                      <a16:colId xmlns:a16="http://schemas.microsoft.com/office/drawing/2014/main" val="2531564706"/>
                    </a:ext>
                  </a:extLst>
                </a:gridCol>
                <a:gridCol w="1036003">
                  <a:extLst>
                    <a:ext uri="{9D8B030D-6E8A-4147-A177-3AD203B41FA5}">
                      <a16:colId xmlns:a16="http://schemas.microsoft.com/office/drawing/2014/main" val="225368627"/>
                    </a:ext>
                  </a:extLst>
                </a:gridCol>
                <a:gridCol w="1036003">
                  <a:extLst>
                    <a:ext uri="{9D8B030D-6E8A-4147-A177-3AD203B41FA5}">
                      <a16:colId xmlns:a16="http://schemas.microsoft.com/office/drawing/2014/main" val="2169679034"/>
                    </a:ext>
                  </a:extLst>
                </a:gridCol>
                <a:gridCol w="2072005">
                  <a:extLst>
                    <a:ext uri="{9D8B030D-6E8A-4147-A177-3AD203B41FA5}">
                      <a16:colId xmlns:a16="http://schemas.microsoft.com/office/drawing/2014/main" val="549009392"/>
                    </a:ext>
                  </a:extLst>
                </a:gridCol>
              </a:tblGrid>
              <a:tr h="1440111">
                <a:tc>
                  <a:txBody>
                    <a:bodyPr/>
                    <a:lstStyle/>
                    <a:p>
                      <a:r>
                        <a:rPr lang="en-GB" sz="1000" i="1" dirty="0"/>
                        <a:t>Andrew Warren</a:t>
                      </a:r>
                    </a:p>
                    <a:p>
                      <a:r>
                        <a:rPr lang="en-GB" sz="1000" i="1" dirty="0"/>
                        <a:t>Climate adaptation, resilience and planning expert, </a:t>
                      </a:r>
                      <a:r>
                        <a:rPr lang="en-GB" sz="1000" i="1" dirty="0" err="1"/>
                        <a:t>Deltares</a:t>
                      </a:r>
                      <a:endParaRPr lang="en-GB" sz="1000" i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u="none" strike="noStrike" kern="1200" dirty="0">
                          <a:solidFill>
                            <a:schemeClr val="accent6"/>
                          </a:solidFill>
                          <a:effectLst/>
                        </a:rPr>
                        <a:t>WASH in a wider context: Planning resilient WASH services</a:t>
                      </a:r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Abilio Cuamba</a:t>
                      </a:r>
                      <a:endParaRPr lang="LID4096" sz="1000" i="1" dirty="0">
                        <a:solidFill>
                          <a:schemeClr val="accent6"/>
                        </a:solidFill>
                      </a:endParaRPr>
                    </a:p>
                    <a:p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WASH Policy Advisor, SNV Mozambique</a:t>
                      </a:r>
                      <a:endParaRPr lang="LID4096" sz="1000" i="1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Eng. Teresa Miguel Pedro António, </a:t>
                      </a:r>
                      <a:r>
                        <a:rPr lang="en-US" sz="10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Head of Water Supply Department</a:t>
                      </a:r>
                      <a:r>
                        <a:rPr lang="en-GB" sz="1000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, Government of Mozambique</a:t>
                      </a:r>
                      <a:endParaRPr lang="LID4096" sz="1000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kern="1200" dirty="0">
                          <a:solidFill>
                            <a:schemeClr val="accent6"/>
                          </a:solidFill>
                          <a:effectLst/>
                        </a:rPr>
                        <a:t>Successful systems strengthening for delivering climate resilient government WASH services in rural Mozambique</a:t>
                      </a:r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8037806"/>
                  </a:ext>
                </a:extLst>
              </a:tr>
              <a:tr h="1216094">
                <a:tc>
                  <a:txBody>
                    <a:bodyPr/>
                    <a:lstStyle/>
                    <a:p>
                      <a:r>
                        <a:rPr lang="en-GB" sz="1000" i="1" dirty="0"/>
                        <a:t>Lara Lambert</a:t>
                      </a:r>
                    </a:p>
                    <a:p>
                      <a:r>
                        <a:rPr lang="en-US" sz="1000" b="0" i="1" kern="1200" dirty="0">
                          <a:solidFill>
                            <a:schemeClr val="tx1"/>
                          </a:solidFill>
                          <a:effectLst/>
                        </a:rPr>
                        <a:t>Sr. Program Development Director, WASH, Water Mission</a:t>
                      </a:r>
                      <a:endParaRPr lang="LID4096" sz="1000" i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u="none" strike="noStrike" kern="1200" dirty="0">
                          <a:solidFill>
                            <a:schemeClr val="accent6"/>
                          </a:solidFill>
                          <a:effectLst/>
                        </a:rPr>
                        <a:t>Looking at rural water service delivery for their systematic strengths and resilience </a:t>
                      </a:r>
                    </a:p>
                    <a:p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i="1" dirty="0">
                          <a:solidFill>
                            <a:schemeClr val="accent4"/>
                          </a:solidFill>
                        </a:rPr>
                        <a:t>Lauren </a:t>
                      </a:r>
                      <a:r>
                        <a:rPr lang="en-US" sz="1000" i="1" dirty="0" err="1">
                          <a:solidFill>
                            <a:schemeClr val="accent4"/>
                          </a:solidFill>
                        </a:rPr>
                        <a:t>Cusuna</a:t>
                      </a:r>
                      <a:r>
                        <a:rPr lang="en-US" sz="1000" i="1" dirty="0">
                          <a:solidFill>
                            <a:schemeClr val="accent4"/>
                          </a:solidFill>
                        </a:rPr>
                        <a:t>, Senior Manager, Innovations &amp; MEL, </a:t>
                      </a:r>
                      <a:br>
                        <a:rPr lang="en-US" sz="1000" i="1" dirty="0">
                          <a:solidFill>
                            <a:schemeClr val="accent4"/>
                          </a:solidFill>
                        </a:rPr>
                      </a:br>
                      <a:r>
                        <a:rPr lang="en-US" sz="1000" i="1" dirty="0">
                          <a:solidFill>
                            <a:schemeClr val="accent4"/>
                          </a:solidFill>
                        </a:rPr>
                        <a:t>Safe Water Network</a:t>
                      </a:r>
                      <a:endParaRPr lang="LID4096" sz="1000" i="1" dirty="0">
                        <a:solidFill>
                          <a:schemeClr val="accent4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6"/>
                          </a:solidFill>
                        </a:rPr>
                        <a:t>Safe Water Resilience Toolkit in Ghana </a:t>
                      </a:r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487478"/>
                  </a:ext>
                </a:extLst>
              </a:tr>
              <a:tr h="12160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  <a:t>Dr Lucien </a:t>
                      </a:r>
                      <a:r>
                        <a:rPr lang="en-US" sz="1050" b="0" i="1" kern="1200" dirty="0" err="1">
                          <a:solidFill>
                            <a:schemeClr val="tx1"/>
                          </a:solidFill>
                          <a:effectLst/>
                        </a:rPr>
                        <a:t>Damiba</a:t>
                      </a:r>
                      <a:endParaRPr lang="en-US" sz="1050" b="0" i="1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fontAlgn="auto"/>
                      <a: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  <a:t>Regional Research and Knowledge Manager, </a:t>
                      </a:r>
                      <a:r>
                        <a:rPr lang="en-US" sz="1050" b="0" i="1" kern="1200" dirty="0">
                          <a:solidFill>
                            <a:schemeClr val="tx1"/>
                          </a:solidFill>
                        </a:rPr>
                        <a:t>WaterAid</a:t>
                      </a:r>
                      <a:endParaRPr lang="en-US" sz="1050" b="0" i="1" kern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u="none" strike="noStrike" kern="1200" dirty="0">
                          <a:solidFill>
                            <a:schemeClr val="accent6"/>
                          </a:solidFill>
                          <a:effectLst/>
                        </a:rPr>
                        <a:t>Strengthening national systems for improved water resource management and climate resilience in West Africa</a:t>
                      </a:r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  <a:t>Dr Lucy Stevens</a:t>
                      </a:r>
                    </a:p>
                    <a:p>
                      <a:pPr algn="l" fontAlgn="ctr"/>
                      <a: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  <a:t>Head of Cities Fit for People, </a:t>
                      </a:r>
                      <a:b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en-US" sz="1050" b="0" i="1" kern="1200" dirty="0">
                          <a:solidFill>
                            <a:schemeClr val="tx1"/>
                          </a:solidFill>
                          <a:effectLst/>
                        </a:rPr>
                        <a:t>Practical Action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accent6"/>
                          </a:solidFill>
                        </a:rPr>
                        <a:t>Climate, community resilience, WASH systems connections in Lake Basin Towns in Kenya </a:t>
                      </a:r>
                      <a:endParaRPr lang="LID4096" sz="1400" dirty="0">
                        <a:solidFill>
                          <a:schemeClr val="accent6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712031"/>
                  </a:ext>
                </a:extLst>
              </a:tr>
            </a:tbl>
          </a:graphicData>
        </a:graphic>
      </p:graphicFrame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9288DD9-8819-7F21-C101-24BA48C0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ABB19-B2A1-2448-8336-F649F6E4C6E5}" type="slidenum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C3210C-BC14-403E-B86F-F9B86D8A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4325"/>
            <a:ext cx="7772400" cy="830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Pitches</a:t>
            </a:r>
            <a:br>
              <a:rPr lang="en-US" dirty="0">
                <a:solidFill>
                  <a:srgbClr val="651D32"/>
                </a:solidFill>
                <a:ea typeface="+mj-ea"/>
              </a:rPr>
            </a:br>
            <a:r>
              <a:rPr lang="en-US" dirty="0">
                <a:solidFill>
                  <a:srgbClr val="0067B9"/>
                </a:solidFill>
                <a:ea typeface="+mj-ea"/>
              </a:rPr>
              <a:t>&amp; POSTERS</a:t>
            </a:r>
          </a:p>
        </p:txBody>
      </p:sp>
      <p:pic>
        <p:nvPicPr>
          <p:cNvPr id="2050" name="Picture 2" descr="Lara Lambert">
            <a:extLst>
              <a:ext uri="{FF2B5EF4-FFF2-40B4-BE49-F238E27FC236}">
                <a16:creationId xmlns:a16="http://schemas.microsoft.com/office/drawing/2014/main" id="{DA779FF2-2106-B1B8-503E-7E687D436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0424" y="3170928"/>
            <a:ext cx="576000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F21413-4928-57DD-C482-494CF2C9C9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5" b="325"/>
          <a:stretch/>
        </p:blipFill>
        <p:spPr>
          <a:xfrm>
            <a:off x="803955" y="1911357"/>
            <a:ext cx="579765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AF089A-7C51-E05B-C3E2-D0550BB57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424" y="4430499"/>
            <a:ext cx="576000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AutoShape 4" descr="Lucy Stevens">
            <a:extLst>
              <a:ext uri="{FF2B5EF4-FFF2-40B4-BE49-F238E27FC236}">
                <a16:creationId xmlns:a16="http://schemas.microsoft.com/office/drawing/2014/main" id="{B6E3F707-76EE-46D1-6205-4B3048D35B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3998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ID4096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9414BD-0A34-1123-9665-EABBFA981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9170" y="4413789"/>
            <a:ext cx="576000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9FF5CD0-5D49-EE25-7564-D3C3671968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5452" y="1906020"/>
            <a:ext cx="576000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94A8F1-FB1D-FD27-AF97-1F7270C2ABA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87" r="1087"/>
          <a:stretch/>
        </p:blipFill>
        <p:spPr>
          <a:xfrm>
            <a:off x="4801692" y="3177223"/>
            <a:ext cx="563478" cy="57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08290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E526DDC7-F1FE-182E-E0FF-F5874B5AEE1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86104" y="1296987"/>
            <a:ext cx="4038932" cy="3200400"/>
          </a:xfrm>
        </p:spPr>
        <p:txBody>
          <a:bodyPr wrap="square" anchor="t">
            <a:normAutofit/>
          </a:bodyPr>
          <a:lstStyle/>
          <a:p>
            <a:pPr marL="0" indent="0" fontAlgn="base">
              <a:spcBef>
                <a:spcPct val="0"/>
              </a:spcBef>
              <a:buNone/>
            </a:pPr>
            <a:r>
              <a:rPr lang="en-GB" altLang="en-US" dirty="0">
                <a:solidFill>
                  <a:schemeClr val="tx2"/>
                </a:solidFill>
              </a:rPr>
              <a:t>Instructions</a:t>
            </a:r>
          </a:p>
          <a:p>
            <a:pPr fontAlgn="base">
              <a:spcBef>
                <a:spcPct val="0"/>
              </a:spcBef>
            </a:pPr>
            <a:r>
              <a:rPr lang="en-GB" altLang="en-US" dirty="0"/>
              <a:t>30 minutes to circulate around to whichever posters and presenters you wish</a:t>
            </a:r>
          </a:p>
          <a:p>
            <a:pPr fontAlgn="base">
              <a:spcBef>
                <a:spcPct val="0"/>
              </a:spcBef>
            </a:pPr>
            <a:endParaRPr lang="en-GB" altLang="en-US" dirty="0"/>
          </a:p>
          <a:p>
            <a:pPr fontAlgn="base">
              <a:spcBef>
                <a:spcPct val="0"/>
              </a:spcBef>
            </a:pPr>
            <a:r>
              <a:rPr lang="en-GB" altLang="en-US" dirty="0"/>
              <a:t>If you like a poster-presentation, give it a vote using a dot sticker</a:t>
            </a:r>
          </a:p>
          <a:p>
            <a:pPr marL="0" indent="0" fontAlgn="base">
              <a:spcBef>
                <a:spcPct val="0"/>
              </a:spcBef>
              <a:buNone/>
            </a:pPr>
            <a:endParaRPr lang="en-GB" alt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4D7DA5-9AD7-FF51-8DB7-A6EDD938343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036" y="1296987"/>
            <a:ext cx="3710608" cy="3200400"/>
          </a:xfrm>
          <a:prstGeom prst="rect">
            <a:avLst/>
          </a:prstGeom>
          <a:noFill/>
        </p:spPr>
      </p:pic>
      <p:sp>
        <p:nvSpPr>
          <p:cNvPr id="32776" name="Date Placeholder 4">
            <a:extLst>
              <a:ext uri="{FF2B5EF4-FFF2-40B4-BE49-F238E27FC236}">
                <a16:creationId xmlns:a16="http://schemas.microsoft.com/office/drawing/2014/main" id="{F1AD6B8E-DF9E-BA1B-FF94-571AE280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4845050"/>
            <a:ext cx="2133600" cy="1857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16283589-9573-624F-B8ED-6E8060D15873}" type="datetime1">
              <a:rPr lang="en-US"/>
              <a:pPr>
                <a:spcAft>
                  <a:spcPts val="600"/>
                </a:spcAft>
                <a:defRPr/>
              </a:pPr>
              <a:t>4/26/2023</a:t>
            </a:fld>
            <a:endParaRPr lang="en-US"/>
          </a:p>
        </p:txBody>
      </p:sp>
      <p:sp>
        <p:nvSpPr>
          <p:cNvPr id="32778" name="Footer Placeholder 5">
            <a:extLst>
              <a:ext uri="{FF2B5EF4-FFF2-40B4-BE49-F238E27FC236}">
                <a16:creationId xmlns:a16="http://schemas.microsoft.com/office/drawing/2014/main" id="{CB8747C6-4B31-43B9-3FD6-66D374A8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845050"/>
            <a:ext cx="2895600" cy="1857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FOOTER GOES HERE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9288DD9-8819-7F21-C101-24BA48C0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58000" y="4845050"/>
            <a:ext cx="2133600" cy="18573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 anchor="ctr" anchorCtr="0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ts val="600"/>
              </a:spcAft>
            </a:pPr>
            <a:fld id="{D13ABB19-B2A1-2448-8336-F649F6E4C6E5}" type="slidenum">
              <a:rPr lang="en-US" altLang="en-US">
                <a:solidFill>
                  <a:srgbClr val="6C6463"/>
                </a:solidFill>
              </a:rPr>
              <a:pPr fontAlgn="base">
                <a:spcBef>
                  <a:spcPct val="0"/>
                </a:spcBef>
                <a:spcAft>
                  <a:spcPts val="600"/>
                </a:spcAft>
              </a:pPr>
              <a:t>5</a:t>
            </a:fld>
            <a:endParaRPr lang="en-US" altLang="en-US">
              <a:solidFill>
                <a:srgbClr val="6C6463"/>
              </a:solidFill>
            </a:endParaRPr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80DEEDFD-182B-46D1-CC54-135B5E4E4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4325"/>
            <a:ext cx="7772400" cy="830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Pitches</a:t>
            </a:r>
            <a:br>
              <a:rPr lang="en-US" dirty="0">
                <a:solidFill>
                  <a:srgbClr val="651D32"/>
                </a:solidFill>
                <a:ea typeface="+mj-ea"/>
              </a:rPr>
            </a:br>
            <a:r>
              <a:rPr lang="en-US" dirty="0">
                <a:solidFill>
                  <a:srgbClr val="0067B9"/>
                </a:solidFill>
                <a:ea typeface="+mj-ea"/>
              </a:rPr>
              <a:t>&amp; POSTERS</a:t>
            </a:r>
          </a:p>
        </p:txBody>
      </p:sp>
    </p:spTree>
    <p:extLst>
      <p:ext uri="{BB962C8B-B14F-4D97-AF65-F5344CB8AC3E}">
        <p14:creationId xmlns:p14="http://schemas.microsoft.com/office/powerpoint/2010/main" val="1988298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Date Placeholder 1">
            <a:extLst>
              <a:ext uri="{FF2B5EF4-FFF2-40B4-BE49-F238E27FC236}">
                <a16:creationId xmlns:a16="http://schemas.microsoft.com/office/drawing/2014/main" id="{217A59C3-62ED-FFB3-FD6D-3E8D1137AAE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3F49A7-839C-AB43-8B47-242717C11C07}" type="datetime1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4/26/2023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32770" name="Footer Placeholder 2">
            <a:extLst>
              <a:ext uri="{FF2B5EF4-FFF2-40B4-BE49-F238E27FC236}">
                <a16:creationId xmlns:a16="http://schemas.microsoft.com/office/drawing/2014/main" id="{FC0EB7F6-4174-0E02-BEB2-A32C24A74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4799420"/>
            <a:ext cx="2895600" cy="2769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WP3.1 Broadening the definition of "resilience": </a:t>
            </a:r>
            <a:b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</a:br>
            <a:r>
              <a:rPr lang="en-US" altLang="en-US" dirty="0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t>approaches to WASH and climate systems strengthening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19288DD9-8819-7F21-C101-24BA48C062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742950" indent="-28575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2pPr>
            <a:lvl3pPr marL="11430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3pPr>
            <a:lvl4pPr marL="16002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4pPr>
            <a:lvl5pPr marL="2057400" indent="-228600"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3ABB19-B2A1-2448-8336-F649F6E4C6E5}" type="slidenum">
              <a:rPr lang="en-US" altLang="en-US">
                <a:solidFill>
                  <a:srgbClr val="6C6463"/>
                </a:solidFill>
                <a:ea typeface="Gill Sans MT" panose="020B0502020104020203" pitchFamily="34" charset="77"/>
                <a:cs typeface="Gill Sans MT" panose="020B0502020104020203" pitchFamily="34" charset="77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solidFill>
                <a:srgbClr val="6C6463"/>
              </a:solidFill>
              <a:ea typeface="Gill Sans MT" panose="020B0502020104020203" pitchFamily="34" charset="77"/>
              <a:cs typeface="Gill Sans MT" panose="020B0502020104020203" pitchFamily="34" charset="77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CC3210C-BC14-403E-B86F-F9B86D8A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14325"/>
            <a:ext cx="7772400" cy="8302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Closing remarks</a:t>
            </a:r>
            <a:br>
              <a:rPr lang="en-US" dirty="0">
                <a:solidFill>
                  <a:srgbClr val="651D32"/>
                </a:solidFill>
                <a:ea typeface="+mj-ea"/>
              </a:rPr>
            </a:br>
            <a:r>
              <a:rPr lang="en-US" dirty="0">
                <a:solidFill>
                  <a:srgbClr val="0067B9"/>
                </a:solidFill>
                <a:ea typeface="+mj-ea"/>
              </a:rPr>
              <a:t>&amp; Feedback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3F2A25-8A5A-112D-A37D-B852E2AD20DE}"/>
              </a:ext>
            </a:extLst>
          </p:cNvPr>
          <p:cNvSpPr txBox="1"/>
          <p:nvPr/>
        </p:nvSpPr>
        <p:spPr>
          <a:xfrm>
            <a:off x="0" y="1828800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Go to </a:t>
            </a:r>
            <a:r>
              <a:rPr lang="en-GB" sz="2800" dirty="0">
                <a:hlinkClick r:id="rId2"/>
              </a:rPr>
              <a:t>https://www.menti.com/</a:t>
            </a:r>
            <a:endParaRPr lang="en-GB" sz="2800" dirty="0"/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Enter the code 1598 4255</a:t>
            </a:r>
          </a:p>
          <a:p>
            <a:pPr algn="ctr"/>
            <a:endParaRPr lang="en-GB" sz="2800" dirty="0"/>
          </a:p>
          <a:p>
            <a:pPr algn="ctr"/>
            <a:r>
              <a:rPr lang="en-GB" sz="2800" dirty="0"/>
              <a:t>What is ONE takeaway for you from this session?</a:t>
            </a:r>
          </a:p>
        </p:txBody>
      </p:sp>
    </p:spTree>
    <p:extLst>
      <p:ext uri="{BB962C8B-B14F-4D97-AF65-F5344CB8AC3E}">
        <p14:creationId xmlns:p14="http://schemas.microsoft.com/office/powerpoint/2010/main" val="3138254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A525-E75F-CE54-3059-83D2DE9FC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688" y="2249488"/>
            <a:ext cx="4210050" cy="4619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cap="none" dirty="0">
                <a:ea typeface="+mj-ea"/>
              </a:rPr>
              <a:t>globalwaters.org/real-water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B601AD-7A64-0C51-4C4C-E9005A6F3010}"/>
              </a:ext>
            </a:extLst>
          </p:cNvPr>
          <p:cNvSpPr txBox="1"/>
          <p:nvPr/>
        </p:nvSpPr>
        <p:spPr>
          <a:xfrm>
            <a:off x="1817688" y="2902253"/>
            <a:ext cx="3059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Thank you to all the speakers and the organisers</a:t>
            </a:r>
            <a:endParaRPr lang="LID4096" dirty="0">
              <a:solidFill>
                <a:schemeClr val="bg1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616F60A-3F2C-E760-48D1-7C513437D503}"/>
              </a:ext>
            </a:extLst>
          </p:cNvPr>
          <p:cNvGrpSpPr/>
          <p:nvPr/>
        </p:nvGrpSpPr>
        <p:grpSpPr>
          <a:xfrm>
            <a:off x="3105251" y="3844708"/>
            <a:ext cx="1969708" cy="1135284"/>
            <a:chOff x="9768269" y="5263373"/>
            <a:chExt cx="1969708" cy="1135284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2BA4ADCA-516B-9F63-1028-3163F54AC80C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18">
              <a:extLst>
                <a:ext uri="{FF2B5EF4-FFF2-40B4-BE49-F238E27FC236}">
                  <a16:creationId xmlns:a16="http://schemas.microsoft.com/office/drawing/2014/main" id="{04C99B7F-0709-8023-7C6E-31BC522E9227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E1CC8C86-C237-BFB6-091B-233B9AB6CFA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bg object 20">
              <a:extLst>
                <a:ext uri="{FF2B5EF4-FFF2-40B4-BE49-F238E27FC236}">
                  <a16:creationId xmlns:a16="http://schemas.microsoft.com/office/drawing/2014/main" id="{10EC9A3B-0160-49C5-61C6-CBBCE8A415D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5" name="bg object 21">
              <a:extLst>
                <a:ext uri="{FF2B5EF4-FFF2-40B4-BE49-F238E27FC236}">
                  <a16:creationId xmlns:a16="http://schemas.microsoft.com/office/drawing/2014/main" id="{A2EBD561-C3B5-0D09-E80D-92C491CD397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16.9-Template_12.7.2016">
  <a:themeElements>
    <a:clrScheme name="Custom 2">
      <a:dk1>
        <a:sysClr val="windowText" lastClr="000000"/>
      </a:dk1>
      <a:lt1>
        <a:srgbClr val="FFFFFF"/>
      </a:lt1>
      <a:dk2>
        <a:srgbClr val="002F6C"/>
      </a:dk2>
      <a:lt2>
        <a:srgbClr val="BA0C2F"/>
      </a:lt2>
      <a:accent1>
        <a:srgbClr val="002F6C"/>
      </a:accent1>
      <a:accent2>
        <a:srgbClr val="BA0C2F"/>
      </a:accent2>
      <a:accent3>
        <a:srgbClr val="6C6463"/>
      </a:accent3>
      <a:accent4>
        <a:srgbClr val="000000"/>
      </a:accent4>
      <a:accent5>
        <a:srgbClr val="CFCDC9"/>
      </a:accent5>
      <a:accent6>
        <a:srgbClr val="0067B9"/>
      </a:accent6>
      <a:hlink>
        <a:srgbClr val="6C6463"/>
      </a:hlink>
      <a:folHlink>
        <a:srgbClr val="CFCDC9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04180D0B-3242-2546-8EE9-515466F16C5F}" vid="{F6AB2FC6-8F0E-664E-B175-2207959EB0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Props1.xml><?xml version="1.0" encoding="utf-8"?>
<ds:datastoreItem xmlns:ds="http://schemas.openxmlformats.org/officeDocument/2006/customXml" ds:itemID="{A8817191-F258-4DE1-84F2-E30F67798B31}"/>
</file>

<file path=customXml/itemProps2.xml><?xml version="1.0" encoding="utf-8"?>
<ds:datastoreItem xmlns:ds="http://schemas.openxmlformats.org/officeDocument/2006/customXml" ds:itemID="{B9565D69-8598-4C96-A3BE-03E8E6692A17}"/>
</file>

<file path=customXml/itemProps3.xml><?xml version="1.0" encoding="utf-8"?>
<ds:datastoreItem xmlns:ds="http://schemas.openxmlformats.org/officeDocument/2006/customXml" ds:itemID="{145EE1EB-B43E-4DC3-944D-4D2CA611B3FA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Presentation_Template </Template>
  <TotalTime>369</TotalTime>
  <Words>447</Words>
  <Application>Microsoft Office PowerPoint</Application>
  <PresentationFormat>Custom</PresentationFormat>
  <Paragraphs>75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Gill Sans MT</vt:lpstr>
      <vt:lpstr>16.9-Template_12.7.2016</vt:lpstr>
      <vt:lpstr>Broadening the definition of "resilience":  approaches to WASH and climate systems strengthening</vt:lpstr>
      <vt:lpstr>Agenda &amp; SPEAKERS</vt:lpstr>
      <vt:lpstr>1. Opening panel &amp; SPEAKERS</vt:lpstr>
      <vt:lpstr>Pitches &amp; POSTERS</vt:lpstr>
      <vt:lpstr>Pitches &amp; POSTERS</vt:lpstr>
      <vt:lpstr>Closing remarks &amp; Feedback</vt:lpstr>
      <vt:lpstr>globalwaters.org/real-water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Furey</dc:creator>
  <cp:lastModifiedBy>Sean Furey</cp:lastModifiedBy>
  <cp:revision>36</cp:revision>
  <dcterms:created xsi:type="dcterms:W3CDTF">2023-04-06T10:30:45Z</dcterms:created>
  <dcterms:modified xsi:type="dcterms:W3CDTF">2023-04-26T18:14:50Z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</Properties>
</file>