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1" r:id="rId2"/>
    <p:sldId id="282" r:id="rId3"/>
    <p:sldId id="283" r:id="rId4"/>
    <p:sldId id="277" r:id="rId5"/>
    <p:sldId id="257" r:id="rId6"/>
    <p:sldId id="259" r:id="rId7"/>
    <p:sldId id="258" r:id="rId8"/>
    <p:sldId id="278" r:id="rId9"/>
    <p:sldId id="279" r:id="rId10"/>
    <p:sldId id="280" r:id="rId11"/>
    <p:sldId id="264" r:id="rId12"/>
    <p:sldId id="271" r:id="rId13"/>
    <p:sldId id="269" r:id="rId14"/>
    <p:sldId id="270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074"/>
    <a:srgbClr val="D17C74"/>
    <a:srgbClr val="000000"/>
    <a:srgbClr val="3DB7E4"/>
    <a:srgbClr val="007161"/>
    <a:srgbClr val="ECC200"/>
    <a:srgbClr val="716100"/>
    <a:srgbClr val="00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71"/>
  </p:normalViewPr>
  <p:slideViewPr>
    <p:cSldViewPr>
      <p:cViewPr>
        <p:scale>
          <a:sx n="60" d="100"/>
          <a:sy n="60" d="100"/>
        </p:scale>
        <p:origin x="2456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24A3C63-BE18-4AC0-8B80-E7EECF28D025}" type="datetimeFigureOut">
              <a:rPr lang="en-US"/>
              <a:pPr>
                <a:defRPr/>
              </a:pPr>
              <a:t>3/22/16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F7AE5C5-CC62-4FF8-8467-2B37E5398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98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D99FA8-E3A3-45CA-9F2F-26E070DFCE61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7383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esktop\Untitled-2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H:\231213\BRAC-logo\PNG\BRAC-logo-magenta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14375"/>
            <a:ext cx="19812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343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689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68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C:\Users\hp\Desktop\Untitled-2.jp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7" descr="BRAC-logo-magenta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457200" y="6276975"/>
            <a:ext cx="12954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25400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AU"/>
          </a:p>
        </p:txBody>
      </p:sp>
      <p:grpSp>
        <p:nvGrpSpPr>
          <p:cNvPr id="3077" name="Group 16"/>
          <p:cNvGrpSpPr>
            <a:grpSpLocks/>
          </p:cNvGrpSpPr>
          <p:nvPr userDrawn="1"/>
        </p:nvGrpSpPr>
        <p:grpSpPr bwMode="auto">
          <a:xfrm>
            <a:off x="5105400" y="6400800"/>
            <a:ext cx="3962400" cy="246063"/>
            <a:chOff x="4586288" y="6400800"/>
            <a:chExt cx="3962400" cy="246062"/>
          </a:xfrm>
        </p:grpSpPr>
        <p:sp>
          <p:nvSpPr>
            <p:cNvPr id="14" name="TextBox 11"/>
            <p:cNvSpPr txBox="1">
              <a:spLocks noChangeArrowheads="1"/>
            </p:cNvSpPr>
            <p:nvPr userDrawn="1"/>
          </p:nvSpPr>
          <p:spPr bwMode="auto">
            <a:xfrm>
              <a:off x="5653088" y="6429375"/>
              <a:ext cx="1524000" cy="20002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AU" sz="700" dirty="0" smtClean="0"/>
                <a:t>  facebook.com/</a:t>
              </a:r>
              <a:r>
                <a:rPr lang="en-AU" sz="700" dirty="0" err="1" smtClean="0"/>
                <a:t>BRACWorld</a:t>
              </a:r>
              <a:endParaRPr lang="en-AU" sz="700" dirty="0" smtClean="0"/>
            </a:p>
          </p:txBody>
        </p:sp>
        <p:grpSp>
          <p:nvGrpSpPr>
            <p:cNvPr id="3079" name="Group 15"/>
            <p:cNvGrpSpPr>
              <a:grpSpLocks/>
            </p:cNvGrpSpPr>
            <p:nvPr userDrawn="1"/>
          </p:nvGrpSpPr>
          <p:grpSpPr bwMode="auto">
            <a:xfrm>
              <a:off x="4586288" y="6400800"/>
              <a:ext cx="3962400" cy="246062"/>
              <a:chOff x="4586288" y="6400800"/>
              <a:chExt cx="3962400" cy="246062"/>
            </a:xfrm>
          </p:grpSpPr>
          <p:grpSp>
            <p:nvGrpSpPr>
              <p:cNvPr id="3080" name="Group 10"/>
              <p:cNvGrpSpPr>
                <a:grpSpLocks/>
              </p:cNvGrpSpPr>
              <p:nvPr userDrawn="1"/>
            </p:nvGrpSpPr>
            <p:grpSpPr bwMode="auto">
              <a:xfrm>
                <a:off x="4586288" y="6400800"/>
                <a:ext cx="2535236" cy="246062"/>
                <a:chOff x="4300524" y="6343672"/>
                <a:chExt cx="2535244" cy="246062"/>
              </a:xfrm>
            </p:grpSpPr>
            <p:pic>
              <p:nvPicPr>
                <p:cNvPr id="3082" name="Picture 3" descr="C:\Users\hp\Desktop\Icon_With_Globe_clip_art_hight.png"/>
                <p:cNvPicPr>
                  <a:picLocks noChangeAspect="1" noChangeArrowheads="1"/>
                </p:cNvPicPr>
                <p:nvPr userDrawn="1"/>
              </p:nvPicPr>
              <p:blipFill>
                <a:blip r:embed="rId15">
                  <a:grayscl/>
                </a:blip>
                <a:srcRect/>
                <a:stretch>
                  <a:fillRect/>
                </a:stretch>
              </p:blipFill>
              <p:spPr bwMode="auto">
                <a:xfrm>
                  <a:off x="4300524" y="6357938"/>
                  <a:ext cx="214313" cy="2143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" name="TextBox 11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4400537" y="6343672"/>
                  <a:ext cx="1028703" cy="246062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AU" sz="1000" dirty="0" smtClean="0"/>
                    <a:t>  </a:t>
                  </a:r>
                  <a:r>
                    <a:rPr lang="en-AU" sz="800" dirty="0" smtClean="0"/>
                    <a:t>www.brac.net</a:t>
                  </a:r>
                </a:p>
              </p:txBody>
            </p:sp>
            <p:pic>
              <p:nvPicPr>
                <p:cNvPr id="3084" name="Picture 4" descr="C:\Users\hp\Desktop\png\38px\_0048_Facebook.png"/>
                <p:cNvPicPr>
                  <a:picLocks noChangeAspect="1" noChangeArrowheads="1"/>
                </p:cNvPicPr>
                <p:nvPr userDrawn="1"/>
              </p:nvPicPr>
              <p:blipFill>
                <a:blip r:embed="rId16">
                  <a:grayscl/>
                </a:blip>
                <a:srcRect/>
                <a:stretch>
                  <a:fillRect/>
                </a:stretch>
              </p:blipFill>
              <p:spPr bwMode="auto">
                <a:xfrm>
                  <a:off x="5276839" y="6357958"/>
                  <a:ext cx="195262" cy="1952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85" name="Picture 5" descr="C:\Users\hp\Desktop\png\38px\_0046_Twitter.png"/>
                <p:cNvPicPr>
                  <a:picLocks noChangeAspect="1" noChangeArrowheads="1"/>
                </p:cNvPicPr>
                <p:nvPr userDrawn="1"/>
              </p:nvPicPr>
              <p:blipFill>
                <a:blip r:embed="rId17">
                  <a:grayscl/>
                </a:blip>
                <a:srcRect/>
                <a:stretch>
                  <a:fillRect/>
                </a:stretch>
              </p:blipFill>
              <p:spPr bwMode="auto">
                <a:xfrm>
                  <a:off x="6648443" y="6357958"/>
                  <a:ext cx="187325" cy="187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5" name="TextBox 11"/>
              <p:cNvSpPr txBox="1">
                <a:spLocks noChangeArrowheads="1"/>
              </p:cNvSpPr>
              <p:nvPr userDrawn="1"/>
            </p:nvSpPr>
            <p:spPr bwMode="auto">
              <a:xfrm>
                <a:off x="7024688" y="6429375"/>
                <a:ext cx="1524000" cy="20002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AU" sz="700" dirty="0" smtClean="0"/>
                  <a:t>  twitter.com/</a:t>
                </a:r>
                <a:r>
                  <a:rPr lang="en-AU" sz="700" dirty="0" err="1" smtClean="0"/>
                  <a:t>BRACWorld</a:t>
                </a:r>
                <a:endParaRPr lang="en-AU" sz="700" dirty="0" smtClean="0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oleObject" Target="../embeddings/Microsoft_Excel_97_-_2004_Worksheet1.xls"/><Relationship Id="rId5" Type="http://schemas.openxmlformats.org/officeDocument/2006/relationships/image" Target="../media/image1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9" y="473461"/>
            <a:ext cx="1079365" cy="9396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73461"/>
            <a:ext cx="2362200" cy="14032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34" y="384227"/>
            <a:ext cx="1524000" cy="152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2264926"/>
            <a:ext cx="8153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Bangladesh &amp; the Dutch WASH sector</a:t>
            </a:r>
          </a:p>
          <a:p>
            <a:pPr algn="ctr"/>
            <a:endParaRPr lang="en-GB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  <a:p>
            <a:pPr algn="ctr"/>
            <a:r>
              <a:rPr lang="en-GB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Objective of the meeting</a:t>
            </a:r>
            <a:endParaRPr lang="en-GB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  <a:p>
            <a:pPr algn="ctr"/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to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know more about the cooperation between the Netherlands and Bangladesh in the field of WASH </a:t>
            </a:r>
            <a:endParaRPr lang="en-GB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  <a:p>
            <a:pPr algn="ctr"/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and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for 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Ms </a:t>
            </a:r>
            <a:r>
              <a:rPr lang="en-GB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Nameerah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 Khan (BRAC WASH) to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meet the Dutch organizations active in Bangladesh in this area</a:t>
            </a: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.</a:t>
            </a:r>
          </a:p>
          <a:p>
            <a:pPr algn="ctr"/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This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rPr>
              <a:t>meeting is set up as part of the Dutch Visitors Programme (DVP)  organised by RVO/Ministry of Foreign Affairs.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954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rPr>
              <a:t>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534400" cy="4953000"/>
          </a:xfrm>
        </p:spPr>
        <p:txBody>
          <a:bodyPr/>
          <a:lstStyle/>
          <a:p>
            <a:pPr marL="0" indent="0">
              <a:buNone/>
            </a:pP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14.00  Welcome by the hosts of the afternoon</a:t>
            </a:r>
          </a:p>
          <a:p>
            <a:pPr marL="0" indent="0">
              <a:buNone/>
            </a:pP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14.15 Short introduction round of the parties at the table</a:t>
            </a:r>
          </a:p>
          <a:p>
            <a:pPr marL="0" lvl="0" indent="0">
              <a:buNone/>
            </a:pPr>
            <a:r>
              <a:rPr lang="en-GB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Name/organisation </a:t>
            </a: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and main objective of your work in </a:t>
            </a:r>
            <a:r>
              <a:rPr lang="en-GB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Bangladesh </a:t>
            </a: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14.30 Introduction &amp; short presentation by </a:t>
            </a:r>
            <a:r>
              <a:rPr lang="en-GB" sz="2200" kern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Nameerah</a:t>
            </a: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 </a:t>
            </a:r>
          </a:p>
          <a:p>
            <a:pPr marL="0" indent="0">
              <a:buNone/>
            </a:pPr>
            <a:r>
              <a:rPr lang="en-GB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14.45 </a:t>
            </a: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Interactive discussion with the sector parties</a:t>
            </a:r>
          </a:p>
          <a:p>
            <a:pPr marL="0" indent="0">
              <a:buNone/>
            </a:pPr>
            <a:endParaRPr lang="en-GB" sz="2200" kern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GB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15.30 </a:t>
            </a: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– 16.00 Wrap-up – conclusions and potential </a:t>
            </a:r>
            <a:r>
              <a:rPr lang="en-GB" sz="2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follow-up</a:t>
            </a: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endParaRPr lang="en-GB" sz="2200" kern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0" indent="0">
              <a:buNone/>
            </a:pPr>
            <a:r>
              <a:rPr lang="en-GB" sz="2200" kern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16.00 – (…) Networking drinks</a:t>
            </a:r>
          </a:p>
        </p:txBody>
      </p:sp>
    </p:spTree>
    <p:extLst>
      <p:ext uri="{BB962C8B-B14F-4D97-AF65-F5344CB8AC3E}">
        <p14:creationId xmlns:p14="http://schemas.microsoft.com/office/powerpoint/2010/main" val="228137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WHO ARE YOU?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WHAT IS THE MAIN OBJECTIVE OF YOUR WORK IN BANGLADESH?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6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43000" y="2362200"/>
            <a:ext cx="4724400" cy="2362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Water, Sanitation and Hygiene (WASH) </a:t>
            </a:r>
            <a:br>
              <a:rPr lang="en-US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rPr>
              <a:t>Programme</a:t>
            </a:r>
          </a:p>
        </p:txBody>
      </p:sp>
      <p:pic>
        <p:nvPicPr>
          <p:cNvPr id="5" name="Picture 4" descr="D:\ICT Backup\Desktop\Malaria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00800" y="2543654"/>
            <a:ext cx="2553736" cy="1691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:\ICT Backup\Desktop\Malaria3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39936" y="838200"/>
            <a:ext cx="2438400" cy="1615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" descr="F:\Water_related_Web_gallery Dec14\BEP\_MG_68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5621" y="4279178"/>
            <a:ext cx="2569779" cy="1816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12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/>
        </p:nvSpPr>
        <p:spPr>
          <a:xfrm>
            <a:off x="381000" y="1066800"/>
            <a:ext cx="8382000" cy="457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BRAC, one of the largest NGOs globally, started operating in Bangladesh in 1972 to empower the poor and alleviate poverty</a:t>
            </a:r>
          </a:p>
          <a:p>
            <a:pPr>
              <a:spcAft>
                <a:spcPts val="1800"/>
              </a:spcAft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 holistic development approach geared toward inclusion, using tools like microfinance, health, education, community empowerment, water and sanitation, etc. </a:t>
            </a:r>
          </a:p>
          <a:p>
            <a:pPr>
              <a:spcAft>
                <a:spcPts val="1800"/>
              </a:spcAft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BRAC’s work now reaches an </a:t>
            </a:r>
            <a:r>
              <a:rPr lang="en-US" sz="22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estimated </a:t>
            </a:r>
            <a:r>
              <a:rPr lang="en-US" sz="22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138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million  people, a global movement bringing change </a:t>
            </a:r>
            <a:r>
              <a:rPr lang="en-US" sz="22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to </a:t>
            </a:r>
            <a:r>
              <a:rPr lang="en-US" sz="22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12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low-income countries in Asia and Africa</a:t>
            </a:r>
          </a:p>
          <a:p>
            <a:pPr>
              <a:spcAft>
                <a:spcPts val="1800"/>
              </a:spcAft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BRAC works together with the community, government, development partners and other </a:t>
            </a:r>
            <a:r>
              <a:rPr lang="en-US" sz="2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organisations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such as NGOs, CSOs, etc. </a:t>
            </a:r>
          </a:p>
          <a:p>
            <a:pPr>
              <a:spcAft>
                <a:spcPts val="1800"/>
              </a:spcAft>
              <a:defRPr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76237"/>
            <a:ext cx="9144000" cy="4619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BRAC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52400" y="995363"/>
            <a:ext cx="8793984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BRAC’s involvement in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WASH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began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1970s,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component in its overall 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development activities</a:t>
            </a: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Later WASH component was placed under health </a:t>
            </a:r>
            <a:r>
              <a:rPr lang="en-US" sz="2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programme</a:t>
            </a: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in 1991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Separate </a:t>
            </a:r>
            <a:r>
              <a:rPr lang="en-US" sz="2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programme</a:t>
            </a:r>
            <a:r>
              <a: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for WASH started in 2006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Reduction in open defecation in Bangladesh – 34% in 1990 to 1</a:t>
            </a:r>
            <a:r>
              <a:rPr lang="en-GB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2015: BRAC strengthened integration of WASH with other development programmes </a:t>
            </a:r>
            <a:r>
              <a:rPr lang="en-GB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in order to sustain the gains</a:t>
            </a: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1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58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6294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862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860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5626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305800" y="4191000"/>
            <a:ext cx="381000" cy="381000"/>
          </a:xfrm>
          <a:prstGeom prst="ellipse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066800" y="4419600"/>
            <a:ext cx="7620000" cy="1588"/>
          </a:xfrm>
          <a:prstGeom prst="line">
            <a:avLst/>
          </a:prstGeom>
          <a:ln w="28575">
            <a:solidFill>
              <a:srgbClr val="EC0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10"/>
          <p:cNvSpPr txBox="1">
            <a:spLocks noChangeArrowheads="1"/>
          </p:cNvSpPr>
          <p:nvPr/>
        </p:nvSpPr>
        <p:spPr bwMode="auto">
          <a:xfrm>
            <a:off x="533400" y="4648200"/>
            <a:ext cx="99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3DB7E4"/>
                </a:solidFill>
                <a:cs typeface="Arial" charset="0"/>
              </a:rPr>
              <a:t>Part of Health</a:t>
            </a:r>
          </a:p>
        </p:txBody>
      </p:sp>
      <p:sp>
        <p:nvSpPr>
          <p:cNvPr id="8202" name="TextBox 11"/>
          <p:cNvSpPr txBox="1">
            <a:spLocks noChangeArrowheads="1"/>
          </p:cNvSpPr>
          <p:nvPr/>
        </p:nvSpPr>
        <p:spPr bwMode="auto">
          <a:xfrm>
            <a:off x="1981200" y="4648200"/>
            <a:ext cx="990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3DB7E4"/>
                </a:solidFill>
                <a:cs typeface="Arial" charset="0"/>
              </a:rPr>
              <a:t>WASH Pilot</a:t>
            </a:r>
          </a:p>
        </p:txBody>
      </p:sp>
      <p:sp>
        <p:nvSpPr>
          <p:cNvPr id="8203" name="TextBox 12"/>
          <p:cNvSpPr txBox="1">
            <a:spLocks noChangeArrowheads="1"/>
          </p:cNvSpPr>
          <p:nvPr/>
        </p:nvSpPr>
        <p:spPr bwMode="auto">
          <a:xfrm>
            <a:off x="3730625" y="4648200"/>
            <a:ext cx="533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3DB7E4"/>
                </a:solidFill>
                <a:cs typeface="Arial" charset="0"/>
              </a:rPr>
              <a:t>Separate WASH Programme within BRAC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1991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338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02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400" y="3733800"/>
            <a:ext cx="76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" y="5373688"/>
            <a:ext cx="1524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WASH Component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76400" y="5334000"/>
            <a:ext cx="1524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13 sub-districts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0" y="5334000"/>
            <a:ext cx="1524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152 sub-districts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6800" y="5334000"/>
            <a:ext cx="1524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25 (new) sub-districts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8400" y="5334000"/>
            <a:ext cx="1524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73 (new) sub-districts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30480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BRAC WASH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2668" y="3426023"/>
            <a:ext cx="369332" cy="2136577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Photos: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BRAC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192517"/>
            <a:ext cx="3913710" cy="229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E:\WASH Pictures_Collection 01\PeterMcIntyre_IRC_BRAC2013\EG7A0410.jpg"/>
          <p:cNvPicPr>
            <a:picLocks noChangeAspect="1" noChangeArrowheads="1"/>
          </p:cNvPicPr>
          <p:nvPr/>
        </p:nvPicPr>
        <p:blipFill>
          <a:blip r:embed="rId3"/>
          <a:srcRect b="25728"/>
          <a:stretch>
            <a:fillRect/>
          </a:stretch>
        </p:blipFill>
        <p:spPr bwMode="auto">
          <a:xfrm>
            <a:off x="762000" y="533400"/>
            <a:ext cx="3785654" cy="250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D:\ICT_Backup\Desktop\Photo_9 August\DSC_0209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72044" y="533398"/>
            <a:ext cx="3842266" cy="2509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E:\WASH Pictures_Collection 01\03 Oct 13 WASH Photography_\MNIC_0225_low r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192518"/>
            <a:ext cx="3785654" cy="229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9"/>
          <a:stretch/>
        </p:blipFill>
        <p:spPr>
          <a:xfrm>
            <a:off x="1580721" y="1143000"/>
            <a:ext cx="5716783" cy="50037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35803"/>
            <a:ext cx="9144000" cy="83099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Building blocks of the BRAC WASH service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delivery approach</a:t>
            </a:r>
          </a:p>
        </p:txBody>
      </p:sp>
    </p:spTree>
    <p:extLst>
      <p:ext uri="{BB962C8B-B14F-4D97-AF65-F5344CB8AC3E}">
        <p14:creationId xmlns:p14="http://schemas.microsoft.com/office/powerpoint/2010/main" val="269162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621"/>
            <a:ext cx="9144000" cy="45959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35803"/>
            <a:ext cx="9144000" cy="83099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Linkages between BRAC WASH, the community and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other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stakeholders</a:t>
            </a:r>
          </a:p>
        </p:txBody>
      </p:sp>
    </p:spTree>
    <p:extLst>
      <p:ext uri="{BB962C8B-B14F-4D97-AF65-F5344CB8AC3E}">
        <p14:creationId xmlns:p14="http://schemas.microsoft.com/office/powerpoint/2010/main" val="24038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0134"/>
            <a:ext cx="9144000" cy="83099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BRAC WASH scale at a glance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May 2006 – June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385151"/>
              </p:ext>
            </p:extLst>
          </p:nvPr>
        </p:nvGraphicFramePr>
        <p:xfrm>
          <a:off x="457200" y="1332510"/>
          <a:ext cx="8229600" cy="4230090"/>
        </p:xfrm>
        <a:graphic>
          <a:graphicData uri="http://schemas.openxmlformats.org/drawingml/2006/table">
            <a:tbl>
              <a:tblPr firstRow="1" bandRow="1"/>
              <a:tblGrid>
                <a:gridCol w="4518050"/>
                <a:gridCol w="3711550"/>
              </a:tblGrid>
              <a:tr h="41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Working area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Total 250 sub-districts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41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Total population in working area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66.4 million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</a:tr>
              <a:tr h="8912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Number of people who received hygiene education from BRAC WASH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13.9 million per year in communities 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2.9 million per year in schools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73676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Number of people who gained access to hygienic latrines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39.4 million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</a:tr>
              <a:tr h="7772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Number of people who gained access to safe water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(direct support only)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2.3 million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  <a:tr h="41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Established Village WASH Committees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65,566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</a:tr>
              <a:tr h="418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Schools provided with WASH support </a:t>
                      </a:r>
                      <a:endParaRPr lang="en-US" sz="1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tabLst>
                          <a:tab pos="2971800" algn="ctr"/>
                          <a:tab pos="5943600" algn="r"/>
                        </a:tabLst>
                      </a:pPr>
                      <a:r>
                        <a:rPr lang="en-GB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/>
                          <a:ea typeface="Arial"/>
                          <a:cs typeface="Times New Roman"/>
                        </a:rPr>
                        <a:t>5,550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472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6"/>
          <p:cNvGraphicFramePr>
            <a:graphicFrameLocks/>
          </p:cNvGraphicFramePr>
          <p:nvPr/>
        </p:nvGraphicFramePr>
        <p:xfrm>
          <a:off x="609600" y="1143000"/>
          <a:ext cx="807402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Worksheet" r:id="rId4" imgW="8743984" imgH="5353185" progId="Excel.Sheet.8">
                  <p:embed/>
                </p:oleObj>
              </mc:Choice>
              <mc:Fallback>
                <p:oleObj name="Worksheet" r:id="rId4" imgW="8743984" imgH="5353185" progId="Excel.Sheet.8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43000"/>
                        <a:ext cx="8074025" cy="48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extBox 7"/>
          <p:cNvSpPr txBox="1">
            <a:spLocks noChangeArrowheads="1"/>
          </p:cNvSpPr>
          <p:nvPr/>
        </p:nvSpPr>
        <p:spPr bwMode="auto">
          <a:xfrm>
            <a:off x="4857750" y="1087438"/>
            <a:ext cx="2305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en-US"/>
          </a:p>
        </p:txBody>
      </p:sp>
      <p:sp>
        <p:nvSpPr>
          <p:cNvPr id="6" name="Right Arrow 5"/>
          <p:cNvSpPr/>
          <p:nvPr/>
        </p:nvSpPr>
        <p:spPr>
          <a:xfrm>
            <a:off x="6188075" y="1312863"/>
            <a:ext cx="746125" cy="39846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6934200" y="914400"/>
            <a:ext cx="16002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Equal access 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to toilets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by poor and non-poor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304800"/>
            <a:ext cx="9144000" cy="609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800" b="1" kern="0" dirty="0">
                <a:solidFill>
                  <a:srgbClr val="4D4F53"/>
                </a:solidFill>
                <a:latin typeface="Arial" pitchFamily="34" charset="0"/>
                <a:ea typeface="+mj-ea"/>
                <a:cs typeface="Arial" pitchFamily="34" charset="0"/>
              </a:rPr>
              <a:t>Equity in Sanitation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</p:spPr>
        <p:txBody>
          <a:bodyPr anchor="ctr"/>
          <a:lstStyle/>
          <a:p>
            <a:pPr marL="342900" indent="-342900" algn="ctr">
              <a:defRPr/>
            </a:pPr>
            <a:r>
              <a:rPr lang="en-GB" altLang="en-US" sz="2400" b="1" dirty="0">
                <a:solidFill>
                  <a:srgbClr val="4D4F53"/>
                </a:solidFill>
                <a:latin typeface="Arial" pitchFamily="34" charset="0"/>
                <a:ea typeface="+mj-ea"/>
                <a:cs typeface="Arial" pitchFamily="34" charset="0"/>
              </a:rPr>
              <a:t>Challenges </a:t>
            </a:r>
            <a:r>
              <a:rPr lang="en-GB" altLang="en-US" sz="2400" b="1" dirty="0" smtClean="0">
                <a:solidFill>
                  <a:srgbClr val="4D4F53"/>
                </a:solidFill>
                <a:latin typeface="Arial" pitchFamily="34" charset="0"/>
                <a:ea typeface="+mj-ea"/>
                <a:cs typeface="Arial" pitchFamily="34" charset="0"/>
              </a:rPr>
              <a:t>&amp; </a:t>
            </a:r>
            <a:r>
              <a:rPr lang="en-GB" altLang="en-US" sz="2400" b="1" dirty="0">
                <a:solidFill>
                  <a:srgbClr val="4D4F53"/>
                </a:solidFill>
                <a:latin typeface="Arial" pitchFamily="34" charset="0"/>
                <a:ea typeface="+mj-ea"/>
                <a:cs typeface="Arial" pitchFamily="34" charset="0"/>
              </a:rPr>
              <a:t>remaining issues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105400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Services for urban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areas</a:t>
            </a:r>
          </a:p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Safe solutions for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faecal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sludge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management</a:t>
            </a:r>
          </a:p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Sustainable but low-cost technologies for hard-to-reach and vulnerable areas </a:t>
            </a:r>
          </a:p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Greater focus on menstrual hygiene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management</a:t>
            </a:r>
          </a:p>
          <a:p>
            <a:pPr marL="342900" lvl="1" indent="-342900">
              <a:spcBef>
                <a:spcPts val="1800"/>
              </a:spcBef>
              <a:spcAft>
                <a:spcPts val="1200"/>
              </a:spcAft>
              <a:buFontTx/>
              <a:buChar char="•"/>
              <a:defRPr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Ensuring financial sustainability while still ensuring equity in services provided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267200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defRPr/>
            </a:pPr>
            <a:r>
              <a:rPr lang="en-US" sz="2200" dirty="0" err="1" smtClean="0">
                <a:solidFill>
                  <a:srgbClr val="4D4F53"/>
                </a:solidFill>
                <a:cs typeface="Arial" pitchFamily="34" charset="0"/>
              </a:rPr>
              <a:t>Recognising</a:t>
            </a:r>
            <a:r>
              <a:rPr lang="en-US" sz="2200" dirty="0" smtClean="0">
                <a:solidFill>
                  <a:srgbClr val="4D4F53"/>
                </a:solidFill>
                <a:cs typeface="Arial" pitchFamily="34" charset="0"/>
              </a:rPr>
              <a:t> that different </a:t>
            </a:r>
            <a:r>
              <a:rPr lang="en-US" sz="2200" dirty="0" err="1" smtClean="0">
                <a:solidFill>
                  <a:srgbClr val="4D4F53"/>
                </a:solidFill>
                <a:cs typeface="Arial" pitchFamily="34" charset="0"/>
              </a:rPr>
              <a:t>organisations</a:t>
            </a:r>
            <a:r>
              <a:rPr lang="en-US" sz="2200" dirty="0" smtClean="0">
                <a:solidFill>
                  <a:srgbClr val="4D4F53"/>
                </a:solidFill>
                <a:cs typeface="Arial" pitchFamily="34" charset="0"/>
              </a:rPr>
              <a:t> have different strengths, and therefore it will be important to:</a:t>
            </a:r>
          </a:p>
          <a:p>
            <a:pPr lvl="1">
              <a:spcAft>
                <a:spcPts val="1800"/>
              </a:spcAft>
              <a:defRPr/>
            </a:pPr>
            <a:r>
              <a:rPr lang="en-US" sz="2200" dirty="0" smtClean="0">
                <a:solidFill>
                  <a:srgbClr val="4D4F53"/>
                </a:solidFill>
                <a:cs typeface="Arial" pitchFamily="34" charset="0"/>
              </a:rPr>
              <a:t>Forge partnerships and collaborations with other actors in the WASH sector </a:t>
            </a:r>
          </a:p>
          <a:p>
            <a:pPr lvl="1">
              <a:spcAft>
                <a:spcPts val="1800"/>
              </a:spcAft>
              <a:defRPr/>
            </a:pPr>
            <a:r>
              <a:rPr lang="en-US" sz="2200" dirty="0" smtClean="0">
                <a:solidFill>
                  <a:srgbClr val="4D4F53"/>
                </a:solidFill>
                <a:cs typeface="Arial" pitchFamily="34" charset="0"/>
              </a:rPr>
              <a:t>Share knowledge and experiences for mutual learning </a:t>
            </a:r>
          </a:p>
          <a:p>
            <a:pPr>
              <a:spcAft>
                <a:spcPts val="1800"/>
              </a:spcAft>
              <a:defRPr/>
            </a:pPr>
            <a:endParaRPr lang="en-US" sz="2400" dirty="0" smtClean="0">
              <a:solidFill>
                <a:srgbClr val="4D4F53"/>
              </a:solidFill>
              <a:cs typeface="Arial" pitchFamily="34" charset="0"/>
            </a:endParaRPr>
          </a:p>
          <a:p>
            <a:pPr>
              <a:spcAft>
                <a:spcPts val="600"/>
              </a:spcAft>
              <a:defRPr/>
            </a:pPr>
            <a:endParaRPr lang="en-US" sz="2400" dirty="0" smtClean="0">
              <a:solidFill>
                <a:srgbClr val="4D4F53"/>
              </a:solidFill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</p:spPr>
        <p:txBody>
          <a:bodyPr anchor="ctr"/>
          <a:lstStyle/>
          <a:p>
            <a:pPr marL="342900" indent="-342900" algn="ctr">
              <a:defRPr/>
            </a:pPr>
            <a:r>
              <a:rPr lang="en-GB" altLang="en-US" sz="2400" b="1" dirty="0" smtClean="0">
                <a:solidFill>
                  <a:srgbClr val="4D4F53"/>
                </a:solidFill>
                <a:latin typeface="Arial" pitchFamily="34" charset="0"/>
                <a:ea typeface="+mj-ea"/>
                <a:cs typeface="Arial" pitchFamily="34" charset="0"/>
              </a:rPr>
              <a:t>Way forward </a:t>
            </a:r>
            <a:endParaRPr lang="en-GB" altLang="en-US" sz="2400" b="1" dirty="0">
              <a:solidFill>
                <a:srgbClr val="4D4F53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>
          <a:xfrm>
            <a:off x="4953000" y="5105400"/>
            <a:ext cx="3657600" cy="8382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0" hangingPunct="0">
              <a:defRPr/>
            </a:pPr>
            <a:r>
              <a:rPr lang="en-US" sz="3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Thank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502</Words>
  <Application>Microsoft Macintosh PowerPoint</Application>
  <PresentationFormat>On-screen Show (4:3)</PresentationFormat>
  <Paragraphs>84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Times New Roman</vt:lpstr>
      <vt:lpstr>Arial</vt:lpstr>
      <vt:lpstr>Default Design</vt:lpstr>
      <vt:lpstr>Worksheet</vt:lpstr>
      <vt:lpstr>PowerPoint Presentation</vt:lpstr>
      <vt:lpstr>PROGRAMME</vt:lpstr>
      <vt:lpstr>  WHO ARE YOU?  WHAT IS THE MAIN OBJECTIVE OF YOUR WORK IN BANGLADESH?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Global Brand Pvt.Ltd.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Implementation</dc:title>
  <dc:creator>Ishraq Dhaly</dc:creator>
  <cp:lastModifiedBy>Lindsey Schwidder</cp:lastModifiedBy>
  <cp:revision>96</cp:revision>
  <dcterms:created xsi:type="dcterms:W3CDTF">2010-02-04T08:40:38Z</dcterms:created>
  <dcterms:modified xsi:type="dcterms:W3CDTF">2016-03-22T14:00:19Z</dcterms:modified>
</cp:coreProperties>
</file>