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5" r:id="rId5"/>
  </p:sldMasterIdLst>
  <p:notesMasterIdLst>
    <p:notesMasterId r:id="rId11"/>
  </p:notesMasterIdLst>
  <p:sldIdLst>
    <p:sldId id="257" r:id="rId6"/>
    <p:sldId id="256" r:id="rId7"/>
    <p:sldId id="302" r:id="rId8"/>
    <p:sldId id="313" r:id="rId9"/>
    <p:sldId id="27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2836" autoAdjust="0"/>
    <p:restoredTop sz="94660"/>
  </p:normalViewPr>
  <p:slideViewPr>
    <p:cSldViewPr snapToGrid="0" showGuides="1">
      <p:cViewPr varScale="1">
        <p:scale>
          <a:sx n="74" d="100"/>
          <a:sy n="74" d="100"/>
        </p:scale>
        <p:origin x="605" y="77"/>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27/04/2023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1645920" y="4880665"/>
            <a:ext cx="8900160" cy="365125"/>
          </a:xfrm>
          <a:prstGeom prst="rect">
            <a:avLst/>
          </a:prstGeom>
        </p:spPr>
        <p:txBody>
          <a:bodyPr/>
          <a:lstStyle>
            <a:lvl1pPr algn="ctr">
              <a:defRPr sz="2000">
                <a:solidFill>
                  <a:schemeClr val="tx2"/>
                </a:solidFill>
              </a:defRPr>
            </a:lvl1pPr>
          </a:lstStyle>
          <a:p>
            <a:r>
              <a:rPr lang="en-GB" dirty="0"/>
              <a:t>Subtitle</a:t>
            </a:r>
          </a:p>
        </p:txBody>
      </p:sp>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96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5740399" cy="365125"/>
          </a:xfrm>
          <a:prstGeom prst="rect">
            <a:avLst/>
          </a:prstGeom>
        </p:spPr>
        <p:txBody>
          <a:bodyPr/>
          <a:lstStyle>
            <a:lvl1pPr>
              <a:defRPr sz="1400"/>
            </a:lvl1pPr>
          </a:lstStyle>
          <a:p>
            <a:r>
              <a:rPr lang="en-GB" dirty="0"/>
              <a:t>Presenter names and organisations</a:t>
            </a:r>
          </a:p>
          <a:p>
            <a:endParaRPr lang="en-GB" dirty="0"/>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88178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863809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600425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34253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62602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2690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Ne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solidFill>
                  <a:schemeClr val="tx1"/>
                </a:solidFill>
                <a:latin typeface="Quicksand" pitchFamily="2" charset="0"/>
              </a:defRPr>
            </a:lvl1pPr>
            <a:lvl2pPr marL="182563" indent="-182563">
              <a:buClr>
                <a:schemeClr val="tx2"/>
              </a:buClr>
              <a:buFont typeface="Arial" panose="020B0604020202020204" pitchFamily="34" charset="0"/>
              <a:buChar char="•"/>
              <a:defRPr>
                <a:solidFill>
                  <a:schemeClr val="tx1"/>
                </a:solidFill>
                <a:latin typeface="Quicksand" pitchFamily="2" charset="0"/>
              </a:defRPr>
            </a:lvl2pPr>
            <a:lvl3pPr marL="684000" indent="-182563">
              <a:buClr>
                <a:schemeClr val="tx2"/>
              </a:buClr>
              <a:buFont typeface="System Font Regular"/>
              <a:buChar char="-"/>
              <a:defRPr>
                <a:solidFill>
                  <a:schemeClr val="tx1"/>
                </a:solidFill>
                <a:latin typeface="Quicksand" pitchFamily="2" charset="0"/>
              </a:defRPr>
            </a:lvl3pPr>
            <a:lvl4pPr marL="1368000" indent="-182563">
              <a:buClr>
                <a:schemeClr val="tx2"/>
              </a:buClr>
              <a:buFont typeface="Arial" panose="020B0604020202020204" pitchFamily="34" charset="0"/>
              <a:buChar char="•"/>
              <a:defRPr>
                <a:solidFill>
                  <a:schemeClr val="tx1"/>
                </a:solidFill>
                <a:latin typeface="Quicksand" pitchFamily="2" charset="0"/>
              </a:defRPr>
            </a:lvl4pPr>
            <a:lvl5pPr marL="2052000" indent="-182563">
              <a:buClr>
                <a:schemeClr val="tx2"/>
              </a:buClr>
              <a:buFont typeface="System Font Regular"/>
              <a:buChar char="-"/>
              <a:defRPr>
                <a:solidFill>
                  <a:schemeClr val="tx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456819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293462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03382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endParaRPr lang="en-GB" dirty="0"/>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64051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733994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97465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endParaRPr lang="en-GB" dirty="0"/>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44649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994735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2247772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873042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632467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White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063648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955320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2302678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3145116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lag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92726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lag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258431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hasCustomPrompt="1"/>
          </p:nvPr>
        </p:nvSpPr>
        <p:spPr>
          <a:xfrm>
            <a:off x="708297" y="430440"/>
            <a:ext cx="10819673" cy="1039132"/>
          </a:xfrm>
        </p:spPr>
        <p:txBody>
          <a:bodyPr/>
          <a:lstStyle/>
          <a:p>
            <a:r>
              <a:rPr lang="en-GB" dirty="0"/>
              <a:t>Resources slide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dirty="0"/>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550334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745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26811141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13335867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1337485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9063015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4092184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5174154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0671299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1052962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9642762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812536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0523686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22001884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32663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3401267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5501079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5845845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35300353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8911434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6433291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0641805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6722077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446763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8169892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4141936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5478804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5495428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4333561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38700176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1.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2.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131182336"/>
      </p:ext>
    </p:extLst>
  </p:cSld>
  <p:clrMap bg1="lt1" tx1="dk1" bg2="lt2" tx2="dk2" accent1="accent1" accent2="accent2" accent3="accent3" accent4="accent4" accent5="accent5" accent6="accent6" hlink="hlink" folHlink="folHlink"/>
  <p:sldLayoutIdLst>
    <p:sldLayoutId id="2147483681" r:id="rId1"/>
    <p:sldLayoutId id="2147483649" r:id="rId2"/>
    <p:sldLayoutId id="2147483662" r:id="rId3"/>
    <p:sldLayoutId id="2147483650" r:id="rId4"/>
    <p:sldLayoutId id="2147483660" r:id="rId5"/>
    <p:sldLayoutId id="2147483661" r:id="rId6"/>
    <p:sldLayoutId id="2147483682" r:id="rId7"/>
    <p:sldLayoutId id="2147483684" r:id="rId8"/>
    <p:sldLayoutId id="2147483652" r:id="rId9"/>
    <p:sldLayoutId id="2147483669" r:id="rId10"/>
    <p:sldLayoutId id="2147483651" r:id="rId11"/>
    <p:sldLayoutId id="2147483663" r:id="rId12"/>
    <p:sldLayoutId id="2147483665" r:id="rId13"/>
    <p:sldLayoutId id="2147483666" r:id="rId14"/>
    <p:sldLayoutId id="2147483664" r:id="rId15"/>
    <p:sldLayoutId id="2147483653" r:id="rId16"/>
    <p:sldLayoutId id="2147483667" r:id="rId17"/>
    <p:sldLayoutId id="2147483668" r:id="rId18"/>
    <p:sldLayoutId id="2147483671" r:id="rId19"/>
    <p:sldLayoutId id="2147483672" r:id="rId20"/>
    <p:sldLayoutId id="2147483673" r:id="rId21"/>
    <p:sldLayoutId id="2147483674" r:id="rId22"/>
    <p:sldLayoutId id="2147483675" r:id="rId23"/>
    <p:sldLayoutId id="2147483676" r:id="rId24"/>
    <p:sldLayoutId id="2147483677" r:id="rId25"/>
    <p:sldLayoutId id="2147483679" r:id="rId26"/>
    <p:sldLayoutId id="2147483680" r:id="rId27"/>
    <p:sldLayoutId id="2147483656" r:id="rId28"/>
    <p:sldLayoutId id="2147483683" r:id="rId29"/>
    <p:sldLayoutId id="2147483655" r:id="rId3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29" userDrawn="1">
          <p15:clr>
            <a:srgbClr val="F26B43"/>
          </p15:clr>
        </p15:guide>
        <p15:guide id="4" orient="horz" pos="754" userDrawn="1">
          <p15:clr>
            <a:srgbClr val="F26B43"/>
          </p15:clr>
        </p15:guide>
        <p15:guide id="5" orient="horz" pos="1321" userDrawn="1">
          <p15:clr>
            <a:srgbClr val="F26B43"/>
          </p15:clr>
        </p15:guide>
        <p15:guide id="6"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14833041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57.xml"/><Relationship Id="rId4" Type="http://schemas.openxmlformats.org/officeDocument/2006/relationships/image" Target="../media/image1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C2.1 </a:t>
            </a:r>
            <a:br>
              <a:rPr lang="en-GB" dirty="0"/>
            </a:br>
            <a:r>
              <a:rPr lang="en-GB" dirty="0"/>
              <a:t>Climate Justice Session</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GB" dirty="0"/>
              <a:t>Subtitle of presentation</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Speaker name and date</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p:txBody>
          <a:bodyPr/>
          <a:lstStyle/>
          <a:p>
            <a:r>
              <a:rPr lang="en-GB" dirty="0"/>
              <a:t>Social justice framework</a:t>
            </a:r>
          </a:p>
        </p:txBody>
      </p:sp>
      <p:sp>
        <p:nvSpPr>
          <p:cNvPr id="5" name="Content Placeholder 4">
            <a:extLst>
              <a:ext uri="{FF2B5EF4-FFF2-40B4-BE49-F238E27FC236}">
                <a16:creationId xmlns:a16="http://schemas.microsoft.com/office/drawing/2014/main" id="{A7FF7F4A-043E-83AE-102D-79A8750A35C8}"/>
              </a:ext>
            </a:extLst>
          </p:cNvPr>
          <p:cNvSpPr>
            <a:spLocks noGrp="1"/>
          </p:cNvSpPr>
          <p:nvPr>
            <p:ph idx="1"/>
          </p:nvPr>
        </p:nvSpPr>
        <p:spPr>
          <a:xfrm>
            <a:off x="751840" y="1558637"/>
            <a:ext cx="10179396" cy="5018808"/>
          </a:xfrm>
        </p:spPr>
        <p:txBody>
          <a:bodyPr>
            <a:normAutofit lnSpcReduction="10000"/>
          </a:bodyPr>
          <a:lstStyle/>
          <a:p>
            <a:pPr marL="342900" lvl="0" indent="-342900">
              <a:lnSpc>
                <a:spcPct val="110000"/>
              </a:lnSpc>
              <a:buFont typeface="+mj-lt"/>
              <a:buAutoNum type="arabicPeriod"/>
            </a:pPr>
            <a:r>
              <a:rPr lang="en-IE" sz="1800" b="1" kern="100" dirty="0">
                <a:solidFill>
                  <a:schemeClr val="bg1"/>
                </a:solidFill>
                <a:effectLst/>
                <a:ea typeface="DengXian" panose="02010600030101010101" pitchFamily="2" charset="-122"/>
                <a:cs typeface="Arial" panose="020B0604020202020204" pitchFamily="34" charset="0"/>
              </a:rPr>
              <a:t>Access</a:t>
            </a:r>
            <a:r>
              <a:rPr lang="en-IE" sz="1800" kern="100" dirty="0">
                <a:solidFill>
                  <a:schemeClr val="bg1"/>
                </a:solidFill>
                <a:effectLst/>
                <a:ea typeface="DengXian" panose="02010600030101010101" pitchFamily="2" charset="-122"/>
                <a:cs typeface="Arial" panose="020B0604020202020204" pitchFamily="34" charset="0"/>
              </a:rPr>
              <a:t>: the means and opportunity to engage, receive and benefit from rights, services, goods and resources. This could be impeded due to disability, socio-economics status/class, gender expression sexual orientation, religion and ethnicity. </a:t>
            </a:r>
            <a:endParaRPr lang="en-GB" sz="1800" kern="100" dirty="0">
              <a:solidFill>
                <a:schemeClr val="bg1"/>
              </a:solidFill>
              <a:effectLst/>
              <a:ea typeface="DengXian" panose="02010600030101010101" pitchFamily="2" charset="-122"/>
              <a:cs typeface="Arial" panose="020B0604020202020204" pitchFamily="34" charset="0"/>
            </a:endParaRPr>
          </a:p>
          <a:p>
            <a:pPr marL="342900" lvl="0" indent="-342900">
              <a:lnSpc>
                <a:spcPct val="110000"/>
              </a:lnSpc>
              <a:buFont typeface="+mj-lt"/>
              <a:buAutoNum type="arabicPeriod"/>
            </a:pPr>
            <a:r>
              <a:rPr lang="en-IE" sz="1800" b="1" kern="100" dirty="0">
                <a:solidFill>
                  <a:schemeClr val="bg1"/>
                </a:solidFill>
                <a:effectLst/>
                <a:ea typeface="DengXian" panose="02010600030101010101" pitchFamily="2" charset="-122"/>
                <a:cs typeface="Arial" panose="020B0604020202020204" pitchFamily="34" charset="0"/>
              </a:rPr>
              <a:t>Equity:</a:t>
            </a:r>
            <a:r>
              <a:rPr lang="en-IE" sz="1800" kern="100" dirty="0">
                <a:solidFill>
                  <a:schemeClr val="bg1"/>
                </a:solidFill>
                <a:effectLst/>
                <a:ea typeface="DengXian" panose="02010600030101010101" pitchFamily="2" charset="-122"/>
                <a:cs typeface="Arial" panose="020B0604020202020204" pitchFamily="34" charset="0"/>
              </a:rPr>
              <a:t> </a:t>
            </a:r>
            <a:r>
              <a:rPr lang="en-IE" sz="1800" kern="100" dirty="0">
                <a:solidFill>
                  <a:schemeClr val="bg1"/>
                </a:solidFill>
                <a:ea typeface="DengXian" panose="02010600030101010101" pitchFamily="2" charset="-122"/>
                <a:cs typeface="Arial" panose="020B0604020202020204" pitchFamily="34" charset="0"/>
              </a:rPr>
              <a:t>the method for achieving</a:t>
            </a:r>
            <a:r>
              <a:rPr lang="en-IE" sz="1800" kern="100" dirty="0">
                <a:solidFill>
                  <a:schemeClr val="bg1"/>
                </a:solidFill>
                <a:effectLst/>
                <a:ea typeface="DengXian" panose="02010600030101010101" pitchFamily="2" charset="-122"/>
                <a:cs typeface="Arial" panose="020B0604020202020204" pitchFamily="34" charset="0"/>
              </a:rPr>
              <a:t> equality of outcomes for all. Its involves acknowledging the multiple </a:t>
            </a:r>
            <a:r>
              <a:rPr lang="en-IE" sz="1800" kern="100" dirty="0">
                <a:solidFill>
                  <a:schemeClr val="bg1"/>
                </a:solidFill>
                <a:ea typeface="DengXian" panose="02010600030101010101" pitchFamily="2" charset="-122"/>
                <a:cs typeface="Arial" panose="020B0604020202020204" pitchFamily="34" charset="0"/>
              </a:rPr>
              <a:t>barriers and paths different groups face to realising their rights and having services designed and delivered to meet their needs. </a:t>
            </a:r>
          </a:p>
          <a:p>
            <a:pPr marL="342900" lvl="0" indent="-342900">
              <a:lnSpc>
                <a:spcPct val="110000"/>
              </a:lnSpc>
              <a:buFont typeface="+mj-lt"/>
              <a:buAutoNum type="arabicPeriod"/>
            </a:pPr>
            <a:r>
              <a:rPr lang="en-IE" sz="1800" b="1" kern="100" dirty="0">
                <a:solidFill>
                  <a:schemeClr val="bg1"/>
                </a:solidFill>
                <a:effectLst/>
                <a:ea typeface="DengXian" panose="02010600030101010101" pitchFamily="2" charset="-122"/>
                <a:cs typeface="Arial" panose="020B0604020202020204" pitchFamily="34" charset="0"/>
              </a:rPr>
              <a:t>Diversity: </a:t>
            </a:r>
            <a:r>
              <a:rPr lang="en-IE" sz="1800" kern="100" dirty="0">
                <a:solidFill>
                  <a:schemeClr val="bg1"/>
                </a:solidFill>
                <a:effectLst/>
                <a:ea typeface="DengXian" panose="02010600030101010101" pitchFamily="2" charset="-122"/>
                <a:cs typeface="Arial" panose="020B0604020202020204" pitchFamily="34" charset="0"/>
              </a:rPr>
              <a:t>recognising and understanding valuing, respecting and supporting differences. </a:t>
            </a:r>
            <a:r>
              <a:rPr lang="en-IE" sz="1800" kern="100" dirty="0">
                <a:solidFill>
                  <a:schemeClr val="bg1"/>
                </a:solidFill>
                <a:ea typeface="DengXian" panose="02010600030101010101" pitchFamily="2" charset="-122"/>
                <a:cs typeface="Arial" panose="020B0604020202020204" pitchFamily="34" charset="0"/>
              </a:rPr>
              <a:t>W</a:t>
            </a:r>
            <a:r>
              <a:rPr lang="en-IE" sz="1800" kern="100" dirty="0">
                <a:solidFill>
                  <a:schemeClr val="bg1"/>
                </a:solidFill>
                <a:effectLst/>
                <a:ea typeface="DengXian" panose="02010600030101010101" pitchFamily="2" charset="-122"/>
                <a:cs typeface="Arial" panose="020B0604020202020204" pitchFamily="34" charset="0"/>
              </a:rPr>
              <a:t>ho is in the room and who is missing? Diversity is the “who” inclusion is the ‘how</a:t>
            </a:r>
            <a:endParaRPr lang="en-GB" sz="1800" kern="100" dirty="0">
              <a:solidFill>
                <a:schemeClr val="bg1"/>
              </a:solidFill>
              <a:effectLst/>
              <a:ea typeface="DengXian" panose="02010600030101010101" pitchFamily="2" charset="-122"/>
              <a:cs typeface="Arial" panose="020B0604020202020204" pitchFamily="34" charset="0"/>
            </a:endParaRPr>
          </a:p>
          <a:p>
            <a:pPr marL="342900" lvl="0" indent="-342900">
              <a:lnSpc>
                <a:spcPct val="110000"/>
              </a:lnSpc>
              <a:buFont typeface="+mj-lt"/>
              <a:buAutoNum type="arabicPeriod"/>
            </a:pPr>
            <a:r>
              <a:rPr lang="en-IE" sz="1800" b="1" kern="100" dirty="0">
                <a:solidFill>
                  <a:schemeClr val="bg1"/>
                </a:solidFill>
                <a:effectLst/>
                <a:ea typeface="DengXian" panose="02010600030101010101" pitchFamily="2" charset="-122"/>
                <a:cs typeface="Arial" panose="020B0604020202020204" pitchFamily="34" charset="0"/>
              </a:rPr>
              <a:t>Participation: </a:t>
            </a:r>
            <a:r>
              <a:rPr lang="en-GB" sz="1800" kern="100" dirty="0">
                <a:solidFill>
                  <a:schemeClr val="bg1"/>
                </a:solidFill>
                <a:ea typeface="DengXian" panose="02010600030101010101" pitchFamily="2" charset="-122"/>
                <a:cs typeface="Arial" panose="020B0604020202020204" pitchFamily="34" charset="0"/>
              </a:rPr>
              <a:t>i</a:t>
            </a:r>
            <a:r>
              <a:rPr lang="en-GB" sz="1800" kern="100" dirty="0">
                <a:solidFill>
                  <a:schemeClr val="bg1"/>
                </a:solidFill>
                <a:effectLst/>
                <a:ea typeface="DengXian" panose="02010600030101010101" pitchFamily="2" charset="-122"/>
                <a:cs typeface="Arial" panose="020B0604020202020204" pitchFamily="34" charset="0"/>
              </a:rPr>
              <a:t>s about creating space for many diverse voices to not only be heard but to have real and meaningful influence on decisions that affect them, through serious opportunities to participate</a:t>
            </a:r>
            <a:r>
              <a:rPr lang="en-GB" sz="1800" b="1" kern="100" dirty="0">
                <a:solidFill>
                  <a:schemeClr val="bg1"/>
                </a:solidFill>
                <a:effectLst/>
                <a:ea typeface="DengXian" panose="02010600030101010101" pitchFamily="2" charset="-122"/>
                <a:cs typeface="Arial" panose="020B0604020202020204" pitchFamily="34" charset="0"/>
              </a:rPr>
              <a:t>.  </a:t>
            </a:r>
            <a:r>
              <a:rPr lang="en-GB" sz="1800" kern="100" dirty="0">
                <a:solidFill>
                  <a:schemeClr val="bg1"/>
                </a:solidFill>
                <a:effectLst/>
                <a:ea typeface="DengXian" panose="02010600030101010101" pitchFamily="2" charset="-122"/>
                <a:cs typeface="Arial" panose="020B0604020202020204" pitchFamily="34" charset="0"/>
              </a:rPr>
              <a:t>Meaningful participation </a:t>
            </a:r>
            <a:r>
              <a:rPr lang="en-IE" sz="1800" kern="100" dirty="0">
                <a:solidFill>
                  <a:schemeClr val="bg1"/>
                </a:solidFill>
                <a:effectLst/>
                <a:ea typeface="DengXian" panose="02010600030101010101" pitchFamily="2" charset="-122"/>
                <a:cs typeface="Arial" panose="020B0604020202020204" pitchFamily="34" charset="0"/>
              </a:rPr>
              <a:t>means that the strengths, interests and needs of the people invited to engage are recognised and nurtured.</a:t>
            </a:r>
            <a:r>
              <a:rPr lang="en-IE" sz="1800" b="1" kern="100" dirty="0">
                <a:solidFill>
                  <a:schemeClr val="bg1"/>
                </a:solidFill>
                <a:effectLst/>
                <a:ea typeface="DengXian" panose="02010600030101010101" pitchFamily="2" charset="-122"/>
                <a:cs typeface="Arial" panose="020B0604020202020204" pitchFamily="34" charset="0"/>
              </a:rPr>
              <a:t> </a:t>
            </a:r>
            <a:endParaRPr lang="en-GB" sz="1800" kern="100" dirty="0">
              <a:solidFill>
                <a:schemeClr val="bg1"/>
              </a:solidFill>
              <a:effectLst/>
              <a:ea typeface="DengXian" panose="02010600030101010101" pitchFamily="2" charset="-122"/>
              <a:cs typeface="Arial" panose="020B0604020202020204" pitchFamily="34" charset="0"/>
            </a:endParaRPr>
          </a:p>
          <a:p>
            <a:pPr marL="342900" lvl="0" indent="-342900">
              <a:lnSpc>
                <a:spcPct val="110000"/>
              </a:lnSpc>
              <a:spcAft>
                <a:spcPts val="800"/>
              </a:spcAft>
              <a:buFont typeface="+mj-lt"/>
              <a:buAutoNum type="arabicPeriod"/>
            </a:pPr>
            <a:r>
              <a:rPr lang="en-IE" sz="1800" b="1" kern="100" dirty="0">
                <a:solidFill>
                  <a:schemeClr val="bg1"/>
                </a:solidFill>
                <a:effectLst/>
                <a:ea typeface="DengXian" panose="02010600030101010101" pitchFamily="2" charset="-122"/>
                <a:cs typeface="Arial" panose="020B0604020202020204" pitchFamily="34" charset="0"/>
              </a:rPr>
              <a:t>Rights: </a:t>
            </a:r>
            <a:r>
              <a:rPr lang="en-IE" sz="1800" kern="100" dirty="0">
                <a:solidFill>
                  <a:schemeClr val="bg1"/>
                </a:solidFill>
                <a:effectLst/>
                <a:ea typeface="DengXian" panose="02010600030101010101" pitchFamily="2" charset="-122"/>
                <a:cs typeface="Arial" panose="020B0604020202020204" pitchFamily="34" charset="0"/>
              </a:rPr>
              <a:t>these are the rights we have simply because we exist as human beings. Universal rights are inherent to us all regardless of nationality, sex, national or ethnic origin, colour, religion, language, or any other status</a:t>
            </a:r>
            <a:r>
              <a:rPr lang="en-IE" sz="1800" b="1" kern="100" dirty="0">
                <a:solidFill>
                  <a:schemeClr val="bg1"/>
                </a:solidFill>
                <a:effectLst/>
                <a:ea typeface="DengXian" panose="02010600030101010101" pitchFamily="2" charset="-122"/>
                <a:cs typeface="Arial" panose="020B0604020202020204" pitchFamily="34" charset="0"/>
              </a:rPr>
              <a:t>. </a:t>
            </a:r>
            <a:endParaRPr lang="en-GB" sz="1800" kern="100" dirty="0">
              <a:solidFill>
                <a:schemeClr val="bg1"/>
              </a:solidFill>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675620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a:xfrm>
            <a:off x="732346" y="593213"/>
            <a:ext cx="11154854" cy="752109"/>
          </a:xfrm>
        </p:spPr>
        <p:txBody>
          <a:bodyPr>
            <a:normAutofit fontScale="90000"/>
          </a:bodyPr>
          <a:lstStyle/>
          <a:p>
            <a:r>
              <a:rPr lang="en-GB" dirty="0"/>
              <a:t>Social justice framework + group questions</a:t>
            </a:r>
          </a:p>
        </p:txBody>
      </p:sp>
      <p:sp>
        <p:nvSpPr>
          <p:cNvPr id="5" name="Content Placeholder 4">
            <a:extLst>
              <a:ext uri="{FF2B5EF4-FFF2-40B4-BE49-F238E27FC236}">
                <a16:creationId xmlns:a16="http://schemas.microsoft.com/office/drawing/2014/main" id="{A7FF7F4A-043E-83AE-102D-79A8750A35C8}"/>
              </a:ext>
            </a:extLst>
          </p:cNvPr>
          <p:cNvSpPr>
            <a:spLocks noGrp="1"/>
          </p:cNvSpPr>
          <p:nvPr>
            <p:ph idx="1"/>
          </p:nvPr>
        </p:nvSpPr>
        <p:spPr>
          <a:xfrm>
            <a:off x="744425" y="1329489"/>
            <a:ext cx="10703150" cy="3772535"/>
          </a:xfrm>
        </p:spPr>
        <p:txBody>
          <a:bodyPr>
            <a:normAutofit/>
          </a:bodyPr>
          <a:lstStyle/>
          <a:p>
            <a:pPr marL="342900" lvl="0" indent="-342900">
              <a:lnSpc>
                <a:spcPct val="100000"/>
              </a:lnSpc>
              <a:buFont typeface="+mj-lt"/>
              <a:buAutoNum type="arabicPeriod"/>
            </a:pPr>
            <a:r>
              <a:rPr lang="en-IE" sz="1400" b="1" kern="100" dirty="0">
                <a:solidFill>
                  <a:schemeClr val="bg1"/>
                </a:solidFill>
                <a:effectLst/>
                <a:ea typeface="DengXian" panose="02010600030101010101" pitchFamily="2" charset="-122"/>
                <a:cs typeface="Arial" panose="020B0604020202020204" pitchFamily="34" charset="0"/>
              </a:rPr>
              <a:t>Access</a:t>
            </a:r>
            <a:r>
              <a:rPr lang="en-IE" sz="1400" kern="100" dirty="0">
                <a:solidFill>
                  <a:schemeClr val="bg1"/>
                </a:solidFill>
                <a:effectLst/>
                <a:ea typeface="DengXian" panose="02010600030101010101" pitchFamily="2" charset="-122"/>
                <a:cs typeface="Arial" panose="020B0604020202020204" pitchFamily="34" charset="0"/>
              </a:rPr>
              <a:t>: the means and opportunity to engage, receive and benefit from rights, services, goods and resources. This could be impeded due to disability, socio-economics status/class, gender expression sexual orientation, religion and ethnicity. </a:t>
            </a:r>
            <a:endParaRPr lang="en-GB" sz="1400" kern="100" dirty="0">
              <a:solidFill>
                <a:schemeClr val="bg1"/>
              </a:solidFill>
              <a:effectLst/>
              <a:ea typeface="DengXian" panose="02010600030101010101" pitchFamily="2" charset="-122"/>
              <a:cs typeface="Arial" panose="020B0604020202020204" pitchFamily="34" charset="0"/>
            </a:endParaRPr>
          </a:p>
          <a:p>
            <a:pPr marL="342900" lvl="0" indent="-342900">
              <a:lnSpc>
                <a:spcPct val="100000"/>
              </a:lnSpc>
              <a:buFont typeface="+mj-lt"/>
              <a:buAutoNum type="arabicPeriod"/>
            </a:pPr>
            <a:r>
              <a:rPr lang="en-IE" sz="1400" b="1" kern="100" dirty="0">
                <a:solidFill>
                  <a:schemeClr val="bg1"/>
                </a:solidFill>
                <a:effectLst/>
                <a:ea typeface="DengXian" panose="02010600030101010101" pitchFamily="2" charset="-122"/>
                <a:cs typeface="Arial" panose="020B0604020202020204" pitchFamily="34" charset="0"/>
              </a:rPr>
              <a:t>Equity:</a:t>
            </a:r>
            <a:r>
              <a:rPr lang="en-IE" sz="1400" kern="100" dirty="0">
                <a:solidFill>
                  <a:schemeClr val="bg1"/>
                </a:solidFill>
                <a:effectLst/>
                <a:ea typeface="DengXian" panose="02010600030101010101" pitchFamily="2" charset="-122"/>
                <a:cs typeface="Arial" panose="020B0604020202020204" pitchFamily="34" charset="0"/>
              </a:rPr>
              <a:t> </a:t>
            </a:r>
            <a:r>
              <a:rPr lang="en-IE" sz="1400" kern="100" dirty="0">
                <a:solidFill>
                  <a:schemeClr val="bg1"/>
                </a:solidFill>
                <a:ea typeface="DengXian" panose="02010600030101010101" pitchFamily="2" charset="-122"/>
                <a:cs typeface="Arial" panose="020B0604020202020204" pitchFamily="34" charset="0"/>
              </a:rPr>
              <a:t>the method for achieving</a:t>
            </a:r>
            <a:r>
              <a:rPr lang="en-IE" sz="1400" kern="100" dirty="0">
                <a:solidFill>
                  <a:schemeClr val="bg1"/>
                </a:solidFill>
                <a:effectLst/>
                <a:ea typeface="DengXian" panose="02010600030101010101" pitchFamily="2" charset="-122"/>
                <a:cs typeface="Arial" panose="020B0604020202020204" pitchFamily="34" charset="0"/>
              </a:rPr>
              <a:t> equality of outcomes for all. Its involves acknowledging the multiple </a:t>
            </a:r>
            <a:r>
              <a:rPr lang="en-IE" sz="1400" kern="100" dirty="0">
                <a:solidFill>
                  <a:schemeClr val="bg1"/>
                </a:solidFill>
                <a:ea typeface="DengXian" panose="02010600030101010101" pitchFamily="2" charset="-122"/>
                <a:cs typeface="Arial" panose="020B0604020202020204" pitchFamily="34" charset="0"/>
              </a:rPr>
              <a:t>barriers and paths different groups face to realising their rights and having services designed and delivered to meet their needs. </a:t>
            </a:r>
          </a:p>
          <a:p>
            <a:pPr marL="342900" lvl="0" indent="-342900">
              <a:lnSpc>
                <a:spcPct val="100000"/>
              </a:lnSpc>
              <a:buFont typeface="+mj-lt"/>
              <a:buAutoNum type="arabicPeriod"/>
            </a:pPr>
            <a:r>
              <a:rPr lang="en-IE" sz="1400" b="1" kern="100" dirty="0">
                <a:solidFill>
                  <a:schemeClr val="bg1"/>
                </a:solidFill>
                <a:effectLst/>
                <a:ea typeface="DengXian" panose="02010600030101010101" pitchFamily="2" charset="-122"/>
                <a:cs typeface="Arial" panose="020B0604020202020204" pitchFamily="34" charset="0"/>
              </a:rPr>
              <a:t>Diversity: </a:t>
            </a:r>
            <a:r>
              <a:rPr lang="en-IE" sz="1400" kern="100" dirty="0">
                <a:solidFill>
                  <a:schemeClr val="bg1"/>
                </a:solidFill>
                <a:effectLst/>
                <a:ea typeface="DengXian" panose="02010600030101010101" pitchFamily="2" charset="-122"/>
                <a:cs typeface="Arial" panose="020B0604020202020204" pitchFamily="34" charset="0"/>
              </a:rPr>
              <a:t>recognising and understanding valuing, respecting and supporting differences. </a:t>
            </a:r>
            <a:r>
              <a:rPr lang="en-IE" sz="1400" kern="100" dirty="0">
                <a:solidFill>
                  <a:schemeClr val="bg1"/>
                </a:solidFill>
                <a:ea typeface="DengXian" panose="02010600030101010101" pitchFamily="2" charset="-122"/>
                <a:cs typeface="Arial" panose="020B0604020202020204" pitchFamily="34" charset="0"/>
              </a:rPr>
              <a:t>W</a:t>
            </a:r>
            <a:r>
              <a:rPr lang="en-IE" sz="1400" kern="100" dirty="0">
                <a:solidFill>
                  <a:schemeClr val="bg1"/>
                </a:solidFill>
                <a:effectLst/>
                <a:ea typeface="DengXian" panose="02010600030101010101" pitchFamily="2" charset="-122"/>
                <a:cs typeface="Arial" panose="020B0604020202020204" pitchFamily="34" charset="0"/>
              </a:rPr>
              <a:t>ho is in the room and who is missing? Diversity is the “who” inclusion is the ‘how</a:t>
            </a:r>
            <a:endParaRPr lang="en-GB" sz="1400" kern="100" dirty="0">
              <a:solidFill>
                <a:schemeClr val="bg1"/>
              </a:solidFill>
              <a:effectLst/>
              <a:ea typeface="DengXian" panose="02010600030101010101" pitchFamily="2" charset="-122"/>
              <a:cs typeface="Arial" panose="020B0604020202020204" pitchFamily="34" charset="0"/>
            </a:endParaRPr>
          </a:p>
          <a:p>
            <a:pPr marL="342900" lvl="0" indent="-342900">
              <a:lnSpc>
                <a:spcPct val="100000"/>
              </a:lnSpc>
              <a:buFont typeface="+mj-lt"/>
              <a:buAutoNum type="arabicPeriod"/>
            </a:pPr>
            <a:r>
              <a:rPr lang="en-IE" sz="1400" b="1" kern="100" dirty="0">
                <a:solidFill>
                  <a:schemeClr val="bg1"/>
                </a:solidFill>
                <a:effectLst/>
                <a:ea typeface="DengXian" panose="02010600030101010101" pitchFamily="2" charset="-122"/>
                <a:cs typeface="Arial" panose="020B0604020202020204" pitchFamily="34" charset="0"/>
              </a:rPr>
              <a:t>Participation: </a:t>
            </a:r>
            <a:r>
              <a:rPr lang="en-GB" sz="1400" kern="100" dirty="0">
                <a:solidFill>
                  <a:schemeClr val="bg1"/>
                </a:solidFill>
                <a:ea typeface="DengXian" panose="02010600030101010101" pitchFamily="2" charset="-122"/>
                <a:cs typeface="Arial" panose="020B0604020202020204" pitchFamily="34" charset="0"/>
              </a:rPr>
              <a:t>i</a:t>
            </a:r>
            <a:r>
              <a:rPr lang="en-GB" sz="1400" kern="100" dirty="0">
                <a:solidFill>
                  <a:schemeClr val="bg1"/>
                </a:solidFill>
                <a:effectLst/>
                <a:ea typeface="DengXian" panose="02010600030101010101" pitchFamily="2" charset="-122"/>
                <a:cs typeface="Arial" panose="020B0604020202020204" pitchFamily="34" charset="0"/>
              </a:rPr>
              <a:t>s about creating space for many diverse voices to not only be heard but to have real and meaningful influence on decisions that affect them, through serious opportunities to participate</a:t>
            </a:r>
            <a:r>
              <a:rPr lang="en-GB" sz="1400" b="1" kern="100" dirty="0">
                <a:solidFill>
                  <a:schemeClr val="bg1"/>
                </a:solidFill>
                <a:effectLst/>
                <a:ea typeface="DengXian" panose="02010600030101010101" pitchFamily="2" charset="-122"/>
                <a:cs typeface="Arial" panose="020B0604020202020204" pitchFamily="34" charset="0"/>
              </a:rPr>
              <a:t>.  </a:t>
            </a:r>
            <a:r>
              <a:rPr lang="en-GB" sz="1400" kern="100" dirty="0">
                <a:solidFill>
                  <a:schemeClr val="bg1"/>
                </a:solidFill>
                <a:effectLst/>
                <a:ea typeface="DengXian" panose="02010600030101010101" pitchFamily="2" charset="-122"/>
                <a:cs typeface="Arial" panose="020B0604020202020204" pitchFamily="34" charset="0"/>
              </a:rPr>
              <a:t>Meaningful participation </a:t>
            </a:r>
            <a:r>
              <a:rPr lang="en-IE" sz="1400" kern="100" dirty="0">
                <a:solidFill>
                  <a:schemeClr val="bg1"/>
                </a:solidFill>
                <a:effectLst/>
                <a:ea typeface="DengXian" panose="02010600030101010101" pitchFamily="2" charset="-122"/>
                <a:cs typeface="Arial" panose="020B0604020202020204" pitchFamily="34" charset="0"/>
              </a:rPr>
              <a:t>means that the strengths, interests and needs of the people invited to engage are recognised and nurtured.</a:t>
            </a:r>
            <a:r>
              <a:rPr lang="en-IE" sz="1400" b="1" kern="100" dirty="0">
                <a:solidFill>
                  <a:schemeClr val="bg1"/>
                </a:solidFill>
                <a:effectLst/>
                <a:ea typeface="DengXian" panose="02010600030101010101" pitchFamily="2" charset="-122"/>
                <a:cs typeface="Arial" panose="020B0604020202020204" pitchFamily="34" charset="0"/>
              </a:rPr>
              <a:t> </a:t>
            </a:r>
            <a:endParaRPr lang="en-GB" sz="1400" kern="100" dirty="0">
              <a:solidFill>
                <a:schemeClr val="bg1"/>
              </a:solidFill>
              <a:effectLst/>
              <a:ea typeface="DengXian" panose="02010600030101010101" pitchFamily="2" charset="-122"/>
              <a:cs typeface="Arial" panose="020B0604020202020204" pitchFamily="34" charset="0"/>
            </a:endParaRPr>
          </a:p>
          <a:p>
            <a:pPr marL="342900" lvl="0" indent="-342900">
              <a:lnSpc>
                <a:spcPct val="100000"/>
              </a:lnSpc>
              <a:spcAft>
                <a:spcPts val="800"/>
              </a:spcAft>
              <a:buFont typeface="+mj-lt"/>
              <a:buAutoNum type="arabicPeriod"/>
            </a:pPr>
            <a:r>
              <a:rPr lang="en-IE" sz="1400" b="1" kern="100" dirty="0">
                <a:solidFill>
                  <a:schemeClr val="bg1"/>
                </a:solidFill>
                <a:effectLst/>
                <a:ea typeface="DengXian" panose="02010600030101010101" pitchFamily="2" charset="-122"/>
                <a:cs typeface="Arial" panose="020B0604020202020204" pitchFamily="34" charset="0"/>
              </a:rPr>
              <a:t>Rights: </a:t>
            </a:r>
            <a:r>
              <a:rPr lang="en-IE" sz="1400" kern="100" dirty="0">
                <a:solidFill>
                  <a:schemeClr val="bg1"/>
                </a:solidFill>
                <a:effectLst/>
                <a:ea typeface="DengXian" panose="02010600030101010101" pitchFamily="2" charset="-122"/>
                <a:cs typeface="Arial" panose="020B0604020202020204" pitchFamily="34" charset="0"/>
              </a:rPr>
              <a:t>these are the rights we have simply because we exist as human beings. Universal rights are inherent to us all regardless of nationality, sex, national or ethnic origin, colour, religion, language, or any other status</a:t>
            </a:r>
            <a:r>
              <a:rPr lang="en-IE" sz="1400" b="1" kern="100" dirty="0">
                <a:solidFill>
                  <a:schemeClr val="bg1"/>
                </a:solidFill>
                <a:effectLst/>
                <a:ea typeface="DengXian" panose="02010600030101010101" pitchFamily="2" charset="-122"/>
                <a:cs typeface="Arial" panose="020B0604020202020204" pitchFamily="34" charset="0"/>
              </a:rPr>
              <a:t>. </a:t>
            </a:r>
            <a:endParaRPr lang="en-GB" sz="1400" kern="100" dirty="0">
              <a:solidFill>
                <a:schemeClr val="bg1"/>
              </a:solidFill>
              <a:effectLst/>
              <a:ea typeface="DengXian" panose="02010600030101010101" pitchFamily="2" charset="-122"/>
              <a:cs typeface="Arial" panose="020B0604020202020204" pitchFamily="34" charset="0"/>
            </a:endParaRPr>
          </a:p>
        </p:txBody>
      </p:sp>
      <p:sp>
        <p:nvSpPr>
          <p:cNvPr id="3" name="Title 1">
            <a:extLst>
              <a:ext uri="{FF2B5EF4-FFF2-40B4-BE49-F238E27FC236}">
                <a16:creationId xmlns:a16="http://schemas.microsoft.com/office/drawing/2014/main" id="{1E67C912-ADD4-E292-7C70-CBBC33A201E6}"/>
              </a:ext>
            </a:extLst>
          </p:cNvPr>
          <p:cNvSpPr txBox="1">
            <a:spLocks/>
          </p:cNvSpPr>
          <p:nvPr/>
        </p:nvSpPr>
        <p:spPr>
          <a:xfrm>
            <a:off x="2610117" y="4571861"/>
            <a:ext cx="10624695" cy="75210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bg1"/>
                </a:solidFill>
                <a:latin typeface="Quicksand" pitchFamily="2" charset="0"/>
                <a:ea typeface="+mj-ea"/>
                <a:cs typeface="Quire Sans" panose="020B0502040204020203" pitchFamily="34" charset="0"/>
              </a:defRPr>
            </a:lvl1pPr>
          </a:lstStyle>
          <a:p>
            <a:r>
              <a:rPr lang="en-GB" dirty="0"/>
              <a:t>Group Questions</a:t>
            </a:r>
          </a:p>
        </p:txBody>
      </p:sp>
      <p:sp>
        <p:nvSpPr>
          <p:cNvPr id="4" name="Content Placeholder 4">
            <a:extLst>
              <a:ext uri="{FF2B5EF4-FFF2-40B4-BE49-F238E27FC236}">
                <a16:creationId xmlns:a16="http://schemas.microsoft.com/office/drawing/2014/main" id="{F049224D-BB3F-1070-1E59-E58533B989C9}"/>
              </a:ext>
            </a:extLst>
          </p:cNvPr>
          <p:cNvSpPr txBox="1">
            <a:spLocks/>
          </p:cNvSpPr>
          <p:nvPr/>
        </p:nvSpPr>
        <p:spPr>
          <a:xfrm>
            <a:off x="2610117" y="5393843"/>
            <a:ext cx="10703150" cy="8643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b="0" kern="1200">
                <a:solidFill>
                  <a:schemeClr val="accent3"/>
                </a:solidFill>
                <a:latin typeface="Quicksand" pitchFamily="2" charset="0"/>
                <a:ea typeface="+mn-ea"/>
                <a:cs typeface="+mn-cs"/>
              </a:defRPr>
            </a:lvl1pPr>
            <a:lvl2pPr marL="182563" indent="-182563"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accent3"/>
                </a:solidFill>
                <a:latin typeface="Quicksand" pitchFamily="2" charset="0"/>
                <a:ea typeface="+mn-ea"/>
                <a:cs typeface="+mn-cs"/>
              </a:defRPr>
            </a:lvl2pPr>
            <a:lvl3pPr marL="684000" indent="-182563" algn="l" defTabSz="914400" rtl="0" eaLnBrk="1" latinLnBrk="0" hangingPunct="1">
              <a:lnSpc>
                <a:spcPct val="90000"/>
              </a:lnSpc>
              <a:spcBef>
                <a:spcPts val="500"/>
              </a:spcBef>
              <a:buClr>
                <a:schemeClr val="tx2"/>
              </a:buClr>
              <a:buFont typeface="System Font Regular"/>
              <a:buChar char="-"/>
              <a:defRPr sz="1800" kern="1200">
                <a:solidFill>
                  <a:schemeClr val="accent3"/>
                </a:solidFill>
                <a:latin typeface="Quicksand" pitchFamily="2" charset="0"/>
                <a:ea typeface="+mn-ea"/>
                <a:cs typeface="+mn-cs"/>
              </a:defRPr>
            </a:lvl3pPr>
            <a:lvl4pPr marL="1368000" indent="-182563"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accent3"/>
                </a:solidFill>
                <a:latin typeface="Quicksand" pitchFamily="2" charset="0"/>
                <a:ea typeface="+mn-ea"/>
                <a:cs typeface="+mn-cs"/>
              </a:defRPr>
            </a:lvl4pPr>
            <a:lvl5pPr marL="2052000" indent="-182563" algn="l" defTabSz="914400" rtl="0" eaLnBrk="1" latinLnBrk="0" hangingPunct="1">
              <a:lnSpc>
                <a:spcPct val="90000"/>
              </a:lnSpc>
              <a:spcBef>
                <a:spcPts val="500"/>
              </a:spcBef>
              <a:buClr>
                <a:schemeClr val="tx2"/>
              </a:buClr>
              <a:buFont typeface="System Font Regular"/>
              <a:buChar char="-"/>
              <a:defRPr sz="1400" kern="1200">
                <a:solidFill>
                  <a:schemeClr val="accent3"/>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97000"/>
              </a:lnSpc>
              <a:buFont typeface="+mj-lt"/>
              <a:buAutoNum type="arabicPeriod"/>
            </a:pPr>
            <a:r>
              <a:rPr lang="en-GB" sz="1700" b="1" kern="100" dirty="0">
                <a:solidFill>
                  <a:schemeClr val="bg1"/>
                </a:solidFill>
                <a:latin typeface="Calibri" panose="020F0502020204030204" pitchFamily="34" charset="0"/>
                <a:ea typeface="DengXian" panose="02010600030101010101" pitchFamily="2" charset="-122"/>
                <a:cs typeface="Arial" panose="020B0604020202020204" pitchFamily="34" charset="0"/>
              </a:rPr>
              <a:t>What would ‘just, climate resilience’ look like in your part of the system?</a:t>
            </a:r>
          </a:p>
          <a:p>
            <a:pPr marL="342900" indent="-342900">
              <a:lnSpc>
                <a:spcPct val="97000"/>
              </a:lnSpc>
              <a:buFont typeface="+mj-lt"/>
              <a:buAutoNum type="arabicPeriod"/>
            </a:pPr>
            <a:r>
              <a:rPr lang="en-GB" sz="1700" b="1" kern="100" dirty="0">
                <a:solidFill>
                  <a:schemeClr val="bg1"/>
                </a:solidFill>
                <a:latin typeface="Calibri" panose="020F0502020204030204" pitchFamily="34" charset="0"/>
                <a:ea typeface="DengXian" panose="02010600030101010101" pitchFamily="2" charset="-122"/>
                <a:cs typeface="Arial" panose="020B0604020202020204" pitchFamily="34" charset="0"/>
              </a:rPr>
              <a:t>What are the barriers to making this a reality?</a:t>
            </a:r>
            <a:endParaRPr lang="en-IE" sz="1700" b="1" kern="1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4078382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381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5C1DAF2E-F007-EA41-8BB6-A2B3DEBEC09C}" vid="{CE75E3E0-FF25-4D47-A780-FA8F036E8DA4}"/>
    </a:ext>
  </a:extLst>
</a:theme>
</file>

<file path=ppt/theme/theme2.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BBF8C0-4232-4ED5-8C41-F237ABF6B8FF}">
  <ds:schemaRefs>
    <ds:schemaRef ds:uri="http://schemas.microsoft.com/office/2006/metadata/properties"/>
    <ds:schemaRef ds:uri="http://schemas.microsoft.com/office/infopath/2007/PartnerControls"/>
    <ds:schemaRef ds:uri="7cf6d27a-a121-47a7-bb37-240d2e08ea91"/>
    <ds:schemaRef ds:uri="bbc718c4-94a0-4501-a8e8-70f7c8e44e11"/>
  </ds:schemaRefs>
</ds:datastoreItem>
</file>

<file path=customXml/itemProps2.xml><?xml version="1.0" encoding="utf-8"?>
<ds:datastoreItem xmlns:ds="http://schemas.openxmlformats.org/officeDocument/2006/customXml" ds:itemID="{BA773CE7-6A6A-4A81-9C13-DC9C31612452}">
  <ds:schemaRefs>
    <ds:schemaRef ds:uri="http://schemas.microsoft.com/sharepoint/v3/contenttype/forms"/>
  </ds:schemaRefs>
</ds:datastoreItem>
</file>

<file path=customXml/itemProps3.xml><?xml version="1.0" encoding="utf-8"?>
<ds:datastoreItem xmlns:ds="http://schemas.openxmlformats.org/officeDocument/2006/customXml" ds:itemID="{1508F857-A136-450A-97FC-47DCE9C36C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f6d27a-a121-47a7-bb37-240d2e08ea91"/>
    <ds:schemaRef ds:uri="bbc718c4-94a0-4501-a8e8-70f7c8e44e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19</TotalTime>
  <Words>479</Words>
  <Application>Microsoft Office PowerPoint</Application>
  <PresentationFormat>Widescreen</PresentationFormat>
  <Paragraphs>19</Paragraphs>
  <Slides>5</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Quicksand</vt:lpstr>
      <vt:lpstr>Quicksand Medium</vt:lpstr>
      <vt:lpstr>System Font Regular</vt:lpstr>
      <vt:lpstr>Office Theme</vt:lpstr>
      <vt:lpstr>1_Office Theme</vt:lpstr>
      <vt:lpstr>PowerPoint Presentation</vt:lpstr>
      <vt:lpstr>C2.1  Climate Justice Session</vt:lpstr>
      <vt:lpstr>Social justice framework</vt:lpstr>
      <vt:lpstr>Social justice framework + group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jason willbourn</cp:lastModifiedBy>
  <cp:revision>5</cp:revision>
  <dcterms:created xsi:type="dcterms:W3CDTF">2023-03-15T11:22:56Z</dcterms:created>
  <dcterms:modified xsi:type="dcterms:W3CDTF">2023-04-27T15:04:12Z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