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5" r:id="rId5"/>
    <p:sldMasterId id="2147483698" r:id="rId6"/>
  </p:sldMasterIdLst>
  <p:notesMasterIdLst>
    <p:notesMasterId r:id="rId33"/>
  </p:notesMasterIdLst>
  <p:sldIdLst>
    <p:sldId id="257" r:id="rId7"/>
    <p:sldId id="256" r:id="rId8"/>
    <p:sldId id="1354" r:id="rId9"/>
    <p:sldId id="329" r:id="rId10"/>
    <p:sldId id="528" r:id="rId11"/>
    <p:sldId id="1353" r:id="rId12"/>
    <p:sldId id="328" r:id="rId13"/>
    <p:sldId id="317" r:id="rId14"/>
    <p:sldId id="1348" r:id="rId15"/>
    <p:sldId id="1349" r:id="rId16"/>
    <p:sldId id="313" r:id="rId17"/>
    <p:sldId id="326" r:id="rId18"/>
    <p:sldId id="325" r:id="rId19"/>
    <p:sldId id="314" r:id="rId20"/>
    <p:sldId id="1346" r:id="rId21"/>
    <p:sldId id="320" r:id="rId22"/>
    <p:sldId id="322" r:id="rId23"/>
    <p:sldId id="321" r:id="rId24"/>
    <p:sldId id="323" r:id="rId25"/>
    <p:sldId id="331" r:id="rId26"/>
    <p:sldId id="1345" r:id="rId27"/>
    <p:sldId id="527" r:id="rId28"/>
    <p:sldId id="309" r:id="rId29"/>
    <p:sldId id="306" r:id="rId30"/>
    <p:sldId id="277" r:id="rId31"/>
    <p:sldId id="525" r:id="rId3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AAE8220-7FD3-487F-A98F-F253A74AE6AF}">
          <p14:sldIdLst>
            <p14:sldId id="257"/>
            <p14:sldId id="256"/>
            <p14:sldId id="1354"/>
            <p14:sldId id="329"/>
            <p14:sldId id="528"/>
            <p14:sldId id="1353"/>
            <p14:sldId id="328"/>
            <p14:sldId id="317"/>
            <p14:sldId id="1348"/>
            <p14:sldId id="1349"/>
            <p14:sldId id="313"/>
            <p14:sldId id="326"/>
            <p14:sldId id="325"/>
            <p14:sldId id="314"/>
            <p14:sldId id="1346"/>
            <p14:sldId id="320"/>
            <p14:sldId id="322"/>
            <p14:sldId id="321"/>
            <p14:sldId id="323"/>
            <p14:sldId id="331"/>
            <p14:sldId id="1345"/>
            <p14:sldId id="527"/>
            <p14:sldId id="309"/>
            <p14:sldId id="306"/>
            <p14:sldId id="277"/>
          </p14:sldIdLst>
        </p14:section>
        <p14:section name="Parking" id="{56C57BB9-DE8F-4627-B08D-CC6AADA592DC}">
          <p14:sldIdLst>
            <p14:sldId id="525"/>
          </p14:sldIdLst>
        </p14:section>
      </p14:sectionLst>
    </p:ext>
    <p:ext uri="{EFAFB233-063F-42B5-8137-9DF3F51BA10A}">
      <p15:sldGuideLst xmlns:p15="http://schemas.microsoft.com/office/powerpoint/2012/main">
        <p15:guide id="1" orient="horz" pos="731" userDrawn="1">
          <p15:clr>
            <a:srgbClr val="A4A3A4"/>
          </p15:clr>
        </p15:guide>
        <p15:guide id="2" pos="506" userDrawn="1">
          <p15:clr>
            <a:srgbClr val="A4A3A4"/>
          </p15:clr>
        </p15:guide>
        <p15:guide id="3" orient="horz" pos="1321" userDrawn="1">
          <p15:clr>
            <a:srgbClr val="A4A3A4"/>
          </p15:clr>
        </p15:guide>
        <p15:guide id="4" orient="horz" pos="40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BA2E48-DD8A-03F9-753A-86EDB5C5A642}" name="Betsy Engebretson" initials="BE" userId="de7a1987bec85a6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54ADF5-57EE-417B-A560-0A2D25D8FD5B}" v="22" vWet="26" dt="2023-04-27T14:40:12.541"/>
    <p1510:client id="{9364415C-1E55-364E-8132-F29B3DA7992D}" v="228" dt="2023-04-27T15:03:13.2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60"/>
    <p:restoredTop sz="94744"/>
  </p:normalViewPr>
  <p:slideViewPr>
    <p:cSldViewPr snapToGrid="0">
      <p:cViewPr varScale="1">
        <p:scale>
          <a:sx n="70" d="100"/>
          <a:sy n="70" d="100"/>
        </p:scale>
        <p:origin x="1061" y="48"/>
      </p:cViewPr>
      <p:guideLst>
        <p:guide orient="horz" pos="731"/>
        <p:guide pos="506"/>
        <p:guide orient="horz" pos="1321"/>
        <p:guide orient="horz" pos="402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oref\AppData\Local\Microsoft\Windows\INetCache\Content.Outlook\Q2U9HMF0\Fiancial%20sufficiency%20national%20targe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69570209973754"/>
          <c:y val="0.10765349032800672"/>
          <c:w val="0.75122934287094567"/>
          <c:h val="0.70466441064084817"/>
        </c:manualLayout>
      </c:layout>
      <c:barChart>
        <c:barDir val="col"/>
        <c:grouping val="clustered"/>
        <c:varyColors val="0"/>
        <c:ser>
          <c:idx val="0"/>
          <c:order val="0"/>
          <c:tx>
            <c:strRef>
              <c:f>Sheet1!$B$9</c:f>
              <c:strCache>
                <c:ptCount val="1"/>
                <c:pt idx="0">
                  <c:v>Urban</c:v>
                </c:pt>
              </c:strCache>
            </c:strRef>
          </c:tx>
          <c:spPr>
            <a:solidFill>
              <a:srgbClr val="00999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Sheet1!$C$3:$D$3</c:f>
              <c:strCache>
                <c:ptCount val="2"/>
                <c:pt idx="0">
                  <c:v>Drinking-Water</c:v>
                </c:pt>
                <c:pt idx="1">
                  <c:v>Sanitation </c:v>
                </c:pt>
              </c:strCache>
            </c:strRef>
          </c:cat>
          <c:val>
            <c:numRef>
              <c:f>Sheet1!$C$9:$D$9</c:f>
              <c:numCache>
                <c:formatCode>0%</c:formatCode>
                <c:ptCount val="2"/>
                <c:pt idx="0">
                  <c:v>0.71</c:v>
                </c:pt>
                <c:pt idx="1">
                  <c:v>0.86</c:v>
                </c:pt>
              </c:numCache>
            </c:numRef>
          </c:val>
          <c:extLst>
            <c:ext xmlns:c16="http://schemas.microsoft.com/office/drawing/2014/chart" uri="{C3380CC4-5D6E-409C-BE32-E72D297353CC}">
              <c16:uniqueId val="{00000000-A859-46CB-9FDF-30E76849E92D}"/>
            </c:ext>
          </c:extLst>
        </c:ser>
        <c:ser>
          <c:idx val="1"/>
          <c:order val="1"/>
          <c:tx>
            <c:strRef>
              <c:f>Sheet1!$B$10</c:f>
              <c:strCache>
                <c:ptCount val="1"/>
                <c:pt idx="0">
                  <c:v>Rural</c:v>
                </c:pt>
              </c:strCache>
            </c:strRef>
          </c:tx>
          <c:spPr>
            <a:solidFill>
              <a:srgbClr val="CC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Sheet1!$C$3:$D$3</c:f>
              <c:strCache>
                <c:ptCount val="2"/>
                <c:pt idx="0">
                  <c:v>Drinking-Water</c:v>
                </c:pt>
                <c:pt idx="1">
                  <c:v>Sanitation </c:v>
                </c:pt>
              </c:strCache>
            </c:strRef>
          </c:cat>
          <c:val>
            <c:numRef>
              <c:f>Sheet1!$C$10:$D$10</c:f>
              <c:numCache>
                <c:formatCode>0%</c:formatCode>
                <c:ptCount val="2"/>
                <c:pt idx="0">
                  <c:v>0.75</c:v>
                </c:pt>
                <c:pt idx="1">
                  <c:v>0.86</c:v>
                </c:pt>
              </c:numCache>
            </c:numRef>
          </c:val>
          <c:extLst>
            <c:ext xmlns:c16="http://schemas.microsoft.com/office/drawing/2014/chart" uri="{C3380CC4-5D6E-409C-BE32-E72D297353CC}">
              <c16:uniqueId val="{00000001-A859-46CB-9FDF-30E76849E92D}"/>
            </c:ext>
          </c:extLst>
        </c:ser>
        <c:dLbls>
          <c:showLegendKey val="0"/>
          <c:showVal val="0"/>
          <c:showCatName val="0"/>
          <c:showSerName val="0"/>
          <c:showPercent val="0"/>
          <c:showBubbleSize val="0"/>
        </c:dLbls>
        <c:gapWidth val="219"/>
        <c:overlap val="-27"/>
        <c:axId val="1899851039"/>
        <c:axId val="431378943"/>
      </c:barChart>
      <c:catAx>
        <c:axId val="18998510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431378943"/>
        <c:crosses val="autoZero"/>
        <c:auto val="1"/>
        <c:lblAlgn val="ctr"/>
        <c:lblOffset val="100"/>
        <c:noMultiLvlLbl val="0"/>
      </c:catAx>
      <c:valAx>
        <c:axId val="43137894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8998510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GB"/>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4A6CD4AF-3119-4B5F-91BE-A2CFC67F13E8}" type="datetimeFigureOut">
              <a:rPr lang="en-GB" smtClean="0"/>
              <a:t>01/05/2023</a:t>
            </a:fld>
            <a:endParaRPr lang="en-GB"/>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GB"/>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GB"/>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0C79A1CD-FE2B-4A0F-BA0A-5FE82C9BA49B}" type="slidenum">
              <a:rPr lang="en-GB" smtClean="0"/>
              <a:t>‹#›</a:t>
            </a:fld>
            <a:endParaRPr lang="en-GB"/>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a:t>
            </a:r>
          </a:p>
          <a:p>
            <a:r>
              <a:rPr lang="en-US"/>
              <a:t>Estimates from various time periods, regions, combinations of sectors</a:t>
            </a:r>
          </a:p>
        </p:txBody>
      </p:sp>
      <p:sp>
        <p:nvSpPr>
          <p:cNvPr id="4" name="Slide Number Placeholder 3"/>
          <p:cNvSpPr>
            <a:spLocks noGrp="1"/>
          </p:cNvSpPr>
          <p:nvPr>
            <p:ph type="sldNum" sz="quarter" idx="5"/>
          </p:nvPr>
        </p:nvSpPr>
        <p:spPr/>
        <p:txBody>
          <a:bodyPr/>
          <a:lstStyle/>
          <a:p>
            <a:fld id="{0C79A1CD-FE2B-4A0F-BA0A-5FE82C9BA49B}" type="slidenum">
              <a:rPr lang="en-GB" smtClean="0"/>
              <a:t>3</a:t>
            </a:fld>
            <a:endParaRPr lang="en-GB"/>
          </a:p>
        </p:txBody>
      </p:sp>
    </p:spTree>
    <p:extLst>
      <p:ext uri="{BB962C8B-B14F-4D97-AF65-F5344CB8AC3E}">
        <p14:creationId xmlns:p14="http://schemas.microsoft.com/office/powerpoint/2010/main" val="318717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a:t>
            </a:r>
          </a:p>
        </p:txBody>
      </p:sp>
      <p:sp>
        <p:nvSpPr>
          <p:cNvPr id="4" name="Slide Number Placeholder 3"/>
          <p:cNvSpPr>
            <a:spLocks noGrp="1"/>
          </p:cNvSpPr>
          <p:nvPr>
            <p:ph type="sldNum" sz="quarter" idx="5"/>
          </p:nvPr>
        </p:nvSpPr>
        <p:spPr/>
        <p:txBody>
          <a:bodyPr/>
          <a:lstStyle/>
          <a:p>
            <a:fld id="{0C79A1CD-FE2B-4A0F-BA0A-5FE82C9BA49B}" type="slidenum">
              <a:rPr lang="en-GB" smtClean="0"/>
              <a:t>4</a:t>
            </a:fld>
            <a:endParaRPr lang="en-GB"/>
          </a:p>
        </p:txBody>
      </p:sp>
    </p:spTree>
    <p:extLst>
      <p:ext uri="{BB962C8B-B14F-4D97-AF65-F5344CB8AC3E}">
        <p14:creationId xmlns:p14="http://schemas.microsoft.com/office/powerpoint/2010/main" val="3364096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a:t>
            </a:r>
          </a:p>
        </p:txBody>
      </p:sp>
      <p:sp>
        <p:nvSpPr>
          <p:cNvPr id="4" name="Slide Number Placeholder 3"/>
          <p:cNvSpPr>
            <a:spLocks noGrp="1"/>
          </p:cNvSpPr>
          <p:nvPr>
            <p:ph type="sldNum" sz="quarter" idx="5"/>
          </p:nvPr>
        </p:nvSpPr>
        <p:spPr/>
        <p:txBody>
          <a:bodyPr/>
          <a:lstStyle/>
          <a:p>
            <a:fld id="{0C79A1CD-FE2B-4A0F-BA0A-5FE82C9BA49B}" type="slidenum">
              <a:rPr lang="en-GB" smtClean="0"/>
              <a:t>5</a:t>
            </a:fld>
            <a:endParaRPr lang="en-GB"/>
          </a:p>
        </p:txBody>
      </p:sp>
    </p:spTree>
    <p:extLst>
      <p:ext uri="{BB962C8B-B14F-4D97-AF65-F5344CB8AC3E}">
        <p14:creationId xmlns:p14="http://schemas.microsoft.com/office/powerpoint/2010/main" val="3050031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BETSY </a:t>
            </a:r>
          </a:p>
          <a:p>
            <a:r>
              <a:rPr lang="en-US"/>
              <a:t>Data in the analysis from public expenditure reviews and other datasets, including OCED-CRS and IBNET. </a:t>
            </a:r>
          </a:p>
        </p:txBody>
      </p:sp>
      <p:sp>
        <p:nvSpPr>
          <p:cNvPr id="4" name="Slide Number Placeholder 3"/>
          <p:cNvSpPr>
            <a:spLocks noGrp="1"/>
          </p:cNvSpPr>
          <p:nvPr>
            <p:ph type="sldNum" sz="quarter" idx="5"/>
          </p:nvPr>
        </p:nvSpPr>
        <p:spPr/>
        <p:txBody>
          <a:bodyPr/>
          <a:lstStyle/>
          <a:p>
            <a:fld id="{0C79A1CD-FE2B-4A0F-BA0A-5FE82C9BA49B}" type="slidenum">
              <a:rPr lang="en-GB" smtClean="0"/>
              <a:t>6</a:t>
            </a:fld>
            <a:endParaRPr lang="en-GB"/>
          </a:p>
        </p:txBody>
      </p:sp>
    </p:spTree>
    <p:extLst>
      <p:ext uri="{BB962C8B-B14F-4D97-AF65-F5344CB8AC3E}">
        <p14:creationId xmlns:p14="http://schemas.microsoft.com/office/powerpoint/2010/main" val="1984445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BETSY</a:t>
            </a:r>
          </a:p>
        </p:txBody>
      </p:sp>
      <p:sp>
        <p:nvSpPr>
          <p:cNvPr id="4" name="Slide Number Placeholder 3"/>
          <p:cNvSpPr>
            <a:spLocks noGrp="1"/>
          </p:cNvSpPr>
          <p:nvPr>
            <p:ph type="sldNum" sz="quarter" idx="5"/>
          </p:nvPr>
        </p:nvSpPr>
        <p:spPr/>
        <p:txBody>
          <a:bodyPr/>
          <a:lstStyle/>
          <a:p>
            <a:fld id="{0C79A1CD-FE2B-4A0F-BA0A-5FE82C9BA49B}" type="slidenum">
              <a:rPr lang="en-GB" smtClean="0"/>
              <a:t>7</a:t>
            </a:fld>
            <a:endParaRPr lang="en-GB"/>
          </a:p>
        </p:txBody>
      </p:sp>
    </p:spTree>
    <p:extLst>
      <p:ext uri="{BB962C8B-B14F-4D97-AF65-F5344CB8AC3E}">
        <p14:creationId xmlns:p14="http://schemas.microsoft.com/office/powerpoint/2010/main" val="2930990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BETSY</a:t>
            </a:r>
          </a:p>
        </p:txBody>
      </p:sp>
      <p:sp>
        <p:nvSpPr>
          <p:cNvPr id="4" name="Slide Number Placeholder 3"/>
          <p:cNvSpPr>
            <a:spLocks noGrp="1"/>
          </p:cNvSpPr>
          <p:nvPr>
            <p:ph type="sldNum" sz="quarter" idx="5"/>
          </p:nvPr>
        </p:nvSpPr>
        <p:spPr/>
        <p:txBody>
          <a:bodyPr/>
          <a:lstStyle/>
          <a:p>
            <a:fld id="{0C79A1CD-FE2B-4A0F-BA0A-5FE82C9BA49B}" type="slidenum">
              <a:rPr lang="en-GB" smtClean="0"/>
              <a:t>8</a:t>
            </a:fld>
            <a:endParaRPr lang="en-GB"/>
          </a:p>
        </p:txBody>
      </p:sp>
    </p:spTree>
    <p:extLst>
      <p:ext uri="{BB962C8B-B14F-4D97-AF65-F5344CB8AC3E}">
        <p14:creationId xmlns:p14="http://schemas.microsoft.com/office/powerpoint/2010/main" val="262655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BETSY</a:t>
            </a:r>
          </a:p>
        </p:txBody>
      </p:sp>
      <p:sp>
        <p:nvSpPr>
          <p:cNvPr id="4" name="Slide Number Placeholder 3"/>
          <p:cNvSpPr>
            <a:spLocks noGrp="1"/>
          </p:cNvSpPr>
          <p:nvPr>
            <p:ph type="sldNum" sz="quarter" idx="5"/>
          </p:nvPr>
        </p:nvSpPr>
        <p:spPr/>
        <p:txBody>
          <a:bodyPr/>
          <a:lstStyle/>
          <a:p>
            <a:fld id="{0C79A1CD-FE2B-4A0F-BA0A-5FE82C9BA49B}" type="slidenum">
              <a:rPr lang="en-GB" smtClean="0"/>
              <a:t>9</a:t>
            </a:fld>
            <a:endParaRPr lang="en-GB"/>
          </a:p>
        </p:txBody>
      </p:sp>
    </p:spTree>
    <p:extLst>
      <p:ext uri="{BB962C8B-B14F-4D97-AF65-F5344CB8AC3E}">
        <p14:creationId xmlns:p14="http://schemas.microsoft.com/office/powerpoint/2010/main" val="3584126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BETSY</a:t>
            </a:r>
          </a:p>
        </p:txBody>
      </p:sp>
      <p:sp>
        <p:nvSpPr>
          <p:cNvPr id="4" name="Slide Number Placeholder 3"/>
          <p:cNvSpPr>
            <a:spLocks noGrp="1"/>
          </p:cNvSpPr>
          <p:nvPr>
            <p:ph type="sldNum" sz="quarter" idx="5"/>
          </p:nvPr>
        </p:nvSpPr>
        <p:spPr/>
        <p:txBody>
          <a:bodyPr/>
          <a:lstStyle/>
          <a:p>
            <a:fld id="{0C79A1CD-FE2B-4A0F-BA0A-5FE82C9BA49B}" type="slidenum">
              <a:rPr lang="en-GB" smtClean="0"/>
              <a:t>10</a:t>
            </a:fld>
            <a:endParaRPr lang="en-GB"/>
          </a:p>
        </p:txBody>
      </p:sp>
    </p:spTree>
    <p:extLst>
      <p:ext uri="{BB962C8B-B14F-4D97-AF65-F5344CB8AC3E}">
        <p14:creationId xmlns:p14="http://schemas.microsoft.com/office/powerpoint/2010/main" val="1400165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a:t>
            </a:r>
          </a:p>
        </p:txBody>
      </p:sp>
      <p:sp>
        <p:nvSpPr>
          <p:cNvPr id="4" name="Slide Number Placeholder 3"/>
          <p:cNvSpPr>
            <a:spLocks noGrp="1"/>
          </p:cNvSpPr>
          <p:nvPr>
            <p:ph type="sldNum" sz="quarter" idx="5"/>
          </p:nvPr>
        </p:nvSpPr>
        <p:spPr/>
        <p:txBody>
          <a:bodyPr/>
          <a:lstStyle/>
          <a:p>
            <a:fld id="{0C79A1CD-FE2B-4A0F-BA0A-5FE82C9BA49B}" type="slidenum">
              <a:rPr lang="en-GB" smtClean="0"/>
              <a:t>11</a:t>
            </a:fld>
            <a:endParaRPr lang="en-GB"/>
          </a:p>
        </p:txBody>
      </p:sp>
    </p:spTree>
    <p:extLst>
      <p:ext uri="{BB962C8B-B14F-4D97-AF65-F5344CB8AC3E}">
        <p14:creationId xmlns:p14="http://schemas.microsoft.com/office/powerpoint/2010/main" val="68066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12</a:t>
            </a:fld>
            <a:endParaRPr lang="en-GB"/>
          </a:p>
        </p:txBody>
      </p:sp>
    </p:spTree>
    <p:extLst>
      <p:ext uri="{BB962C8B-B14F-4D97-AF65-F5344CB8AC3E}">
        <p14:creationId xmlns:p14="http://schemas.microsoft.com/office/powerpoint/2010/main" val="25450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a:t>
            </a:r>
          </a:p>
          <a:p>
            <a:r>
              <a:rPr lang="en-US"/>
              <a:t>Analysis of those 25 countries’ budgets show that Government WASH budgets have increased at an average rate of 5% per year. Comparison between 2018/2019 cycle and 2021/2022 cycle. </a:t>
            </a:r>
          </a:p>
        </p:txBody>
      </p:sp>
      <p:sp>
        <p:nvSpPr>
          <p:cNvPr id="4" name="Slide Number Placeholder 3"/>
          <p:cNvSpPr>
            <a:spLocks noGrp="1"/>
          </p:cNvSpPr>
          <p:nvPr>
            <p:ph type="sldNum" sz="quarter" idx="5"/>
          </p:nvPr>
        </p:nvSpPr>
        <p:spPr/>
        <p:txBody>
          <a:bodyPr/>
          <a:lstStyle/>
          <a:p>
            <a:fld id="{0C79A1CD-FE2B-4A0F-BA0A-5FE82C9BA49B}" type="slidenum">
              <a:rPr lang="en-GB" smtClean="0"/>
              <a:t>13</a:t>
            </a:fld>
            <a:endParaRPr lang="en-GB"/>
          </a:p>
        </p:txBody>
      </p:sp>
    </p:spTree>
    <p:extLst>
      <p:ext uri="{BB962C8B-B14F-4D97-AF65-F5344CB8AC3E}">
        <p14:creationId xmlns:p14="http://schemas.microsoft.com/office/powerpoint/2010/main" val="2051608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a:t>
            </a:r>
          </a:p>
        </p:txBody>
      </p:sp>
      <p:sp>
        <p:nvSpPr>
          <p:cNvPr id="4" name="Slide Number Placeholder 3"/>
          <p:cNvSpPr>
            <a:spLocks noGrp="1"/>
          </p:cNvSpPr>
          <p:nvPr>
            <p:ph type="sldNum" sz="quarter" idx="5"/>
          </p:nvPr>
        </p:nvSpPr>
        <p:spPr/>
        <p:txBody>
          <a:bodyPr/>
          <a:lstStyle/>
          <a:p>
            <a:fld id="{0C79A1CD-FE2B-4A0F-BA0A-5FE82C9BA49B}" type="slidenum">
              <a:rPr lang="en-GB" smtClean="0"/>
              <a:t>14</a:t>
            </a:fld>
            <a:endParaRPr lang="en-GB"/>
          </a:p>
        </p:txBody>
      </p:sp>
    </p:spTree>
    <p:extLst>
      <p:ext uri="{BB962C8B-B14F-4D97-AF65-F5344CB8AC3E}">
        <p14:creationId xmlns:p14="http://schemas.microsoft.com/office/powerpoint/2010/main" val="3250790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a:t>
            </a:r>
          </a:p>
        </p:txBody>
      </p:sp>
      <p:sp>
        <p:nvSpPr>
          <p:cNvPr id="4" name="Slide Number Placeholder 3"/>
          <p:cNvSpPr>
            <a:spLocks noGrp="1"/>
          </p:cNvSpPr>
          <p:nvPr>
            <p:ph type="sldNum" sz="quarter" idx="5"/>
          </p:nvPr>
        </p:nvSpPr>
        <p:spPr/>
        <p:txBody>
          <a:bodyPr/>
          <a:lstStyle/>
          <a:p>
            <a:fld id="{0C79A1CD-FE2B-4A0F-BA0A-5FE82C9BA49B}" type="slidenum">
              <a:rPr lang="en-GB" smtClean="0"/>
              <a:t>15</a:t>
            </a:fld>
            <a:endParaRPr lang="en-GB"/>
          </a:p>
        </p:txBody>
      </p:sp>
    </p:spTree>
    <p:extLst>
      <p:ext uri="{BB962C8B-B14F-4D97-AF65-F5344CB8AC3E}">
        <p14:creationId xmlns:p14="http://schemas.microsoft.com/office/powerpoint/2010/main" val="434953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BETSY</a:t>
            </a:r>
          </a:p>
        </p:txBody>
      </p:sp>
      <p:sp>
        <p:nvSpPr>
          <p:cNvPr id="4" name="Slide Number Placeholder 3"/>
          <p:cNvSpPr>
            <a:spLocks noGrp="1"/>
          </p:cNvSpPr>
          <p:nvPr>
            <p:ph type="sldNum" sz="quarter" idx="5"/>
          </p:nvPr>
        </p:nvSpPr>
        <p:spPr/>
        <p:txBody>
          <a:bodyPr/>
          <a:lstStyle/>
          <a:p>
            <a:fld id="{0C79A1CD-FE2B-4A0F-BA0A-5FE82C9BA49B}" type="slidenum">
              <a:rPr lang="en-GB" smtClean="0"/>
              <a:t>16</a:t>
            </a:fld>
            <a:endParaRPr lang="en-GB"/>
          </a:p>
        </p:txBody>
      </p:sp>
    </p:spTree>
    <p:extLst>
      <p:ext uri="{BB962C8B-B14F-4D97-AF65-F5344CB8AC3E}">
        <p14:creationId xmlns:p14="http://schemas.microsoft.com/office/powerpoint/2010/main" val="316687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BETSY</a:t>
            </a:r>
          </a:p>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17</a:t>
            </a:fld>
            <a:endParaRPr lang="en-GB"/>
          </a:p>
        </p:txBody>
      </p:sp>
    </p:spTree>
    <p:extLst>
      <p:ext uri="{BB962C8B-B14F-4D97-AF65-F5344CB8AC3E}">
        <p14:creationId xmlns:p14="http://schemas.microsoft.com/office/powerpoint/2010/main" val="587335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BETSY</a:t>
            </a:r>
          </a:p>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18</a:t>
            </a:fld>
            <a:endParaRPr lang="en-GB"/>
          </a:p>
        </p:txBody>
      </p:sp>
    </p:spTree>
    <p:extLst>
      <p:ext uri="{BB962C8B-B14F-4D97-AF65-F5344CB8AC3E}">
        <p14:creationId xmlns:p14="http://schemas.microsoft.com/office/powerpoint/2010/main" val="1953875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BETSY</a:t>
            </a:r>
          </a:p>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19</a:t>
            </a:fld>
            <a:endParaRPr lang="en-GB"/>
          </a:p>
        </p:txBody>
      </p:sp>
    </p:spTree>
    <p:extLst>
      <p:ext uri="{BB962C8B-B14F-4D97-AF65-F5344CB8AC3E}">
        <p14:creationId xmlns:p14="http://schemas.microsoft.com/office/powerpoint/2010/main" val="2925098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a:t>
            </a:r>
          </a:p>
        </p:txBody>
      </p:sp>
      <p:sp>
        <p:nvSpPr>
          <p:cNvPr id="4" name="Slide Number Placeholder 3"/>
          <p:cNvSpPr>
            <a:spLocks noGrp="1"/>
          </p:cNvSpPr>
          <p:nvPr>
            <p:ph type="sldNum" sz="quarter" idx="5"/>
          </p:nvPr>
        </p:nvSpPr>
        <p:spPr/>
        <p:txBody>
          <a:bodyPr/>
          <a:lstStyle/>
          <a:p>
            <a:fld id="{0C79A1CD-FE2B-4A0F-BA0A-5FE82C9BA49B}" type="slidenum">
              <a:rPr lang="en-GB" smtClean="0"/>
              <a:t>20</a:t>
            </a:fld>
            <a:endParaRPr lang="en-GB"/>
          </a:p>
        </p:txBody>
      </p:sp>
    </p:spTree>
    <p:extLst>
      <p:ext uri="{BB962C8B-B14F-4D97-AF65-F5344CB8AC3E}">
        <p14:creationId xmlns:p14="http://schemas.microsoft.com/office/powerpoint/2010/main" val="3353374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FIONA</a:t>
            </a:r>
          </a:p>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21</a:t>
            </a:fld>
            <a:endParaRPr lang="en-GB"/>
          </a:p>
        </p:txBody>
      </p:sp>
    </p:spTree>
    <p:extLst>
      <p:ext uri="{BB962C8B-B14F-4D97-AF65-F5344CB8AC3E}">
        <p14:creationId xmlns:p14="http://schemas.microsoft.com/office/powerpoint/2010/main" val="3938041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FIONA</a:t>
            </a:r>
          </a:p>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22</a:t>
            </a:fld>
            <a:endParaRPr lang="en-GB"/>
          </a:p>
        </p:txBody>
      </p:sp>
    </p:spTree>
    <p:extLst>
      <p:ext uri="{BB962C8B-B14F-4D97-AF65-F5344CB8AC3E}">
        <p14:creationId xmlns:p14="http://schemas.microsoft.com/office/powerpoint/2010/main" val="2613992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FIONA</a:t>
            </a:r>
          </a:p>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23</a:t>
            </a:fld>
            <a:endParaRPr lang="en-GB"/>
          </a:p>
        </p:txBody>
      </p:sp>
    </p:spTree>
    <p:extLst>
      <p:ext uri="{BB962C8B-B14F-4D97-AF65-F5344CB8AC3E}">
        <p14:creationId xmlns:p14="http://schemas.microsoft.com/office/powerpoint/2010/main" val="3868100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FIONA</a:t>
            </a:r>
          </a:p>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24</a:t>
            </a:fld>
            <a:endParaRPr lang="en-GB"/>
          </a:p>
        </p:txBody>
      </p:sp>
    </p:spTree>
    <p:extLst>
      <p:ext uri="{BB962C8B-B14F-4D97-AF65-F5344CB8AC3E}">
        <p14:creationId xmlns:p14="http://schemas.microsoft.com/office/powerpoint/2010/main" val="3630225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79A1CD-FE2B-4A0F-BA0A-5FE82C9BA49B}" type="slidenum">
              <a:rPr lang="en-GB" smtClean="0"/>
              <a:t>25</a:t>
            </a:fld>
            <a:endParaRPr lang="en-GB"/>
          </a:p>
        </p:txBody>
      </p:sp>
    </p:spTree>
    <p:extLst>
      <p:ext uri="{BB962C8B-B14F-4D97-AF65-F5344CB8AC3E}">
        <p14:creationId xmlns:p14="http://schemas.microsoft.com/office/powerpoint/2010/main" val="31166501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758825"/>
            <a:ext cx="6746875" cy="3795713"/>
          </a:xfrm>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10"/>
          </p:nvPr>
        </p:nvSpPr>
        <p:spPr/>
        <p:txBody>
          <a:bodyPr/>
          <a:lstStyle/>
          <a:p>
            <a:pPr defTabSz="933237">
              <a:defRPr/>
            </a:pPr>
            <a:fld id="{BA0B1778-CF68-4B79-904C-9F03EBFF1FC5}" type="slidenum">
              <a:rPr lang="en-US">
                <a:solidFill>
                  <a:prstClr val="black"/>
                </a:solidFill>
                <a:latin typeface="Calibri"/>
              </a:rPr>
              <a:pPr defTabSz="933237">
                <a:defRPr/>
              </a:pPr>
              <a:t>26</a:t>
            </a:fld>
            <a:endParaRPr lang="en-US">
              <a:solidFill>
                <a:prstClr val="black"/>
              </a:solidFill>
              <a:latin typeface="Calibri"/>
            </a:endParaRPr>
          </a:p>
        </p:txBody>
      </p:sp>
    </p:spTree>
    <p:extLst>
      <p:ext uri="{BB962C8B-B14F-4D97-AF65-F5344CB8AC3E}">
        <p14:creationId xmlns:p14="http://schemas.microsoft.com/office/powerpoint/2010/main" val="25407031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l Systems Connec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1645920" y="4880665"/>
            <a:ext cx="8900160" cy="365125"/>
          </a:xfrm>
          <a:prstGeom prst="rect">
            <a:avLst/>
          </a:prstGeom>
        </p:spPr>
        <p:txBody>
          <a:bodyPr/>
          <a:lstStyle>
            <a:lvl1pPr algn="ctr">
              <a:defRPr sz="2000">
                <a:solidFill>
                  <a:schemeClr val="tx2"/>
                </a:solidFill>
              </a:defRPr>
            </a:lvl1pPr>
          </a:lstStyle>
          <a:p>
            <a:r>
              <a:rPr lang="en-GB"/>
              <a:t>Subtitle</a:t>
            </a:r>
          </a:p>
        </p:txBody>
      </p:sp>
      <p:sp>
        <p:nvSpPr>
          <p:cNvPr id="6" name="Rectangle 5">
            <a:extLst>
              <a:ext uri="{FF2B5EF4-FFF2-40B4-BE49-F238E27FC236}">
                <a16:creationId xmlns:a16="http://schemas.microsoft.com/office/drawing/2014/main" id="{979DBD3D-6BAC-3C74-1E30-DC5C3945900E}"/>
              </a:ext>
            </a:extLst>
          </p:cNvPr>
          <p:cNvSpPr/>
          <p:nvPr userDrawn="1"/>
        </p:nvSpPr>
        <p:spPr>
          <a:xfrm>
            <a:off x="10627112" y="5754029"/>
            <a:ext cx="769434" cy="802888"/>
          </a:xfrm>
          <a:prstGeom prst="rect">
            <a:avLst/>
          </a:prstGeom>
          <a:solidFill>
            <a:srgbClr val="01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96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14" name="bg object 22">
            <a:extLst>
              <a:ext uri="{FF2B5EF4-FFF2-40B4-BE49-F238E27FC236}">
                <a16:creationId xmlns:a16="http://schemas.microsoft.com/office/drawing/2014/main" id="{C101554C-03ED-353A-FA67-D4D1210D0670}"/>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5" name="Group 14">
            <a:extLst>
              <a:ext uri="{FF2B5EF4-FFF2-40B4-BE49-F238E27FC236}">
                <a16:creationId xmlns:a16="http://schemas.microsoft.com/office/drawing/2014/main" id="{8E7AA6FE-7EC6-165D-2085-FCFB844B5CC6}"/>
              </a:ext>
            </a:extLst>
          </p:cNvPr>
          <p:cNvGrpSpPr/>
          <p:nvPr userDrawn="1"/>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GB"/>
              <a:t>Click to edit Master title style</a:t>
            </a:r>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a:prstGeom prst="rect">
            <a:avLst/>
          </a:prstGeo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5740399" cy="365125"/>
          </a:xfrm>
          <a:prstGeom prst="rect">
            <a:avLst/>
          </a:prstGeom>
        </p:spPr>
        <p:txBody>
          <a:bodyPr/>
          <a:lstStyle>
            <a:lvl1pPr>
              <a:defRPr sz="1400"/>
            </a:lvl1pPr>
          </a:lstStyle>
          <a:p>
            <a:r>
              <a:rPr lang="en-GB"/>
              <a:t>Presenter names and organisations</a:t>
            </a:r>
          </a:p>
          <a:p>
            <a:endParaRPr lang="en-GB"/>
          </a:p>
        </p:txBody>
      </p:sp>
      <p:grpSp>
        <p:nvGrpSpPr>
          <p:cNvPr id="8" name="Group 7">
            <a:extLst>
              <a:ext uri="{FF2B5EF4-FFF2-40B4-BE49-F238E27FC236}">
                <a16:creationId xmlns:a16="http://schemas.microsoft.com/office/drawing/2014/main" id="{ED61F235-EDD6-AB74-9C26-D2589D0B0BF5}"/>
              </a:ext>
            </a:extLst>
          </p:cNvPr>
          <p:cNvGrpSpPr/>
          <p:nvPr userDrawn="1"/>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screen">
              <a:extLst>
                <a:ext uri="{28A0092B-C50C-407E-A947-70E740481C1C}">
                  <a14:useLocalDpi xmlns:a14="http://schemas.microsoft.com/office/drawing/2010/main"/>
                </a:ext>
              </a:extLst>
            </a:blip>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screen">
              <a:extLst>
                <a:ext uri="{28A0092B-C50C-407E-A947-70E740481C1C}">
                  <a14:useLocalDpi xmlns:a14="http://schemas.microsoft.com/office/drawing/2010/main"/>
                </a:ext>
              </a:extLst>
            </a:blip>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screen">
              <a:extLst>
                <a:ext uri="{28A0092B-C50C-407E-A947-70E740481C1C}">
                  <a14:useLocalDpi xmlns:a14="http://schemas.microsoft.com/office/drawing/2010/main"/>
                </a:ext>
              </a:extLst>
            </a:blip>
            <a:stretch>
              <a:fillRect/>
            </a:stretch>
          </p:blipFill>
          <p:spPr>
            <a:xfrm>
              <a:off x="10391018" y="5263373"/>
              <a:ext cx="711091" cy="772536"/>
            </a:xfrm>
            <a:prstGeom prst="rect">
              <a:avLst/>
            </a:prstGeom>
          </p:spPr>
        </p:pic>
      </p:grpSp>
    </p:spTree>
    <p:extLst>
      <p:ext uri="{BB962C8B-B14F-4D97-AF65-F5344CB8AC3E}">
        <p14:creationId xmlns:p14="http://schemas.microsoft.com/office/powerpoint/2010/main" val="88178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screen">
              <a:extLst>
                <a:ext uri="{28A0092B-C50C-407E-A947-70E740481C1C}">
                  <a14:useLocalDpi xmlns:a14="http://schemas.microsoft.com/office/drawing/2010/main"/>
                </a:ext>
              </a:extLst>
            </a:blip>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63809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00425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684000" indent="-182563">
              <a:buClr>
                <a:schemeClr val="accent1"/>
              </a:buClr>
              <a:buFont typeface="System Font Regular"/>
              <a:buChar char="-"/>
              <a:defRPr>
                <a:latin typeface="Quicksand" pitchFamily="2" charset="0"/>
              </a:defRPr>
            </a:lvl3pPr>
            <a:lvl4pPr marL="1368000" indent="-182563">
              <a:buClr>
                <a:schemeClr val="accent1"/>
              </a:buClr>
              <a:buFont typeface="Arial" panose="020B0604020202020204" pitchFamily="34" charset="0"/>
              <a:buChar char="•"/>
              <a:defRPr>
                <a:latin typeface="Quicksand" pitchFamily="2" charset="0"/>
              </a:defRPr>
            </a:lvl4pPr>
            <a:lvl5pPr marL="2052000" indent="-182563">
              <a:buClr>
                <a:schemeClr val="accent1"/>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342530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62602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6902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Ne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solidFill>
                  <a:schemeClr val="tx1"/>
                </a:solidFill>
                <a:latin typeface="Quicksand" pitchFamily="2" charset="0"/>
              </a:defRPr>
            </a:lvl1pPr>
            <a:lvl2pPr marL="182563" indent="-182563">
              <a:buClr>
                <a:schemeClr val="tx2"/>
              </a:buClr>
              <a:buFont typeface="Arial" panose="020B0604020202020204" pitchFamily="34" charset="0"/>
              <a:buChar char="•"/>
              <a:defRPr>
                <a:solidFill>
                  <a:schemeClr val="tx1"/>
                </a:solidFill>
                <a:latin typeface="Quicksand" pitchFamily="2" charset="0"/>
              </a:defRPr>
            </a:lvl2pPr>
            <a:lvl3pPr marL="684000" indent="-182563">
              <a:buClr>
                <a:schemeClr val="tx2"/>
              </a:buClr>
              <a:buFont typeface="System Font Regular"/>
              <a:buChar char="-"/>
              <a:defRPr>
                <a:solidFill>
                  <a:schemeClr val="tx1"/>
                </a:solidFill>
                <a:latin typeface="Quicksand" pitchFamily="2" charset="0"/>
              </a:defRPr>
            </a:lvl3pPr>
            <a:lvl4pPr marL="1368000" indent="-182563">
              <a:buClr>
                <a:schemeClr val="tx2"/>
              </a:buClr>
              <a:buFont typeface="Arial" panose="020B0604020202020204" pitchFamily="34" charset="0"/>
              <a:buChar char="•"/>
              <a:defRPr>
                <a:solidFill>
                  <a:schemeClr val="tx1"/>
                </a:solidFill>
                <a:latin typeface="Quicksand" pitchFamily="2" charset="0"/>
              </a:defRPr>
            </a:lvl4pPr>
            <a:lvl5pPr marL="2052000" indent="-182563">
              <a:buClr>
                <a:schemeClr val="tx2"/>
              </a:buClr>
              <a:buFont typeface="System Font Regular"/>
              <a:buChar char="-"/>
              <a:defRPr>
                <a:solidFill>
                  <a:schemeClr val="tx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56819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293462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a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033829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64051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GB"/>
              <a:t>Click to edit Master title style</a:t>
            </a:r>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733994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GB"/>
              <a:t>Click to edit Master title style</a:t>
            </a:r>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397465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screen">
              <a:extLst>
                <a:ext uri="{28A0092B-C50C-407E-A947-70E740481C1C}">
                  <a14:useLocalDpi xmlns:a14="http://schemas.microsoft.com/office/drawing/2010/main"/>
                </a:ext>
              </a:extLst>
            </a:blip>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649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screen">
              <a:extLst>
                <a:ext uri="{28A0092B-C50C-407E-A947-70E740481C1C}">
                  <a14:useLocalDpi xmlns:a14="http://schemas.microsoft.com/office/drawing/2010/main"/>
                </a:ext>
              </a:extLst>
            </a:blip>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94735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41794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174690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358155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247772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873042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632467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 White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063648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screen">
              <a:extLst>
                <a:ext uri="{28A0092B-C50C-407E-A947-70E740481C1C}">
                  <a14:useLocalDpi xmlns:a14="http://schemas.microsoft.com/office/drawing/2010/main"/>
                </a:ext>
              </a:extLst>
            </a:blip>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955320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302678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screen">
              <a:extLst>
                <a:ext uri="{28A0092B-C50C-407E-A947-70E740481C1C}">
                  <a14:useLocalDpi xmlns:a14="http://schemas.microsoft.com/office/drawing/2010/main"/>
                </a:ext>
              </a:extLst>
            </a:blip>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145116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llag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screen">
              <a:extLst>
                <a:ext uri="{28A0092B-C50C-407E-A947-70E740481C1C}">
                  <a14:useLocalDpi xmlns:a14="http://schemas.microsoft.com/office/drawing/2010/main"/>
                </a:ext>
              </a:extLst>
            </a:blip>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92726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lag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screen">
              <a:extLst>
                <a:ext uri="{28A0092B-C50C-407E-A947-70E740481C1C}">
                  <a14:useLocalDpi xmlns:a14="http://schemas.microsoft.com/office/drawing/2010/main"/>
                </a:ext>
              </a:extLst>
            </a:blip>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258431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hasCustomPrompt="1"/>
          </p:nvPr>
        </p:nvSpPr>
        <p:spPr>
          <a:xfrm>
            <a:off x="708297" y="430440"/>
            <a:ext cx="10819673" cy="1039132"/>
          </a:xfrm>
        </p:spPr>
        <p:txBody>
          <a:bodyPr/>
          <a:lstStyle/>
          <a:p>
            <a:r>
              <a:rPr lang="en-GB"/>
              <a:t>Resources slide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50334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95745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26811141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55030D-80D0-4FDF-B867-0FA371E65674}"/>
              </a:ext>
            </a:extLst>
          </p:cNvPr>
          <p:cNvSpPr>
            <a:spLocks noGrp="1"/>
          </p:cNvSpPr>
          <p:nvPr>
            <p:ph type="sldNum" sz="quarter" idx="12"/>
          </p:nvPr>
        </p:nvSpPr>
        <p:spPr/>
        <p:txBody>
          <a:bodyPr/>
          <a:lstStyle/>
          <a:p>
            <a:fld id="{0EEEBE97-D0B8-421B-A95F-4A7268B2FC43}" type="slidenum">
              <a:rPr lang="en-US" smtClean="0"/>
              <a:t>‹#›</a:t>
            </a:fld>
            <a:endParaRPr lang="en-US"/>
          </a:p>
        </p:txBody>
      </p:sp>
      <p:sp>
        <p:nvSpPr>
          <p:cNvPr id="7" name="Title Placeholder 1">
            <a:extLst>
              <a:ext uri="{FF2B5EF4-FFF2-40B4-BE49-F238E27FC236}">
                <a16:creationId xmlns:a16="http://schemas.microsoft.com/office/drawing/2014/main" id="{6CB26992-2429-430F-B32B-915FF55B0179}"/>
              </a:ext>
            </a:extLst>
          </p:cNvPr>
          <p:cNvSpPr>
            <a:spLocks noGrp="1"/>
          </p:cNvSpPr>
          <p:nvPr>
            <p:ph type="title"/>
          </p:nvPr>
        </p:nvSpPr>
        <p:spPr>
          <a:xfrm>
            <a:off x="503338" y="120323"/>
            <a:ext cx="11115413" cy="1073894"/>
          </a:xfrm>
          <a:prstGeom prst="rect">
            <a:avLst/>
          </a:prstGeom>
        </p:spPr>
        <p:txBody>
          <a:bodyPr vert="horz" lIns="91440" tIns="45720" rIns="91440" bIns="45720" rtlCol="0" anchor="b">
            <a:normAutofit/>
          </a:bodyPr>
          <a:lstStyle/>
          <a:p>
            <a:r>
              <a:rPr lang="en-US"/>
              <a:t>Slide title</a:t>
            </a:r>
          </a:p>
        </p:txBody>
      </p:sp>
      <p:sp>
        <p:nvSpPr>
          <p:cNvPr id="8" name="Rectangle 7">
            <a:extLst>
              <a:ext uri="{FF2B5EF4-FFF2-40B4-BE49-F238E27FC236}">
                <a16:creationId xmlns:a16="http://schemas.microsoft.com/office/drawing/2014/main" id="{A698F771-8E81-4FB1-B1DE-D83DE4E203A2}"/>
              </a:ext>
            </a:extLst>
          </p:cNvPr>
          <p:cNvSpPr/>
          <p:nvPr userDrawn="1"/>
        </p:nvSpPr>
        <p:spPr>
          <a:xfrm>
            <a:off x="503337" y="1166784"/>
            <a:ext cx="11115413" cy="27432"/>
          </a:xfrm>
          <a:prstGeom prst="rect">
            <a:avLst/>
          </a:prstGeom>
          <a:gradFill>
            <a:gsLst>
              <a:gs pos="79000">
                <a:srgbClr val="7BD0EF"/>
              </a:gs>
              <a:gs pos="28000">
                <a:schemeClr val="accent3"/>
              </a:gs>
            </a:gsLst>
            <a:lin ang="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Footer Placeholder 7">
            <a:extLst>
              <a:ext uri="{FF2B5EF4-FFF2-40B4-BE49-F238E27FC236}">
                <a16:creationId xmlns:a16="http://schemas.microsoft.com/office/drawing/2014/main" id="{9533FBB7-9F94-471F-B6A2-D5330BFD969D}"/>
              </a:ext>
            </a:extLst>
          </p:cNvPr>
          <p:cNvSpPr>
            <a:spLocks noGrp="1"/>
          </p:cNvSpPr>
          <p:nvPr>
            <p:ph type="ftr" sz="quarter" idx="3"/>
          </p:nvPr>
        </p:nvSpPr>
        <p:spPr>
          <a:xfrm>
            <a:off x="9368200" y="6262146"/>
            <a:ext cx="2743201" cy="520582"/>
          </a:xfrm>
          <a:prstGeom prst="rect">
            <a:avLst/>
          </a:prstGeom>
        </p:spPr>
        <p:txBody>
          <a:bodyPr/>
          <a:lstStyle>
            <a:lvl1pPr algn="r">
              <a:defRPr sz="900">
                <a:solidFill>
                  <a:schemeClr val="accent3"/>
                </a:solidFill>
              </a:defRPr>
            </a:lvl1pPr>
          </a:lstStyle>
          <a:p>
            <a:r>
              <a:rPr lang="en-US"/>
              <a:t>Workshop title/dates/location</a:t>
            </a:r>
          </a:p>
        </p:txBody>
      </p:sp>
    </p:spTree>
    <p:extLst>
      <p:ext uri="{BB962C8B-B14F-4D97-AF65-F5344CB8AC3E}">
        <p14:creationId xmlns:p14="http://schemas.microsoft.com/office/powerpoint/2010/main" val="7025908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D5882-3C66-F272-CA2C-8B4F51BCB3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F7463E-8E21-78A0-69EE-78A318BE8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6B2529-3B62-5D0A-26EB-CD4700929608}"/>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5" name="Footer Placeholder 4">
            <a:extLst>
              <a:ext uri="{FF2B5EF4-FFF2-40B4-BE49-F238E27FC236}">
                <a16:creationId xmlns:a16="http://schemas.microsoft.com/office/drawing/2014/main" id="{C60645EB-8D63-3885-0CAC-2FF63A12E1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8E6A5D-B179-1AD4-4CB2-CCF6AD085A5C}"/>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33810228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56A8-B8EB-AEFC-80BF-57F2414B96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12379D-A3E4-8070-1031-3D021D6A94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D2E838-9731-84E0-DE16-8BAFDE0CCDB0}"/>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5" name="Footer Placeholder 4">
            <a:extLst>
              <a:ext uri="{FF2B5EF4-FFF2-40B4-BE49-F238E27FC236}">
                <a16:creationId xmlns:a16="http://schemas.microsoft.com/office/drawing/2014/main" id="{24E7A85A-3554-8F89-1450-FF7D586B62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762DFC-2DDA-54C0-C619-D0172BAFDB93}"/>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8745700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76D1-3AF9-1DFC-B172-5C1715E7A0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243317-65D8-851F-4DE1-3725943088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457638-769C-CA90-B1F3-3D4C44BDDCA8}"/>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5" name="Footer Placeholder 4">
            <a:extLst>
              <a:ext uri="{FF2B5EF4-FFF2-40B4-BE49-F238E27FC236}">
                <a16:creationId xmlns:a16="http://schemas.microsoft.com/office/drawing/2014/main" id="{612AD1D0-D440-90C0-7F19-A0031FF032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D8A87-DDFC-99F8-CAC3-4299394AD440}"/>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24272039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F3FFD-2CF8-61AA-2D5A-FE8C100C3C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CF6607-75AB-6D4C-FE61-D5B441F8A4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750985-4BD8-5BA2-E847-D1282C5CD0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A98C9C-B540-5383-6695-A3EE59D60375}"/>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6" name="Footer Placeholder 5">
            <a:extLst>
              <a:ext uri="{FF2B5EF4-FFF2-40B4-BE49-F238E27FC236}">
                <a16:creationId xmlns:a16="http://schemas.microsoft.com/office/drawing/2014/main" id="{6EB17726-463A-F4E9-32F8-0EAB19ABED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5B2DEF-51E6-6325-708C-63D79AD5FC47}"/>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31595071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F4B8-A333-1AB3-6516-2717DB5CC8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2F7F0B-180A-DCAC-3225-9697B91BAF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51437E-BD87-6BC3-DDBC-1AE2BBB997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F5EE6F-411F-1C8F-C7FE-C60296D81A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48B053-541E-7FFE-8102-B0FCA87171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FE89D7-1332-8742-288D-EE80439CA736}"/>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8" name="Footer Placeholder 7">
            <a:extLst>
              <a:ext uri="{FF2B5EF4-FFF2-40B4-BE49-F238E27FC236}">
                <a16:creationId xmlns:a16="http://schemas.microsoft.com/office/drawing/2014/main" id="{00ECECE9-F136-28F6-70C2-D0C0DDAB5C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6627D7-F3BD-5348-BABF-9A1A41BB71CB}"/>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2656223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B5B3A-F507-A122-9A0A-7D7BE350E1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438823-54A1-8292-59F1-97B87DC692F7}"/>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4" name="Footer Placeholder 3">
            <a:extLst>
              <a:ext uri="{FF2B5EF4-FFF2-40B4-BE49-F238E27FC236}">
                <a16:creationId xmlns:a16="http://schemas.microsoft.com/office/drawing/2014/main" id="{A760A39D-ECD1-700B-832C-706AE12676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636175-1A08-ACE3-306C-563BA26F9B6F}"/>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841850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BCE3C2-AAA8-44B1-7CA8-74F5E68D5189}"/>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3" name="Footer Placeholder 2">
            <a:extLst>
              <a:ext uri="{FF2B5EF4-FFF2-40B4-BE49-F238E27FC236}">
                <a16:creationId xmlns:a16="http://schemas.microsoft.com/office/drawing/2014/main" id="{EE460FEB-2EE5-8E24-6E53-C9EE1BB9D2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92F3E9-8F46-8990-6560-81BF23AF5066}"/>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34184513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FE57D-4D82-EA77-DFA1-31781E37BE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073456-99DE-07A5-778B-AEC4E0AE52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3A3423-8875-BE85-1FBD-4F74E11AB5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3598B4-CE89-7F61-FF99-12996746337E}"/>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6" name="Footer Placeholder 5">
            <a:extLst>
              <a:ext uri="{FF2B5EF4-FFF2-40B4-BE49-F238E27FC236}">
                <a16:creationId xmlns:a16="http://schemas.microsoft.com/office/drawing/2014/main" id="{B8E6B727-1614-4D82-ED21-5BF70F31A6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747C38-9B25-7E53-05C6-CBF8BC451296}"/>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39891204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2E334-7200-E7E3-4A54-A39CAD866C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AAA010-11F1-42D3-B8C3-B3CFD58297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125022-27E7-47CC-0E2B-5DA9609E3A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B8141-CDB2-04B9-DD2B-BC020BCAEE07}"/>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6" name="Footer Placeholder 5">
            <a:extLst>
              <a:ext uri="{FF2B5EF4-FFF2-40B4-BE49-F238E27FC236}">
                <a16:creationId xmlns:a16="http://schemas.microsoft.com/office/drawing/2014/main" id="{40FE5712-D76D-30BC-0C6A-DA644928DD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1CFDDB-7613-ECE4-0CED-DCAB2DF3C703}"/>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40332424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0CC85-499F-B6D9-A7F5-96389593C6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79265C-E247-C5D7-6837-52BDED9829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84F2D-4212-7FCA-3A71-029305DAB00D}"/>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5" name="Footer Placeholder 4">
            <a:extLst>
              <a:ext uri="{FF2B5EF4-FFF2-40B4-BE49-F238E27FC236}">
                <a16:creationId xmlns:a16="http://schemas.microsoft.com/office/drawing/2014/main" id="{9132F381-8353-BBF4-FD46-29A0DE399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238C1-C267-4C48-217E-C93EF3E15A7E}"/>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39582099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4E1650-0E25-5BAA-09B3-1D82AD417F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A7BB33-414D-C5FA-B4B9-94115484C4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0CB03A-9EC7-DFA0-EB8A-1C7C74F22D53}"/>
              </a:ext>
            </a:extLst>
          </p:cNvPr>
          <p:cNvSpPr>
            <a:spLocks noGrp="1"/>
          </p:cNvSpPr>
          <p:nvPr>
            <p:ph type="dt" sz="half" idx="10"/>
          </p:nvPr>
        </p:nvSpPr>
        <p:spPr/>
        <p:txBody>
          <a:bodyPr/>
          <a:lstStyle/>
          <a:p>
            <a:fld id="{336987DD-1FF3-F14C-8910-BA9375E07659}" type="datetimeFigureOut">
              <a:rPr lang="en-US" smtClean="0"/>
              <a:t>5/1/2023</a:t>
            </a:fld>
            <a:endParaRPr lang="en-US"/>
          </a:p>
        </p:txBody>
      </p:sp>
      <p:sp>
        <p:nvSpPr>
          <p:cNvPr id="5" name="Footer Placeholder 4">
            <a:extLst>
              <a:ext uri="{FF2B5EF4-FFF2-40B4-BE49-F238E27FC236}">
                <a16:creationId xmlns:a16="http://schemas.microsoft.com/office/drawing/2014/main" id="{4A0CA598-5BD4-AF66-D074-2B47519DE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93496-22E9-23B9-C8CA-803FE7AEF97D}"/>
              </a:ext>
            </a:extLst>
          </p:cNvPr>
          <p:cNvSpPr>
            <a:spLocks noGrp="1"/>
          </p:cNvSpPr>
          <p:nvPr>
            <p:ph type="sldNum" sz="quarter" idx="12"/>
          </p:nvPr>
        </p:nvSpPr>
        <p:spPr/>
        <p:txBody>
          <a:bodyPr/>
          <a:lstStyle/>
          <a:p>
            <a:fld id="{A279827C-E92D-404C-9230-1FF2D0DEDC81}" type="slidenum">
              <a:rPr lang="en-US" smtClean="0"/>
              <a:t>‹#›</a:t>
            </a:fld>
            <a:endParaRPr lang="en-US"/>
          </a:p>
        </p:txBody>
      </p:sp>
    </p:spTree>
    <p:extLst>
      <p:ext uri="{BB962C8B-B14F-4D97-AF65-F5344CB8AC3E}">
        <p14:creationId xmlns:p14="http://schemas.microsoft.com/office/powerpoint/2010/main" val="32366508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31268749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15731743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1053115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29525753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278553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5064267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6984792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1089510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3977442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511430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096624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446511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0645959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21300923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41157723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494633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681009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0959355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5013840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0561687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1111575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7090147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2539494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34516737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34033567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2807165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25681287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2.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29" Type="http://schemas.openxmlformats.org/officeDocument/2006/relationships/image" Target="../media/image12.pn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theme" Target="../theme/theme3.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a:t>Click to edit Master text styles</a:t>
            </a:r>
            <a:br>
              <a:rPr lang="en-US"/>
            </a:br>
            <a:endParaRPr lang="en-US"/>
          </a:p>
          <a:p>
            <a:pPr lvl="1"/>
            <a:r>
              <a:rPr lang="en-US"/>
              <a:t>Second level</a:t>
            </a:r>
          </a:p>
          <a:p>
            <a:pPr lvl="2"/>
            <a:r>
              <a:rPr lang="en-US"/>
              <a:t>Third level</a:t>
            </a:r>
          </a:p>
          <a:p>
            <a:pPr lvl="3"/>
            <a:r>
              <a:rPr lang="en-US"/>
              <a:t>Fourth level</a:t>
            </a:r>
          </a:p>
          <a:p>
            <a:pPr lvl="4"/>
            <a:r>
              <a:rPr lang="en-US"/>
              <a:t>Fifth level</a:t>
            </a:r>
            <a:endParaRPr lang="en-GB"/>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131182336"/>
      </p:ext>
    </p:extLst>
  </p:cSld>
  <p:clrMap bg1="lt1" tx1="dk1" bg2="lt2" tx2="dk2" accent1="accent1" accent2="accent2" accent3="accent3" accent4="accent4" accent5="accent5" accent6="accent6" hlink="hlink" folHlink="folHlink"/>
  <p:sldLayoutIdLst>
    <p:sldLayoutId id="2147483681" r:id="rId1"/>
    <p:sldLayoutId id="2147483649" r:id="rId2"/>
    <p:sldLayoutId id="2147483662" r:id="rId3"/>
    <p:sldLayoutId id="2147483650" r:id="rId4"/>
    <p:sldLayoutId id="2147483660" r:id="rId5"/>
    <p:sldLayoutId id="2147483661" r:id="rId6"/>
    <p:sldLayoutId id="2147483682" r:id="rId7"/>
    <p:sldLayoutId id="2147483684" r:id="rId8"/>
    <p:sldLayoutId id="2147483652" r:id="rId9"/>
    <p:sldLayoutId id="2147483669" r:id="rId10"/>
    <p:sldLayoutId id="2147483651" r:id="rId11"/>
    <p:sldLayoutId id="2147483663" r:id="rId12"/>
    <p:sldLayoutId id="2147483665" r:id="rId13"/>
    <p:sldLayoutId id="2147483666" r:id="rId14"/>
    <p:sldLayoutId id="2147483664" r:id="rId15"/>
    <p:sldLayoutId id="2147483653" r:id="rId16"/>
    <p:sldLayoutId id="2147483667" r:id="rId17"/>
    <p:sldLayoutId id="2147483668" r:id="rId18"/>
    <p:sldLayoutId id="2147483671" r:id="rId19"/>
    <p:sldLayoutId id="2147483672" r:id="rId20"/>
    <p:sldLayoutId id="2147483673" r:id="rId21"/>
    <p:sldLayoutId id="2147483674" r:id="rId22"/>
    <p:sldLayoutId id="2147483675" r:id="rId23"/>
    <p:sldLayoutId id="2147483676" r:id="rId24"/>
    <p:sldLayoutId id="2147483677" r:id="rId25"/>
    <p:sldLayoutId id="2147483679" r:id="rId26"/>
    <p:sldLayoutId id="2147483680" r:id="rId27"/>
    <p:sldLayoutId id="2147483656" r:id="rId28"/>
    <p:sldLayoutId id="2147483683" r:id="rId29"/>
    <p:sldLayoutId id="2147483655" r:id="rId30"/>
    <p:sldLayoutId id="2147483697" r:id="rId31"/>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3429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29" userDrawn="1">
          <p15:clr>
            <a:srgbClr val="F26B43"/>
          </p15:clr>
        </p15:guide>
        <p15:guide id="4" orient="horz" pos="754" userDrawn="1">
          <p15:clr>
            <a:srgbClr val="F26B43"/>
          </p15:clr>
        </p15:guide>
        <p15:guide id="5" orient="horz" pos="1321" userDrawn="1">
          <p15:clr>
            <a:srgbClr val="F26B43"/>
          </p15:clr>
        </p15:guide>
        <p15:guide id="6" orient="horz" pos="39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253BE7-86A0-EBED-D143-78CD0E47F9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EB64B9-2968-8A4B-7515-C4DEFBC12F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B8E949-C623-DB0A-AE1F-0358868F50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6987DD-1FF3-F14C-8910-BA9375E07659}" type="datetimeFigureOut">
              <a:rPr lang="en-US" smtClean="0"/>
              <a:t>5/1/2023</a:t>
            </a:fld>
            <a:endParaRPr lang="en-US"/>
          </a:p>
        </p:txBody>
      </p:sp>
      <p:sp>
        <p:nvSpPr>
          <p:cNvPr id="5" name="Footer Placeholder 4">
            <a:extLst>
              <a:ext uri="{FF2B5EF4-FFF2-40B4-BE49-F238E27FC236}">
                <a16:creationId xmlns:a16="http://schemas.microsoft.com/office/drawing/2014/main" id="{6EC84F8D-CFB0-FB9A-8FA4-66DC6AD981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E27E5A-2FCB-80C0-D535-B16745414C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79827C-E92D-404C-9230-1FF2D0DEDC81}" type="slidenum">
              <a:rPr lang="en-US" smtClean="0"/>
              <a:t>‹#›</a:t>
            </a:fld>
            <a:endParaRPr lang="en-US"/>
          </a:p>
        </p:txBody>
      </p:sp>
    </p:spTree>
    <p:extLst>
      <p:ext uri="{BB962C8B-B14F-4D97-AF65-F5344CB8AC3E}">
        <p14:creationId xmlns:p14="http://schemas.microsoft.com/office/powerpoint/2010/main" val="357942443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23979454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69.xml"/><Relationship Id="rId4" Type="http://schemas.openxmlformats.org/officeDocument/2006/relationships/image" Target="../media/image2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6.xml"/><Relationship Id="rId5" Type="http://schemas.openxmlformats.org/officeDocument/2006/relationships/image" Target="../media/image24.jpe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26.xml"/><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s://glaas.who.int/" TargetMode="External"/><Relationship Id="rId7"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68.xml"/><Relationship Id="rId6" Type="http://schemas.openxmlformats.org/officeDocument/2006/relationships/image" Target="../media/image38.jpeg"/><Relationship Id="rId11" Type="http://schemas.openxmlformats.org/officeDocument/2006/relationships/image" Target="../media/image43.png"/><Relationship Id="rId5" Type="http://schemas.openxmlformats.org/officeDocument/2006/relationships/hyperlink" Target="https://www.who.int/publications/i/item/9789240028432" TargetMode="External"/><Relationship Id="rId10" Type="http://schemas.openxmlformats.org/officeDocument/2006/relationships/image" Target="../media/image42.png"/><Relationship Id="rId4" Type="http://schemas.openxmlformats.org/officeDocument/2006/relationships/hyperlink" Target="https://glaas.who.int/glaas/un-water-global-analysis-and-assessment-of-sanitation-and-drinking-water-(glaas)-2022-report" TargetMode="External"/><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jpeg"/><Relationship Id="rId18" Type="http://schemas.openxmlformats.org/officeDocument/2006/relationships/image" Target="../media/image56.png"/><Relationship Id="rId3" Type="http://schemas.openxmlformats.org/officeDocument/2006/relationships/tags" Target="../tags/tag3.xml"/><Relationship Id="rId21" Type="http://schemas.openxmlformats.org/officeDocument/2006/relationships/image" Target="../media/image59.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tags" Target="../tags/tag2.xml"/><Relationship Id="rId16" Type="http://schemas.openxmlformats.org/officeDocument/2006/relationships/image" Target="../media/image54.png"/><Relationship Id="rId20" Type="http://schemas.openxmlformats.org/officeDocument/2006/relationships/image" Target="../media/image58.png"/><Relationship Id="rId1" Type="http://schemas.openxmlformats.org/officeDocument/2006/relationships/tags" Target="../tags/tag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notesSlide" Target="../notesSlides/notesSlide25.xml"/><Relationship Id="rId15" Type="http://schemas.openxmlformats.org/officeDocument/2006/relationships/image" Target="../media/image53.pn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slideLayout" Target="../slideLayouts/slideLayout38.xml"/><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GB" dirty="0"/>
              <a:t>The Water Sector </a:t>
            </a:r>
            <a:br>
              <a:rPr lang="en-GB" dirty="0"/>
            </a:br>
            <a:r>
              <a:rPr lang="en-GB" dirty="0"/>
              <a:t>Finance Gap</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GB" dirty="0"/>
              <a:t>What we know and what we don’t know</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dirty="0"/>
              <a:t>Fiona Gore and Betsy </a:t>
            </a:r>
            <a:r>
              <a:rPr lang="en-GB" dirty="0" err="1"/>
              <a:t>Engebretson</a:t>
            </a:r>
            <a:r>
              <a:rPr lang="en-GB" dirty="0"/>
              <a:t>, WHO</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2E2EAA95-417A-AEC6-06B5-15C781D80BE5}"/>
              </a:ext>
            </a:extLst>
          </p:cNvPr>
          <p:cNvSpPr txBox="1">
            <a:spLocks/>
          </p:cNvSpPr>
          <p:nvPr/>
        </p:nvSpPr>
        <p:spPr>
          <a:xfrm>
            <a:off x="928826" y="335451"/>
            <a:ext cx="10703150" cy="1325563"/>
          </a:xfrm>
          <a:prstGeom prst="rect">
            <a:avLst/>
          </a:prstGeom>
        </p:spPr>
        <p:txBody>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US" sz="3600" dirty="0">
                <a:solidFill>
                  <a:schemeClr val="accent1"/>
                </a:solidFill>
              </a:rPr>
              <a:t>What do we know about the finance gap?</a:t>
            </a:r>
          </a:p>
        </p:txBody>
      </p:sp>
      <p:sp>
        <p:nvSpPr>
          <p:cNvPr id="15" name="Oval 14">
            <a:extLst>
              <a:ext uri="{FF2B5EF4-FFF2-40B4-BE49-F238E27FC236}">
                <a16:creationId xmlns:a16="http://schemas.microsoft.com/office/drawing/2014/main" id="{21519F1B-AB2F-16D6-68FE-913DB32D5CF6}"/>
              </a:ext>
            </a:extLst>
          </p:cNvPr>
          <p:cNvSpPr/>
          <p:nvPr/>
        </p:nvSpPr>
        <p:spPr>
          <a:xfrm>
            <a:off x="37020" y="1052305"/>
            <a:ext cx="4311145" cy="4071927"/>
          </a:xfrm>
          <a:prstGeom prst="ellipse">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a:t>Estimated that around </a:t>
            </a:r>
            <a:r>
              <a:rPr lang="en-US" sz="2400" b="1"/>
              <a:t>US$ 200–400 billion per year </a:t>
            </a:r>
            <a:r>
              <a:rPr lang="en-US"/>
              <a:t>of additional investments in LMICs needed just to achieve universal access to clean drinking-water, sanitation and hygiene by 2030. </a:t>
            </a:r>
            <a:r>
              <a:rPr lang="en-US" sz="1100"/>
              <a:t>(OECD, 2023)</a:t>
            </a:r>
            <a:endParaRPr lang="en-US"/>
          </a:p>
        </p:txBody>
      </p:sp>
      <p:sp>
        <p:nvSpPr>
          <p:cNvPr id="16" name="Oval 15">
            <a:extLst>
              <a:ext uri="{FF2B5EF4-FFF2-40B4-BE49-F238E27FC236}">
                <a16:creationId xmlns:a16="http://schemas.microsoft.com/office/drawing/2014/main" id="{6E37BAA8-D833-CC08-113D-12ECBCEB3AE4}"/>
              </a:ext>
            </a:extLst>
          </p:cNvPr>
          <p:cNvSpPr/>
          <p:nvPr/>
        </p:nvSpPr>
        <p:spPr>
          <a:xfrm>
            <a:off x="9397387" y="3145134"/>
            <a:ext cx="2607916" cy="2381330"/>
          </a:xfrm>
          <a:prstGeom prst="ellipse">
            <a:avLst/>
          </a:prstGeom>
          <a:solidFill>
            <a:schemeClr val="bg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Achieving SDG 6 estimated at over </a:t>
            </a:r>
            <a:r>
              <a:rPr lang="en-US" sz="2400" b="1" dirty="0"/>
              <a:t>US$ 1 trillion globally per year</a:t>
            </a:r>
            <a:r>
              <a:rPr lang="en-US" sz="2400" dirty="0"/>
              <a:t>. </a:t>
            </a:r>
          </a:p>
          <a:p>
            <a:pPr algn="ctr"/>
            <a:r>
              <a:rPr lang="en-US" sz="1100" dirty="0"/>
              <a:t>(WRI, 2020)</a:t>
            </a:r>
            <a:endParaRPr lang="en-US" dirty="0"/>
          </a:p>
        </p:txBody>
      </p:sp>
      <p:sp>
        <p:nvSpPr>
          <p:cNvPr id="19" name="Oval 18">
            <a:extLst>
              <a:ext uri="{FF2B5EF4-FFF2-40B4-BE49-F238E27FC236}">
                <a16:creationId xmlns:a16="http://schemas.microsoft.com/office/drawing/2014/main" id="{BDBC19C0-1055-C2EE-DCCF-A470971661F5}"/>
              </a:ext>
            </a:extLst>
          </p:cNvPr>
          <p:cNvSpPr/>
          <p:nvPr/>
        </p:nvSpPr>
        <p:spPr>
          <a:xfrm>
            <a:off x="4149949" y="3778180"/>
            <a:ext cx="3089051" cy="298066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algn="ctr">
              <a:lnSpc>
                <a:spcPct val="107000"/>
              </a:lnSpc>
              <a:spcBef>
                <a:spcPts val="0"/>
              </a:spcBef>
              <a:spcAft>
                <a:spcPts val="800"/>
              </a:spcAft>
            </a:pPr>
            <a:r>
              <a:rPr lang="en-US" sz="2000" b="1" dirty="0"/>
              <a:t>US$</a:t>
            </a:r>
            <a:r>
              <a:rPr lang="en-US" sz="2000" dirty="0"/>
              <a:t> </a:t>
            </a:r>
            <a:r>
              <a:rPr lang="en-US" sz="2000" b="1" dirty="0"/>
              <a:t>64 billion/year </a:t>
            </a:r>
            <a:r>
              <a:rPr lang="en-US" sz="1600" dirty="0"/>
              <a:t>needs to be invested in water security to meet the Africa Water Vision 2025 and Sustainable Development Goal (SDG) targets. </a:t>
            </a:r>
          </a:p>
          <a:p>
            <a:pPr marL="0" marR="0" algn="ctr">
              <a:lnSpc>
                <a:spcPct val="107000"/>
              </a:lnSpc>
              <a:spcBef>
                <a:spcPts val="0"/>
              </a:spcBef>
              <a:spcAft>
                <a:spcPts val="800"/>
              </a:spcAft>
            </a:pPr>
            <a:r>
              <a:rPr lang="en-US" sz="1050" dirty="0">
                <a:solidFill>
                  <a:schemeClr val="bg1"/>
                </a:solidFill>
                <a:latin typeface="Calibri Light" panose="020F0302020204030204" pitchFamily="34" charset="0"/>
                <a:ea typeface="Calibri" panose="020F0502020204030204" pitchFamily="34" charset="0"/>
                <a:cs typeface="Times New Roman" panose="02020603050405020304" pitchFamily="18" charset="0"/>
              </a:rPr>
              <a:t>(</a:t>
            </a:r>
            <a:r>
              <a:rPr lang="en-US" sz="1050" dirty="0" err="1">
                <a:solidFill>
                  <a:schemeClr val="bg1"/>
                </a:solidFill>
                <a:latin typeface="Calibri Light" panose="020F0302020204030204" pitchFamily="34" charset="0"/>
                <a:ea typeface="Calibri" panose="020F0502020204030204" pitchFamily="34" charset="0"/>
                <a:cs typeface="Times New Roman" panose="02020603050405020304" pitchFamily="18" charset="0"/>
              </a:rPr>
              <a:t>AfBD</a:t>
            </a:r>
            <a:r>
              <a:rPr lang="en-US" sz="1050" dirty="0">
                <a:solidFill>
                  <a:schemeClr val="bg1"/>
                </a:solidFill>
                <a:latin typeface="Calibri Light" panose="020F0302020204030204" pitchFamily="34" charset="0"/>
                <a:ea typeface="Calibri" panose="020F0502020204030204" pitchFamily="34" charset="0"/>
                <a:cs typeface="Times New Roman" panose="02020603050405020304" pitchFamily="18" charset="0"/>
              </a:rPr>
              <a:t>, 2021)</a:t>
            </a:r>
            <a:endParaRPr lang="en-US" sz="1050" dirty="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20" name="Oval 19">
            <a:extLst>
              <a:ext uri="{FF2B5EF4-FFF2-40B4-BE49-F238E27FC236}">
                <a16:creationId xmlns:a16="http://schemas.microsoft.com/office/drawing/2014/main" id="{40914FA1-4732-4B2C-01DD-3201A4279121}"/>
              </a:ext>
            </a:extLst>
          </p:cNvPr>
          <p:cNvSpPr/>
          <p:nvPr/>
        </p:nvSpPr>
        <p:spPr>
          <a:xfrm>
            <a:off x="6250703" y="1019942"/>
            <a:ext cx="3132783" cy="2986580"/>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t>US$ 141 billion annual spending gap</a:t>
            </a:r>
            <a:r>
              <a:rPr lang="en-US" sz="2400" dirty="0"/>
              <a:t> </a:t>
            </a:r>
            <a:r>
              <a:rPr lang="en-US" dirty="0"/>
              <a:t>to meet SDG Targets 6.1 and 6.2. 2017–2030. </a:t>
            </a:r>
            <a:r>
              <a:rPr lang="en-US" sz="1100" dirty="0"/>
              <a:t>(World Bank, 2023)</a:t>
            </a:r>
          </a:p>
        </p:txBody>
      </p:sp>
    </p:spTree>
    <p:extLst>
      <p:ext uri="{BB962C8B-B14F-4D97-AF65-F5344CB8AC3E}">
        <p14:creationId xmlns:p14="http://schemas.microsoft.com/office/powerpoint/2010/main" val="1586465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Patterns on desert">
            <a:extLst>
              <a:ext uri="{FF2B5EF4-FFF2-40B4-BE49-F238E27FC236}">
                <a16:creationId xmlns:a16="http://schemas.microsoft.com/office/drawing/2014/main" id="{0444F123-EA90-3E68-4D9D-EE1045C97189}"/>
              </a:ext>
            </a:extLst>
          </p:cNvPr>
          <p:cNvPicPr>
            <a:picLocks noGrp="1" noChangeAspect="1"/>
          </p:cNvPicPr>
          <p:nvPr>
            <p:ph type="pic" idx="14"/>
          </p:nvPr>
        </p:nvPicPr>
        <p:blipFill>
          <a:blip r:embed="rId3" cstate="screen">
            <a:extLst>
              <a:ext uri="{28A0092B-C50C-407E-A947-70E740481C1C}">
                <a14:useLocalDpi xmlns:a14="http://schemas.microsoft.com/office/drawing/2010/main"/>
              </a:ext>
            </a:extLst>
          </a:blip>
          <a:srcRect/>
          <a:stretch>
            <a:fillRect/>
          </a:stretch>
        </p:blipFill>
        <p:spPr>
          <a:xfrm>
            <a:off x="8737750" y="154459"/>
            <a:ext cx="3319103" cy="3274541"/>
          </a:xfrm>
        </p:spPr>
      </p:pic>
      <p:pic>
        <p:nvPicPr>
          <p:cNvPr id="2" name="Picture 1">
            <a:extLst>
              <a:ext uri="{FF2B5EF4-FFF2-40B4-BE49-F238E27FC236}">
                <a16:creationId xmlns:a16="http://schemas.microsoft.com/office/drawing/2014/main" id="{365239FE-BE58-834E-74AC-315EB378F633}"/>
              </a:ext>
            </a:extLst>
          </p:cNvPr>
          <p:cNvPicPr>
            <a:picLocks noChangeAspect="1"/>
          </p:cNvPicPr>
          <p:nvPr/>
        </p:nvPicPr>
        <p:blipFill>
          <a:blip r:embed="rId4"/>
          <a:stretch>
            <a:fillRect/>
          </a:stretch>
        </p:blipFill>
        <p:spPr>
          <a:xfrm>
            <a:off x="135147" y="1045755"/>
            <a:ext cx="4819764" cy="3598088"/>
          </a:xfrm>
          <a:prstGeom prst="rect">
            <a:avLst/>
          </a:prstGeom>
        </p:spPr>
      </p:pic>
      <p:sp>
        <p:nvSpPr>
          <p:cNvPr id="29" name="Title 1">
            <a:extLst>
              <a:ext uri="{FF2B5EF4-FFF2-40B4-BE49-F238E27FC236}">
                <a16:creationId xmlns:a16="http://schemas.microsoft.com/office/drawing/2014/main" id="{2D8879C6-102A-B4E3-2387-7904CAC936C6}"/>
              </a:ext>
            </a:extLst>
          </p:cNvPr>
          <p:cNvSpPr txBox="1">
            <a:spLocks/>
          </p:cNvSpPr>
          <p:nvPr/>
        </p:nvSpPr>
        <p:spPr>
          <a:xfrm>
            <a:off x="580484" y="193936"/>
            <a:ext cx="10703150" cy="1325563"/>
          </a:xfrm>
          <a:prstGeom prst="rect">
            <a:avLst/>
          </a:prstGeom>
        </p:spPr>
        <p:txBody>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US" dirty="0">
                <a:solidFill>
                  <a:schemeClr val="accent1"/>
                </a:solidFill>
              </a:rPr>
              <a:t>We live in a complex world</a:t>
            </a:r>
          </a:p>
        </p:txBody>
      </p:sp>
      <p:pic>
        <p:nvPicPr>
          <p:cNvPr id="3" name="Picture Placeholder 9" descr="A picture containing outdoor, tent, mountain&#10;&#10;Description automatically generated">
            <a:extLst>
              <a:ext uri="{FF2B5EF4-FFF2-40B4-BE49-F238E27FC236}">
                <a16:creationId xmlns:a16="http://schemas.microsoft.com/office/drawing/2014/main" id="{8331B593-5843-2685-2DB8-61F57BD1E4F0}"/>
              </a:ext>
            </a:extLst>
          </p:cNvPr>
          <p:cNvPicPr>
            <a:picLocks noChangeAspect="1"/>
          </p:cNvPicPr>
          <p:nvPr/>
        </p:nvPicPr>
        <p:blipFill>
          <a:blip r:embed="rId5">
            <a:extLst>
              <a:ext uri="{28A0092B-C50C-407E-A947-70E740481C1C}">
                <a14:useLocalDpi xmlns:a14="http://schemas.microsoft.com/office/drawing/2010/main" val="0"/>
              </a:ext>
            </a:extLst>
          </a:blip>
          <a:srcRect l="16220" r="16220"/>
          <a:stretch>
            <a:fillRect/>
          </a:stretch>
        </p:blipFill>
        <p:spPr>
          <a:xfrm>
            <a:off x="5097403" y="2312112"/>
            <a:ext cx="4433243" cy="4373723"/>
          </a:xfrm>
          <a:prstGeom prst="ellipse">
            <a:avLst/>
          </a:prstGeom>
        </p:spPr>
      </p:pic>
    </p:spTree>
    <p:extLst>
      <p:ext uri="{BB962C8B-B14F-4D97-AF65-F5344CB8AC3E}">
        <p14:creationId xmlns:p14="http://schemas.microsoft.com/office/powerpoint/2010/main" val="2048496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EEE8A0-E79D-760C-277B-A962441CD50F}"/>
              </a:ext>
            </a:extLst>
          </p:cNvPr>
          <p:cNvSpPr>
            <a:spLocks noGrp="1"/>
          </p:cNvSpPr>
          <p:nvPr>
            <p:ph type="body" idx="1"/>
          </p:nvPr>
        </p:nvSpPr>
        <p:spPr>
          <a:xfrm>
            <a:off x="3732002" y="3715828"/>
            <a:ext cx="4307789" cy="2749794"/>
          </a:xfrm>
        </p:spPr>
        <p:txBody>
          <a:bodyPr>
            <a:noAutofit/>
          </a:bodyPr>
          <a:lstStyle/>
          <a:p>
            <a:pPr algn="ctr"/>
            <a:r>
              <a:rPr lang="en-US" sz="4400">
                <a:solidFill>
                  <a:schemeClr val="accent1"/>
                </a:solidFill>
              </a:rPr>
              <a:t>Where do we go from here?</a:t>
            </a:r>
          </a:p>
        </p:txBody>
      </p:sp>
      <p:pic>
        <p:nvPicPr>
          <p:cNvPr id="14" name="Picture Placeholder 13" descr="Pile of American dollar banknotes">
            <a:extLst>
              <a:ext uri="{FF2B5EF4-FFF2-40B4-BE49-F238E27FC236}">
                <a16:creationId xmlns:a16="http://schemas.microsoft.com/office/drawing/2014/main" id="{73454369-C70A-2341-202B-14AA2896B8E0}"/>
              </a:ext>
            </a:extLst>
          </p:cNvPr>
          <p:cNvPicPr>
            <a:picLocks noGrp="1" noChangeAspect="1"/>
          </p:cNvPicPr>
          <p:nvPr>
            <p:ph type="pic" idx="12"/>
          </p:nvPr>
        </p:nvPicPr>
        <p:blipFill>
          <a:blip r:embed="rId3" cstate="screen">
            <a:extLst>
              <a:ext uri="{28A0092B-C50C-407E-A947-70E740481C1C}">
                <a14:useLocalDpi xmlns:a14="http://schemas.microsoft.com/office/drawing/2010/main"/>
              </a:ext>
            </a:extLst>
          </a:blip>
          <a:srcRect/>
          <a:stretch>
            <a:fillRect/>
          </a:stretch>
        </p:blipFill>
        <p:spPr/>
      </p:pic>
      <p:pic>
        <p:nvPicPr>
          <p:cNvPr id="18" name="Picture Placeholder 17" descr="An abstract blue pattern with numbers">
            <a:extLst>
              <a:ext uri="{FF2B5EF4-FFF2-40B4-BE49-F238E27FC236}">
                <a16:creationId xmlns:a16="http://schemas.microsoft.com/office/drawing/2014/main" id="{5B691302-663F-54B7-BD0F-1D072F1ED989}"/>
              </a:ext>
            </a:extLst>
          </p:cNvPr>
          <p:cNvPicPr>
            <a:picLocks noGrp="1" noChangeAspect="1"/>
          </p:cNvPicPr>
          <p:nvPr>
            <p:ph type="pic" idx="14"/>
          </p:nvPr>
        </p:nvPicPr>
        <p:blipFill>
          <a:blip r:embed="rId4" cstate="screen">
            <a:extLst>
              <a:ext uri="{28A0092B-C50C-407E-A947-70E740481C1C}">
                <a14:useLocalDpi xmlns:a14="http://schemas.microsoft.com/office/drawing/2010/main"/>
              </a:ext>
            </a:extLst>
          </a:blip>
          <a:srcRect/>
          <a:stretch>
            <a:fillRect/>
          </a:stretch>
        </p:blipFill>
        <p:spPr>
          <a:xfrm>
            <a:off x="7405021" y="106135"/>
            <a:ext cx="3537548" cy="3490053"/>
          </a:xfrm>
        </p:spPr>
      </p:pic>
    </p:spTree>
    <p:extLst>
      <p:ext uri="{BB962C8B-B14F-4D97-AF65-F5344CB8AC3E}">
        <p14:creationId xmlns:p14="http://schemas.microsoft.com/office/powerpoint/2010/main" val="54319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A43E84-1810-D1D9-4CB1-1D88468376A0}"/>
              </a:ext>
            </a:extLst>
          </p:cNvPr>
          <p:cNvSpPr>
            <a:spLocks noGrp="1"/>
          </p:cNvSpPr>
          <p:nvPr>
            <p:ph type="title"/>
          </p:nvPr>
        </p:nvSpPr>
        <p:spPr>
          <a:xfrm>
            <a:off x="740063" y="932776"/>
            <a:ext cx="8915844" cy="752109"/>
          </a:xfrm>
        </p:spPr>
        <p:txBody>
          <a:bodyPr>
            <a:normAutofit fontScale="90000"/>
          </a:bodyPr>
          <a:lstStyle/>
          <a:p>
            <a:r>
              <a:rPr lang="en-US" b="1"/>
              <a:t>What do we know about finance for the water sector?</a:t>
            </a:r>
          </a:p>
        </p:txBody>
      </p:sp>
      <p:sp>
        <p:nvSpPr>
          <p:cNvPr id="3" name="Footer Placeholder 2">
            <a:extLst>
              <a:ext uri="{FF2B5EF4-FFF2-40B4-BE49-F238E27FC236}">
                <a16:creationId xmlns:a16="http://schemas.microsoft.com/office/drawing/2014/main" id="{840A5529-B2D8-710B-BE50-6C92CDC93D7B}"/>
              </a:ext>
            </a:extLst>
          </p:cNvPr>
          <p:cNvSpPr>
            <a:spLocks noGrp="1"/>
          </p:cNvSpPr>
          <p:nvPr>
            <p:ph type="ftr" sz="quarter" idx="3"/>
          </p:nvPr>
        </p:nvSpPr>
        <p:spPr/>
        <p:txBody>
          <a:bodyPr/>
          <a:lstStyle/>
          <a:p>
            <a:endParaRPr lang="en-GB"/>
          </a:p>
        </p:txBody>
      </p:sp>
      <p:sp>
        <p:nvSpPr>
          <p:cNvPr id="6" name="Content Placeholder 5">
            <a:extLst>
              <a:ext uri="{FF2B5EF4-FFF2-40B4-BE49-F238E27FC236}">
                <a16:creationId xmlns:a16="http://schemas.microsoft.com/office/drawing/2014/main" id="{141F9805-B06D-9A84-FB96-912FC8C52D7D}"/>
              </a:ext>
            </a:extLst>
          </p:cNvPr>
          <p:cNvSpPr>
            <a:spLocks noGrp="1"/>
          </p:cNvSpPr>
          <p:nvPr>
            <p:ph idx="1"/>
          </p:nvPr>
        </p:nvSpPr>
        <p:spPr/>
        <p:txBody>
          <a:bodyPr>
            <a:normAutofit/>
          </a:bodyPr>
          <a:lstStyle/>
          <a:p>
            <a:r>
              <a:rPr lang="en-US" sz="3600">
                <a:solidFill>
                  <a:schemeClr val="bg1"/>
                </a:solidFill>
              </a:rPr>
              <a:t>Finance data on the water sector from the World Bank’s Thirsty for Change: Challenges and Opportunities in the Global Water Sector Public Spending</a:t>
            </a:r>
          </a:p>
        </p:txBody>
      </p:sp>
    </p:spTree>
    <p:extLst>
      <p:ext uri="{BB962C8B-B14F-4D97-AF65-F5344CB8AC3E}">
        <p14:creationId xmlns:p14="http://schemas.microsoft.com/office/powerpoint/2010/main" val="1725640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FB179-A8DB-A9E0-946C-B82ACCA42DB5}"/>
              </a:ext>
            </a:extLst>
          </p:cNvPr>
          <p:cNvSpPr>
            <a:spLocks noGrp="1"/>
          </p:cNvSpPr>
          <p:nvPr>
            <p:ph type="title"/>
          </p:nvPr>
        </p:nvSpPr>
        <p:spPr/>
        <p:txBody>
          <a:bodyPr/>
          <a:lstStyle/>
          <a:p>
            <a:r>
              <a:rPr lang="en-US"/>
              <a:t>Annual spending in the water sector</a:t>
            </a:r>
          </a:p>
        </p:txBody>
      </p:sp>
      <p:sp>
        <p:nvSpPr>
          <p:cNvPr id="3" name="Footer Placeholder 2">
            <a:extLst>
              <a:ext uri="{FF2B5EF4-FFF2-40B4-BE49-F238E27FC236}">
                <a16:creationId xmlns:a16="http://schemas.microsoft.com/office/drawing/2014/main" id="{691CB989-BE26-CEE4-EE6C-35CF89F5F209}"/>
              </a:ext>
            </a:extLst>
          </p:cNvPr>
          <p:cNvSpPr>
            <a:spLocks noGrp="1"/>
          </p:cNvSpPr>
          <p:nvPr>
            <p:ph type="ftr" sz="quarter" idx="3"/>
          </p:nvPr>
        </p:nvSpPr>
        <p:spPr/>
        <p:txBody>
          <a:bodyPr/>
          <a:lstStyle/>
          <a:p>
            <a:r>
              <a:rPr lang="en-GB" i="1">
                <a:solidFill>
                  <a:schemeClr val="tx1"/>
                </a:solidFill>
              </a:rPr>
              <a:t>Source: </a:t>
            </a:r>
            <a:r>
              <a:rPr lang="en-GB">
                <a:solidFill>
                  <a:schemeClr val="tx1"/>
                </a:solidFill>
              </a:rPr>
              <a:t>World Bank, Thirsty for Change Report, 2023. </a:t>
            </a:r>
          </a:p>
          <a:p>
            <a:endParaRPr lang="en-GB"/>
          </a:p>
        </p:txBody>
      </p:sp>
      <p:pic>
        <p:nvPicPr>
          <p:cNvPr id="5" name="Picture 4">
            <a:extLst>
              <a:ext uri="{FF2B5EF4-FFF2-40B4-BE49-F238E27FC236}">
                <a16:creationId xmlns:a16="http://schemas.microsoft.com/office/drawing/2014/main" id="{A2D571D8-6658-7FE7-5DB9-DABF018DAA06}"/>
              </a:ext>
            </a:extLst>
          </p:cNvPr>
          <p:cNvPicPr>
            <a:picLocks noChangeAspect="1"/>
          </p:cNvPicPr>
          <p:nvPr/>
        </p:nvPicPr>
        <p:blipFill>
          <a:blip r:embed="rId3"/>
          <a:stretch>
            <a:fillRect/>
          </a:stretch>
        </p:blipFill>
        <p:spPr>
          <a:xfrm>
            <a:off x="512957" y="1795346"/>
            <a:ext cx="11419530" cy="3857948"/>
          </a:xfrm>
          <a:prstGeom prst="rect">
            <a:avLst/>
          </a:prstGeom>
        </p:spPr>
      </p:pic>
    </p:spTree>
    <p:extLst>
      <p:ext uri="{BB962C8B-B14F-4D97-AF65-F5344CB8AC3E}">
        <p14:creationId xmlns:p14="http://schemas.microsoft.com/office/powerpoint/2010/main" val="4242907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a:xfrm>
            <a:off x="744425" y="204351"/>
            <a:ext cx="10703150" cy="1325563"/>
          </a:xfrm>
        </p:spPr>
        <p:txBody>
          <a:bodyPr/>
          <a:lstStyle/>
          <a:p>
            <a:r>
              <a:rPr lang="en-GB"/>
              <a:t>Poor budget execution in the water sector</a:t>
            </a:r>
          </a:p>
        </p:txBody>
      </p:sp>
      <p:sp>
        <p:nvSpPr>
          <p:cNvPr id="2" name="Footer Placeholder 1">
            <a:extLst>
              <a:ext uri="{FF2B5EF4-FFF2-40B4-BE49-F238E27FC236}">
                <a16:creationId xmlns:a16="http://schemas.microsoft.com/office/drawing/2014/main" id="{C13815B0-F053-74C6-B2B9-09D06C6D1CAD}"/>
              </a:ext>
            </a:extLst>
          </p:cNvPr>
          <p:cNvSpPr>
            <a:spLocks noGrp="1"/>
          </p:cNvSpPr>
          <p:nvPr>
            <p:ph type="ftr" sz="quarter" idx="3"/>
          </p:nvPr>
        </p:nvSpPr>
        <p:spPr>
          <a:xfrm>
            <a:off x="751841" y="6215315"/>
            <a:ext cx="8904068" cy="365125"/>
          </a:xfrm>
        </p:spPr>
        <p:txBody>
          <a:bodyPr/>
          <a:lstStyle/>
          <a:p>
            <a:r>
              <a:rPr lang="en-GB" i="1">
                <a:solidFill>
                  <a:schemeClr val="tx1"/>
                </a:solidFill>
              </a:rPr>
              <a:t>Source: </a:t>
            </a:r>
            <a:r>
              <a:rPr lang="en-GB">
                <a:solidFill>
                  <a:schemeClr val="tx1"/>
                </a:solidFill>
              </a:rPr>
              <a:t>World Bank, Thirsty for Change Report, 2023. </a:t>
            </a:r>
          </a:p>
        </p:txBody>
      </p:sp>
      <p:pic>
        <p:nvPicPr>
          <p:cNvPr id="3" name="Picture 2">
            <a:extLst>
              <a:ext uri="{FF2B5EF4-FFF2-40B4-BE49-F238E27FC236}">
                <a16:creationId xmlns:a16="http://schemas.microsoft.com/office/drawing/2014/main" id="{3B3D0F17-36FD-BBC6-BA19-27AD36FAA9E4}"/>
              </a:ext>
            </a:extLst>
          </p:cNvPr>
          <p:cNvPicPr>
            <a:picLocks noChangeAspect="1"/>
          </p:cNvPicPr>
          <p:nvPr/>
        </p:nvPicPr>
        <p:blipFill>
          <a:blip r:embed="rId3"/>
          <a:stretch>
            <a:fillRect/>
          </a:stretch>
        </p:blipFill>
        <p:spPr>
          <a:xfrm>
            <a:off x="1773044" y="1411907"/>
            <a:ext cx="7560526" cy="4679295"/>
          </a:xfrm>
          <a:prstGeom prst="rect">
            <a:avLst/>
          </a:prstGeom>
        </p:spPr>
      </p:pic>
    </p:spTree>
    <p:extLst>
      <p:ext uri="{BB962C8B-B14F-4D97-AF65-F5344CB8AC3E}">
        <p14:creationId xmlns:p14="http://schemas.microsoft.com/office/powerpoint/2010/main" val="3050626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7493-6B3B-C818-5FD6-727A0A9A4B60}"/>
              </a:ext>
            </a:extLst>
          </p:cNvPr>
          <p:cNvSpPr>
            <a:spLocks noGrp="1"/>
          </p:cNvSpPr>
          <p:nvPr>
            <p:ph type="title"/>
          </p:nvPr>
        </p:nvSpPr>
        <p:spPr/>
        <p:txBody>
          <a:bodyPr/>
          <a:lstStyle/>
          <a:p>
            <a:r>
              <a:rPr lang="en-US"/>
              <a:t>Patterns of public spending on water</a:t>
            </a:r>
          </a:p>
        </p:txBody>
      </p:sp>
      <p:pic>
        <p:nvPicPr>
          <p:cNvPr id="5" name="Picture 4">
            <a:extLst>
              <a:ext uri="{FF2B5EF4-FFF2-40B4-BE49-F238E27FC236}">
                <a16:creationId xmlns:a16="http://schemas.microsoft.com/office/drawing/2014/main" id="{0BCBB5D9-2ACB-3867-099B-F24B2E0472CC}"/>
              </a:ext>
            </a:extLst>
          </p:cNvPr>
          <p:cNvPicPr>
            <a:picLocks noChangeAspect="1"/>
          </p:cNvPicPr>
          <p:nvPr/>
        </p:nvPicPr>
        <p:blipFill>
          <a:blip r:embed="rId3"/>
          <a:stretch>
            <a:fillRect/>
          </a:stretch>
        </p:blipFill>
        <p:spPr>
          <a:xfrm>
            <a:off x="1209040" y="1871168"/>
            <a:ext cx="9677400" cy="3796760"/>
          </a:xfrm>
          <a:prstGeom prst="rect">
            <a:avLst/>
          </a:prstGeom>
        </p:spPr>
      </p:pic>
      <p:sp>
        <p:nvSpPr>
          <p:cNvPr id="6" name="Footer Placeholder 1">
            <a:extLst>
              <a:ext uri="{FF2B5EF4-FFF2-40B4-BE49-F238E27FC236}">
                <a16:creationId xmlns:a16="http://schemas.microsoft.com/office/drawing/2014/main" id="{2B5F089F-B9F0-E4BB-559E-0561BD498236}"/>
              </a:ext>
            </a:extLst>
          </p:cNvPr>
          <p:cNvSpPr>
            <a:spLocks noGrp="1"/>
          </p:cNvSpPr>
          <p:nvPr>
            <p:ph type="ftr" sz="quarter" idx="3"/>
          </p:nvPr>
        </p:nvSpPr>
        <p:spPr/>
        <p:txBody>
          <a:bodyPr/>
          <a:lstStyle/>
          <a:p>
            <a:r>
              <a:rPr lang="en-GB" i="1">
                <a:solidFill>
                  <a:schemeClr val="tx1"/>
                </a:solidFill>
              </a:rPr>
              <a:t>Source: </a:t>
            </a:r>
            <a:r>
              <a:rPr lang="en-GB">
                <a:solidFill>
                  <a:schemeClr val="tx1"/>
                </a:solidFill>
              </a:rPr>
              <a:t>World Bank, Thirsty for Change Report, 2023. </a:t>
            </a:r>
          </a:p>
        </p:txBody>
      </p:sp>
    </p:spTree>
    <p:extLst>
      <p:ext uri="{BB962C8B-B14F-4D97-AF65-F5344CB8AC3E}">
        <p14:creationId xmlns:p14="http://schemas.microsoft.com/office/powerpoint/2010/main" val="912499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9A106-484E-E37B-3E4B-99E95BDC5826}"/>
              </a:ext>
            </a:extLst>
          </p:cNvPr>
          <p:cNvSpPr>
            <a:spLocks noGrp="1"/>
          </p:cNvSpPr>
          <p:nvPr>
            <p:ph type="title"/>
          </p:nvPr>
        </p:nvSpPr>
        <p:spPr/>
        <p:txBody>
          <a:bodyPr/>
          <a:lstStyle/>
          <a:p>
            <a:r>
              <a:rPr lang="en-US"/>
              <a:t>Patterns of public spending on water</a:t>
            </a:r>
          </a:p>
        </p:txBody>
      </p:sp>
      <p:pic>
        <p:nvPicPr>
          <p:cNvPr id="5" name="Picture 4">
            <a:extLst>
              <a:ext uri="{FF2B5EF4-FFF2-40B4-BE49-F238E27FC236}">
                <a16:creationId xmlns:a16="http://schemas.microsoft.com/office/drawing/2014/main" id="{95AAE712-7D78-6596-D68F-97629B7F6431}"/>
              </a:ext>
            </a:extLst>
          </p:cNvPr>
          <p:cNvPicPr>
            <a:picLocks noChangeAspect="1"/>
          </p:cNvPicPr>
          <p:nvPr/>
        </p:nvPicPr>
        <p:blipFill>
          <a:blip r:embed="rId3"/>
          <a:stretch>
            <a:fillRect/>
          </a:stretch>
        </p:blipFill>
        <p:spPr>
          <a:xfrm>
            <a:off x="751840" y="1901564"/>
            <a:ext cx="10124143" cy="3899796"/>
          </a:xfrm>
          <a:prstGeom prst="rect">
            <a:avLst/>
          </a:prstGeom>
        </p:spPr>
      </p:pic>
      <p:sp>
        <p:nvSpPr>
          <p:cNvPr id="7" name="Footer Placeholder 1">
            <a:extLst>
              <a:ext uri="{FF2B5EF4-FFF2-40B4-BE49-F238E27FC236}">
                <a16:creationId xmlns:a16="http://schemas.microsoft.com/office/drawing/2014/main" id="{2ADB91A0-F65A-BF80-46C4-5C644D5C87D8}"/>
              </a:ext>
            </a:extLst>
          </p:cNvPr>
          <p:cNvSpPr>
            <a:spLocks noGrp="1"/>
          </p:cNvSpPr>
          <p:nvPr>
            <p:ph type="ftr" sz="quarter" idx="3"/>
          </p:nvPr>
        </p:nvSpPr>
        <p:spPr/>
        <p:txBody>
          <a:bodyPr/>
          <a:lstStyle/>
          <a:p>
            <a:r>
              <a:rPr lang="en-GB" i="1">
                <a:solidFill>
                  <a:schemeClr val="tx1"/>
                </a:solidFill>
              </a:rPr>
              <a:t>Source: </a:t>
            </a:r>
            <a:r>
              <a:rPr lang="en-GB">
                <a:solidFill>
                  <a:schemeClr val="tx1"/>
                </a:solidFill>
              </a:rPr>
              <a:t>World Bank, Thirsty for Change Report, 2023. </a:t>
            </a:r>
          </a:p>
        </p:txBody>
      </p:sp>
    </p:spTree>
    <p:extLst>
      <p:ext uri="{BB962C8B-B14F-4D97-AF65-F5344CB8AC3E}">
        <p14:creationId xmlns:p14="http://schemas.microsoft.com/office/powerpoint/2010/main" val="919255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AABD-69F7-8EF2-4C5C-786F7999511A}"/>
              </a:ext>
            </a:extLst>
          </p:cNvPr>
          <p:cNvSpPr>
            <a:spLocks noGrp="1"/>
          </p:cNvSpPr>
          <p:nvPr>
            <p:ph type="title"/>
          </p:nvPr>
        </p:nvSpPr>
        <p:spPr>
          <a:xfrm>
            <a:off x="1027951" y="4208409"/>
            <a:ext cx="10659223" cy="752109"/>
          </a:xfrm>
        </p:spPr>
        <p:txBody>
          <a:bodyPr>
            <a:normAutofit fontScale="90000"/>
          </a:bodyPr>
          <a:lstStyle/>
          <a:p>
            <a:r>
              <a:rPr lang="en-GB" sz="5300" b="1"/>
              <a:t>What do we know about finance for water, sanitation and hygiene?</a:t>
            </a:r>
            <a:br>
              <a:rPr lang="en-GB" sz="5300" b="1"/>
            </a:br>
            <a:br>
              <a:rPr lang="en-GB" b="1"/>
            </a:br>
            <a:r>
              <a:rPr lang="en-GB" sz="4000"/>
              <a:t>Finance data on drinking-water, sanitation and hygiene from the UN-Water Global Analysis and Assessment of Sanitation and Drinking-Water (GLAAS)</a:t>
            </a:r>
            <a:endParaRPr lang="en-GB"/>
          </a:p>
        </p:txBody>
      </p:sp>
    </p:spTree>
    <p:extLst>
      <p:ext uri="{BB962C8B-B14F-4D97-AF65-F5344CB8AC3E}">
        <p14:creationId xmlns:p14="http://schemas.microsoft.com/office/powerpoint/2010/main" val="2224443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E9F9D-45A5-203D-8953-D1920927A4FE}"/>
              </a:ext>
            </a:extLst>
          </p:cNvPr>
          <p:cNvSpPr>
            <a:spLocks noGrp="1"/>
          </p:cNvSpPr>
          <p:nvPr>
            <p:ph type="title"/>
          </p:nvPr>
        </p:nvSpPr>
        <p:spPr>
          <a:xfrm>
            <a:off x="5630065" y="5237390"/>
            <a:ext cx="5254770" cy="1755128"/>
          </a:xfrm>
        </p:spPr>
        <p:txBody>
          <a:bodyPr>
            <a:normAutofit/>
          </a:bodyPr>
          <a:lstStyle/>
          <a:p>
            <a:pPr algn="ctr"/>
            <a:r>
              <a:rPr lang="en-US" sz="3200">
                <a:solidFill>
                  <a:schemeClr val="accent3"/>
                </a:solidFill>
              </a:rPr>
              <a:t>Sources of funding for WASH (</a:t>
            </a:r>
            <a:r>
              <a:rPr lang="en-US" sz="3200" i="1">
                <a:solidFill>
                  <a:schemeClr val="accent3"/>
                </a:solidFill>
              </a:rPr>
              <a:t>n</a:t>
            </a:r>
            <a:r>
              <a:rPr lang="en-US" sz="3200">
                <a:solidFill>
                  <a:schemeClr val="accent3"/>
                </a:solidFill>
              </a:rPr>
              <a:t>=44)</a:t>
            </a:r>
          </a:p>
        </p:txBody>
      </p:sp>
      <p:sp>
        <p:nvSpPr>
          <p:cNvPr id="3" name="Footer Placeholder 2">
            <a:extLst>
              <a:ext uri="{FF2B5EF4-FFF2-40B4-BE49-F238E27FC236}">
                <a16:creationId xmlns:a16="http://schemas.microsoft.com/office/drawing/2014/main" id="{9EF237EB-A683-123E-7FDA-42C931515886}"/>
              </a:ext>
            </a:extLst>
          </p:cNvPr>
          <p:cNvSpPr>
            <a:spLocks noGrp="1"/>
          </p:cNvSpPr>
          <p:nvPr>
            <p:ph type="ftr" sz="quarter" idx="3"/>
          </p:nvPr>
        </p:nvSpPr>
        <p:spPr>
          <a:xfrm>
            <a:off x="147406" y="6285436"/>
            <a:ext cx="8904068" cy="365125"/>
          </a:xfrm>
        </p:spPr>
        <p:txBody>
          <a:bodyPr/>
          <a:lstStyle/>
          <a:p>
            <a:r>
              <a:rPr lang="en-GB">
                <a:solidFill>
                  <a:schemeClr val="tx1"/>
                </a:solidFill>
              </a:rPr>
              <a:t>Source: GLAAS 2021/2022 country survey.</a:t>
            </a:r>
          </a:p>
        </p:txBody>
      </p:sp>
      <p:pic>
        <p:nvPicPr>
          <p:cNvPr id="5" name="Picture 4">
            <a:extLst>
              <a:ext uri="{FF2B5EF4-FFF2-40B4-BE49-F238E27FC236}">
                <a16:creationId xmlns:a16="http://schemas.microsoft.com/office/drawing/2014/main" id="{112E18AA-000D-2AAC-1AE1-802B8C992FBA}"/>
              </a:ext>
            </a:extLst>
          </p:cNvPr>
          <p:cNvPicPr>
            <a:picLocks noChangeAspect="1"/>
          </p:cNvPicPr>
          <p:nvPr/>
        </p:nvPicPr>
        <p:blipFill>
          <a:blip r:embed="rId3"/>
          <a:stretch>
            <a:fillRect/>
          </a:stretch>
        </p:blipFill>
        <p:spPr>
          <a:xfrm>
            <a:off x="4977166" y="98866"/>
            <a:ext cx="5907669" cy="5577306"/>
          </a:xfrm>
          <a:prstGeom prst="rect">
            <a:avLst/>
          </a:prstGeom>
        </p:spPr>
      </p:pic>
      <p:sp>
        <p:nvSpPr>
          <p:cNvPr id="4" name="Title 1">
            <a:extLst>
              <a:ext uri="{FF2B5EF4-FFF2-40B4-BE49-F238E27FC236}">
                <a16:creationId xmlns:a16="http://schemas.microsoft.com/office/drawing/2014/main" id="{320420EF-AA93-AB92-5FF8-50FD3A670504}"/>
              </a:ext>
            </a:extLst>
          </p:cNvPr>
          <p:cNvSpPr txBox="1">
            <a:spLocks/>
          </p:cNvSpPr>
          <p:nvPr/>
        </p:nvSpPr>
        <p:spPr>
          <a:xfrm>
            <a:off x="147406" y="1503337"/>
            <a:ext cx="5434446" cy="30937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US" sz="3000" b="1"/>
              <a:t>Household expenditures, through tariffs and out-of-pocket expenses, are the largest contributor to WASH spending. </a:t>
            </a:r>
          </a:p>
        </p:txBody>
      </p:sp>
    </p:spTree>
    <p:extLst>
      <p:ext uri="{BB962C8B-B14F-4D97-AF65-F5344CB8AC3E}">
        <p14:creationId xmlns:p14="http://schemas.microsoft.com/office/powerpoint/2010/main" val="509138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C8823-67ED-3835-F1C3-B05930A7BE72}"/>
              </a:ext>
            </a:extLst>
          </p:cNvPr>
          <p:cNvSpPr>
            <a:spLocks noGrp="1"/>
          </p:cNvSpPr>
          <p:nvPr>
            <p:ph type="title"/>
          </p:nvPr>
        </p:nvSpPr>
        <p:spPr>
          <a:xfrm>
            <a:off x="1615189" y="6134329"/>
            <a:ext cx="9164097" cy="531115"/>
          </a:xfrm>
        </p:spPr>
        <p:txBody>
          <a:bodyPr>
            <a:normAutofit fontScale="90000"/>
          </a:bodyPr>
          <a:lstStyle/>
          <a:p>
            <a:r>
              <a:rPr lang="en-US" sz="2400">
                <a:solidFill>
                  <a:schemeClr val="accent3"/>
                </a:solidFill>
              </a:rPr>
              <a:t>Reported government WASH budgets (US$ millions, constant 2021 US$)</a:t>
            </a:r>
          </a:p>
        </p:txBody>
      </p:sp>
      <p:sp>
        <p:nvSpPr>
          <p:cNvPr id="3" name="Footer Placeholder 2">
            <a:extLst>
              <a:ext uri="{FF2B5EF4-FFF2-40B4-BE49-F238E27FC236}">
                <a16:creationId xmlns:a16="http://schemas.microsoft.com/office/drawing/2014/main" id="{CF5F42BB-A1E8-8EC5-23A3-F0FF51BC0911}"/>
              </a:ext>
            </a:extLst>
          </p:cNvPr>
          <p:cNvSpPr>
            <a:spLocks noGrp="1"/>
          </p:cNvSpPr>
          <p:nvPr>
            <p:ph type="ftr" sz="quarter" idx="3"/>
          </p:nvPr>
        </p:nvSpPr>
        <p:spPr>
          <a:xfrm>
            <a:off x="134177" y="6534103"/>
            <a:ext cx="8904068" cy="365125"/>
          </a:xfrm>
        </p:spPr>
        <p:txBody>
          <a:bodyPr/>
          <a:lstStyle/>
          <a:p>
            <a:r>
              <a:rPr lang="en-GB" i="1">
                <a:solidFill>
                  <a:schemeClr val="tx1"/>
                </a:solidFill>
              </a:rPr>
              <a:t>Sources: </a:t>
            </a:r>
            <a:r>
              <a:rPr lang="en-GB">
                <a:solidFill>
                  <a:schemeClr val="tx1"/>
                </a:solidFill>
              </a:rPr>
              <a:t>GLAAS 2016/2017, 2018/2019 and 2021/2022 country surveys. </a:t>
            </a:r>
          </a:p>
        </p:txBody>
      </p:sp>
      <p:pic>
        <p:nvPicPr>
          <p:cNvPr id="5" name="Picture 4">
            <a:extLst>
              <a:ext uri="{FF2B5EF4-FFF2-40B4-BE49-F238E27FC236}">
                <a16:creationId xmlns:a16="http://schemas.microsoft.com/office/drawing/2014/main" id="{F432834D-FA9C-5C9B-347F-5208EC801B80}"/>
              </a:ext>
            </a:extLst>
          </p:cNvPr>
          <p:cNvPicPr>
            <a:picLocks noChangeAspect="1"/>
          </p:cNvPicPr>
          <p:nvPr/>
        </p:nvPicPr>
        <p:blipFill>
          <a:blip r:embed="rId3"/>
          <a:stretch>
            <a:fillRect/>
          </a:stretch>
        </p:blipFill>
        <p:spPr>
          <a:xfrm>
            <a:off x="0" y="498492"/>
            <a:ext cx="11568551" cy="5696727"/>
          </a:xfrm>
          <a:prstGeom prst="rect">
            <a:avLst/>
          </a:prstGeom>
        </p:spPr>
      </p:pic>
      <p:sp>
        <p:nvSpPr>
          <p:cNvPr id="7" name="Rectangle 6">
            <a:extLst>
              <a:ext uri="{FF2B5EF4-FFF2-40B4-BE49-F238E27FC236}">
                <a16:creationId xmlns:a16="http://schemas.microsoft.com/office/drawing/2014/main" id="{734217F1-E3AE-F63C-139B-CB0DC8DAE861}"/>
              </a:ext>
            </a:extLst>
          </p:cNvPr>
          <p:cNvSpPr/>
          <p:nvPr/>
        </p:nvSpPr>
        <p:spPr>
          <a:xfrm>
            <a:off x="10576811" y="6195219"/>
            <a:ext cx="1232330" cy="4802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con&#10;&#10;Description automatically generated">
            <a:extLst>
              <a:ext uri="{FF2B5EF4-FFF2-40B4-BE49-F238E27FC236}">
                <a16:creationId xmlns:a16="http://schemas.microsoft.com/office/drawing/2014/main" id="{263E9466-8B4B-C5D1-3CB0-EF09274AF3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10598" y="5797145"/>
            <a:ext cx="666471" cy="722376"/>
          </a:xfrm>
          <a:prstGeom prst="rect">
            <a:avLst/>
          </a:prstGeom>
        </p:spPr>
      </p:pic>
      <p:sp>
        <p:nvSpPr>
          <p:cNvPr id="4" name="Title 1">
            <a:extLst>
              <a:ext uri="{FF2B5EF4-FFF2-40B4-BE49-F238E27FC236}">
                <a16:creationId xmlns:a16="http://schemas.microsoft.com/office/drawing/2014/main" id="{258F2961-8F9E-9F2C-EE90-CFC4F0D1A7D9}"/>
              </a:ext>
            </a:extLst>
          </p:cNvPr>
          <p:cNvSpPr txBox="1">
            <a:spLocks/>
          </p:cNvSpPr>
          <p:nvPr/>
        </p:nvSpPr>
        <p:spPr>
          <a:xfrm>
            <a:off x="3173746" y="1088941"/>
            <a:ext cx="4603678" cy="146334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US" sz="3000" b="1"/>
              <a:t>Only 25 countries could provide comparable WASH budget data across the last two GLAAS cycles. </a:t>
            </a:r>
          </a:p>
        </p:txBody>
      </p:sp>
    </p:spTree>
    <p:extLst>
      <p:ext uri="{BB962C8B-B14F-4D97-AF65-F5344CB8AC3E}">
        <p14:creationId xmlns:p14="http://schemas.microsoft.com/office/powerpoint/2010/main" val="2221649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a:xfrm>
            <a:off x="195619" y="5417987"/>
            <a:ext cx="10575703" cy="1325563"/>
          </a:xfrm>
        </p:spPr>
        <p:txBody>
          <a:bodyPr>
            <a:noAutofit/>
          </a:bodyPr>
          <a:lstStyle/>
          <a:p>
            <a:r>
              <a:rPr lang="en-GB" sz="2400">
                <a:solidFill>
                  <a:schemeClr val="accent3"/>
                </a:solidFill>
              </a:rPr>
              <a:t>Aid commitments to water and sanitation, and to health, population and reproductive health, as a proportions of total aid</a:t>
            </a:r>
          </a:p>
        </p:txBody>
      </p:sp>
      <p:sp>
        <p:nvSpPr>
          <p:cNvPr id="2" name="Footer Placeholder 1">
            <a:extLst>
              <a:ext uri="{FF2B5EF4-FFF2-40B4-BE49-F238E27FC236}">
                <a16:creationId xmlns:a16="http://schemas.microsoft.com/office/drawing/2014/main" id="{C13815B0-F053-74C6-B2B9-09D06C6D1CAD}"/>
              </a:ext>
            </a:extLst>
          </p:cNvPr>
          <p:cNvSpPr>
            <a:spLocks noGrp="1"/>
          </p:cNvSpPr>
          <p:nvPr>
            <p:ph type="ftr" sz="quarter" idx="3"/>
          </p:nvPr>
        </p:nvSpPr>
        <p:spPr>
          <a:xfrm>
            <a:off x="0" y="6378425"/>
            <a:ext cx="8904068" cy="365125"/>
          </a:xfrm>
        </p:spPr>
        <p:txBody>
          <a:bodyPr/>
          <a:lstStyle/>
          <a:p>
            <a:r>
              <a:rPr lang="en-GB" i="1">
                <a:solidFill>
                  <a:schemeClr val="tx1"/>
                </a:solidFill>
              </a:rPr>
              <a:t>Source: </a:t>
            </a:r>
            <a:r>
              <a:rPr lang="en-GB">
                <a:solidFill>
                  <a:schemeClr val="tx1"/>
                </a:solidFill>
              </a:rPr>
              <a:t>OECD-CRS, 2022.</a:t>
            </a:r>
          </a:p>
        </p:txBody>
      </p:sp>
      <p:pic>
        <p:nvPicPr>
          <p:cNvPr id="5" name="Picture 4">
            <a:extLst>
              <a:ext uri="{FF2B5EF4-FFF2-40B4-BE49-F238E27FC236}">
                <a16:creationId xmlns:a16="http://schemas.microsoft.com/office/drawing/2014/main" id="{101696A7-FCAB-7E36-FDB0-DF461881E818}"/>
              </a:ext>
            </a:extLst>
          </p:cNvPr>
          <p:cNvPicPr>
            <a:picLocks noChangeAspect="1"/>
          </p:cNvPicPr>
          <p:nvPr/>
        </p:nvPicPr>
        <p:blipFill>
          <a:blip r:embed="rId3"/>
          <a:stretch>
            <a:fillRect/>
          </a:stretch>
        </p:blipFill>
        <p:spPr>
          <a:xfrm>
            <a:off x="0" y="851493"/>
            <a:ext cx="11862415" cy="4752058"/>
          </a:xfrm>
          <a:prstGeom prst="rect">
            <a:avLst/>
          </a:prstGeom>
        </p:spPr>
      </p:pic>
      <p:sp>
        <p:nvSpPr>
          <p:cNvPr id="3" name="Title 1">
            <a:extLst>
              <a:ext uri="{FF2B5EF4-FFF2-40B4-BE49-F238E27FC236}">
                <a16:creationId xmlns:a16="http://schemas.microsoft.com/office/drawing/2014/main" id="{AC29FDE8-AC65-2314-5A6B-BFE812D4CF59}"/>
              </a:ext>
            </a:extLst>
          </p:cNvPr>
          <p:cNvSpPr txBox="1">
            <a:spLocks/>
          </p:cNvSpPr>
          <p:nvPr/>
        </p:nvSpPr>
        <p:spPr>
          <a:xfrm>
            <a:off x="195619" y="-189571"/>
            <a:ext cx="1199638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US" sz="3000" b="1"/>
              <a:t>Aid for water and sanitation is decreasing.</a:t>
            </a:r>
          </a:p>
        </p:txBody>
      </p:sp>
    </p:spTree>
    <p:extLst>
      <p:ext uri="{BB962C8B-B14F-4D97-AF65-F5344CB8AC3E}">
        <p14:creationId xmlns:p14="http://schemas.microsoft.com/office/powerpoint/2010/main" val="930022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9971B-3E0F-2C8B-A933-3D0C03D54DE3}"/>
              </a:ext>
            </a:extLst>
          </p:cNvPr>
          <p:cNvSpPr>
            <a:spLocks noGrp="1"/>
          </p:cNvSpPr>
          <p:nvPr>
            <p:ph type="title"/>
          </p:nvPr>
        </p:nvSpPr>
        <p:spPr>
          <a:xfrm>
            <a:off x="433957" y="161806"/>
            <a:ext cx="12031175" cy="1325563"/>
          </a:xfrm>
        </p:spPr>
        <p:txBody>
          <a:bodyPr>
            <a:normAutofit/>
          </a:bodyPr>
          <a:lstStyle/>
          <a:p>
            <a:pPr algn="ctr"/>
            <a:r>
              <a:rPr lang="en-US" sz="3000" b="1"/>
              <a:t>A majority of countries report insufficient WASH funding </a:t>
            </a:r>
            <a:br>
              <a:rPr lang="en-US" sz="3000" b="1"/>
            </a:br>
            <a:r>
              <a:rPr lang="en-US" sz="3000" b="1"/>
              <a:t>to reach national targets.</a:t>
            </a:r>
          </a:p>
        </p:txBody>
      </p:sp>
      <p:sp>
        <p:nvSpPr>
          <p:cNvPr id="4" name="Title 8">
            <a:extLst>
              <a:ext uri="{FF2B5EF4-FFF2-40B4-BE49-F238E27FC236}">
                <a16:creationId xmlns:a16="http://schemas.microsoft.com/office/drawing/2014/main" id="{6069AEFE-5597-E8C1-D0F9-B0C98B237A61}"/>
              </a:ext>
            </a:extLst>
          </p:cNvPr>
          <p:cNvSpPr txBox="1">
            <a:spLocks/>
          </p:cNvSpPr>
          <p:nvPr/>
        </p:nvSpPr>
        <p:spPr>
          <a:xfrm>
            <a:off x="7600186" y="2490336"/>
            <a:ext cx="402110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GB" sz="2400">
                <a:solidFill>
                  <a:schemeClr val="accent3"/>
                </a:solidFill>
              </a:rPr>
              <a:t>Percentage of countries that reported insufficient funding from all sources to reach national targets</a:t>
            </a:r>
          </a:p>
        </p:txBody>
      </p:sp>
      <p:sp>
        <p:nvSpPr>
          <p:cNvPr id="6" name="Footer Placeholder 2">
            <a:extLst>
              <a:ext uri="{FF2B5EF4-FFF2-40B4-BE49-F238E27FC236}">
                <a16:creationId xmlns:a16="http://schemas.microsoft.com/office/drawing/2014/main" id="{A39AEC24-F454-1366-11B6-9B89E4CC9908}"/>
              </a:ext>
            </a:extLst>
          </p:cNvPr>
          <p:cNvSpPr>
            <a:spLocks noGrp="1"/>
          </p:cNvSpPr>
          <p:nvPr>
            <p:ph type="ftr" sz="quarter" idx="3"/>
          </p:nvPr>
        </p:nvSpPr>
        <p:spPr>
          <a:xfrm>
            <a:off x="187165" y="6409963"/>
            <a:ext cx="8904068" cy="286231"/>
          </a:xfrm>
        </p:spPr>
        <p:txBody>
          <a:bodyPr/>
          <a:lstStyle/>
          <a:p>
            <a:r>
              <a:rPr lang="en-GB" i="1">
                <a:solidFill>
                  <a:schemeClr val="tx1"/>
                </a:solidFill>
              </a:rPr>
              <a:t>Source: </a:t>
            </a:r>
            <a:r>
              <a:rPr lang="en-GB">
                <a:solidFill>
                  <a:schemeClr val="tx1"/>
                </a:solidFill>
              </a:rPr>
              <a:t>GLAAS 2021/2022 country survey.</a:t>
            </a:r>
          </a:p>
        </p:txBody>
      </p:sp>
      <p:graphicFrame>
        <p:nvGraphicFramePr>
          <p:cNvPr id="8" name="Chart 7">
            <a:extLst>
              <a:ext uri="{FF2B5EF4-FFF2-40B4-BE49-F238E27FC236}">
                <a16:creationId xmlns:a16="http://schemas.microsoft.com/office/drawing/2014/main" id="{EF1B3606-E941-4B2B-B632-D89D4CF73475}"/>
              </a:ext>
            </a:extLst>
          </p:cNvPr>
          <p:cNvGraphicFramePr>
            <a:graphicFrameLocks/>
          </p:cNvGraphicFramePr>
          <p:nvPr>
            <p:extLst>
              <p:ext uri="{D42A27DB-BD31-4B8C-83A1-F6EECF244321}">
                <p14:modId xmlns:p14="http://schemas.microsoft.com/office/powerpoint/2010/main" val="205378409"/>
              </p:ext>
            </p:extLst>
          </p:nvPr>
        </p:nvGraphicFramePr>
        <p:xfrm>
          <a:off x="-853715" y="1135992"/>
          <a:ext cx="9393382" cy="51206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3285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AABD-69F7-8EF2-4C5C-786F7999511A}"/>
              </a:ext>
            </a:extLst>
          </p:cNvPr>
          <p:cNvSpPr>
            <a:spLocks noGrp="1"/>
          </p:cNvSpPr>
          <p:nvPr>
            <p:ph type="title"/>
          </p:nvPr>
        </p:nvSpPr>
        <p:spPr>
          <a:xfrm>
            <a:off x="649492" y="3812964"/>
            <a:ext cx="11328627" cy="752109"/>
          </a:xfrm>
        </p:spPr>
        <p:txBody>
          <a:bodyPr>
            <a:noAutofit/>
          </a:bodyPr>
          <a:lstStyle/>
          <a:p>
            <a:r>
              <a:rPr lang="en-GB" sz="4800" b="1"/>
              <a:t>However it’s not just about the money…..</a:t>
            </a:r>
            <a:br>
              <a:rPr lang="en-GB" sz="4800" b="1"/>
            </a:br>
            <a:br>
              <a:rPr lang="en-GB" sz="4800" b="1"/>
            </a:br>
            <a:r>
              <a:rPr lang="en-GB" sz="4800" b="1"/>
              <a:t>but also about the strength of WASH systems.</a:t>
            </a:r>
            <a:br>
              <a:rPr lang="en-GB" sz="4800" b="1"/>
            </a:br>
            <a:endParaRPr lang="en-GB" sz="4800" b="1"/>
          </a:p>
        </p:txBody>
      </p:sp>
      <p:sp>
        <p:nvSpPr>
          <p:cNvPr id="3" name="Title 1">
            <a:extLst>
              <a:ext uri="{FF2B5EF4-FFF2-40B4-BE49-F238E27FC236}">
                <a16:creationId xmlns:a16="http://schemas.microsoft.com/office/drawing/2014/main" id="{4737E594-3FCA-418B-B301-5E6B24BACE0F}"/>
              </a:ext>
            </a:extLst>
          </p:cNvPr>
          <p:cNvSpPr txBox="1">
            <a:spLocks/>
          </p:cNvSpPr>
          <p:nvPr/>
        </p:nvSpPr>
        <p:spPr>
          <a:xfrm>
            <a:off x="1063397" y="5067666"/>
            <a:ext cx="11328627" cy="75210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bg1"/>
                </a:solidFill>
                <a:latin typeface="Quicksand" pitchFamily="2" charset="0"/>
                <a:ea typeface="+mj-ea"/>
                <a:cs typeface="Quire Sans" panose="020B0502040204020203" pitchFamily="34" charset="0"/>
              </a:defRPr>
            </a:lvl1pPr>
          </a:lstStyle>
          <a:p>
            <a:br>
              <a:rPr lang="en-GB" sz="4000"/>
            </a:br>
            <a:endParaRPr lang="en-GB" sz="4000"/>
          </a:p>
        </p:txBody>
      </p:sp>
    </p:spTree>
    <p:extLst>
      <p:ext uri="{BB962C8B-B14F-4D97-AF65-F5344CB8AC3E}">
        <p14:creationId xmlns:p14="http://schemas.microsoft.com/office/powerpoint/2010/main" val="102881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AC91-C91F-65BA-FA96-3BDA03CF9938}"/>
              </a:ext>
            </a:extLst>
          </p:cNvPr>
          <p:cNvSpPr>
            <a:spLocks noGrp="1"/>
          </p:cNvSpPr>
          <p:nvPr>
            <p:ph type="title"/>
          </p:nvPr>
        </p:nvSpPr>
        <p:spPr>
          <a:xfrm>
            <a:off x="126590" y="5344530"/>
            <a:ext cx="11959525" cy="632754"/>
          </a:xfrm>
        </p:spPr>
        <p:txBody>
          <a:bodyPr>
            <a:normAutofit fontScale="90000"/>
          </a:bodyPr>
          <a:lstStyle/>
          <a:p>
            <a:r>
              <a:rPr lang="en-US" sz="2400">
                <a:solidFill>
                  <a:schemeClr val="accent3"/>
                </a:solidFill>
              </a:rPr>
              <a:t>Percentage of countries that reported formally approved policies supported by resourced plans</a:t>
            </a:r>
          </a:p>
        </p:txBody>
      </p:sp>
      <p:pic>
        <p:nvPicPr>
          <p:cNvPr id="6" name="Picture 5">
            <a:extLst>
              <a:ext uri="{FF2B5EF4-FFF2-40B4-BE49-F238E27FC236}">
                <a16:creationId xmlns:a16="http://schemas.microsoft.com/office/drawing/2014/main" id="{5856DBAE-5D0C-C918-396E-5300BC76C8E5}"/>
              </a:ext>
            </a:extLst>
          </p:cNvPr>
          <p:cNvPicPr>
            <a:picLocks noChangeAspect="1"/>
          </p:cNvPicPr>
          <p:nvPr/>
        </p:nvPicPr>
        <p:blipFill rotWithShape="1">
          <a:blip r:embed="rId3"/>
          <a:srcRect t="12134"/>
          <a:stretch/>
        </p:blipFill>
        <p:spPr>
          <a:xfrm>
            <a:off x="105885" y="1392607"/>
            <a:ext cx="11980230" cy="4072786"/>
          </a:xfrm>
          <a:prstGeom prst="rect">
            <a:avLst/>
          </a:prstGeom>
        </p:spPr>
      </p:pic>
      <p:sp>
        <p:nvSpPr>
          <p:cNvPr id="8" name="Footer Placeholder 2">
            <a:extLst>
              <a:ext uri="{FF2B5EF4-FFF2-40B4-BE49-F238E27FC236}">
                <a16:creationId xmlns:a16="http://schemas.microsoft.com/office/drawing/2014/main" id="{6B4350BA-FC71-8DCA-F124-01526C35C9C2}"/>
              </a:ext>
            </a:extLst>
          </p:cNvPr>
          <p:cNvSpPr>
            <a:spLocks noGrp="1"/>
          </p:cNvSpPr>
          <p:nvPr>
            <p:ph type="ftr" sz="quarter" idx="3"/>
          </p:nvPr>
        </p:nvSpPr>
        <p:spPr>
          <a:xfrm>
            <a:off x="105885" y="6489175"/>
            <a:ext cx="8904068" cy="365125"/>
          </a:xfrm>
        </p:spPr>
        <p:txBody>
          <a:bodyPr/>
          <a:lstStyle/>
          <a:p>
            <a:r>
              <a:rPr lang="en-GB" i="1">
                <a:solidFill>
                  <a:schemeClr val="tx1"/>
                </a:solidFill>
              </a:rPr>
              <a:t>Source: </a:t>
            </a:r>
            <a:r>
              <a:rPr lang="en-GB">
                <a:solidFill>
                  <a:schemeClr val="tx1"/>
                </a:solidFill>
              </a:rPr>
              <a:t>GLAAS 2021/2022 country survey.</a:t>
            </a:r>
          </a:p>
        </p:txBody>
      </p:sp>
      <p:sp>
        <p:nvSpPr>
          <p:cNvPr id="5" name="Title 1">
            <a:extLst>
              <a:ext uri="{FF2B5EF4-FFF2-40B4-BE49-F238E27FC236}">
                <a16:creationId xmlns:a16="http://schemas.microsoft.com/office/drawing/2014/main" id="{C4534629-7EF5-44DF-35B0-567077D05822}"/>
              </a:ext>
            </a:extLst>
          </p:cNvPr>
          <p:cNvSpPr txBox="1">
            <a:spLocks/>
          </p:cNvSpPr>
          <p:nvPr/>
        </p:nvSpPr>
        <p:spPr>
          <a:xfrm>
            <a:off x="232475" y="187531"/>
            <a:ext cx="11959525" cy="6327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pPr algn="ctr"/>
            <a:r>
              <a:rPr lang="en-US" sz="3200" b="1"/>
              <a:t>Few countries have sufficient human and financial resources to implement policies and plans </a:t>
            </a:r>
          </a:p>
        </p:txBody>
      </p:sp>
    </p:spTree>
    <p:extLst>
      <p:ext uri="{BB962C8B-B14F-4D97-AF65-F5344CB8AC3E}">
        <p14:creationId xmlns:p14="http://schemas.microsoft.com/office/powerpoint/2010/main" val="2350826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a:xfrm>
            <a:off x="480448" y="2138765"/>
            <a:ext cx="5114252" cy="1948912"/>
          </a:xfrm>
        </p:spPr>
        <p:txBody>
          <a:bodyPr>
            <a:normAutofit/>
          </a:bodyPr>
          <a:lstStyle/>
          <a:p>
            <a:pPr algn="ctr"/>
            <a:r>
              <a:rPr lang="en-GB" sz="3200" b="1"/>
              <a:t>Countries are not always using data in their decision making. </a:t>
            </a:r>
          </a:p>
        </p:txBody>
      </p:sp>
      <p:pic>
        <p:nvPicPr>
          <p:cNvPr id="3" name="Content Placeholder 2">
            <a:extLst>
              <a:ext uri="{FF2B5EF4-FFF2-40B4-BE49-F238E27FC236}">
                <a16:creationId xmlns:a16="http://schemas.microsoft.com/office/drawing/2014/main" id="{E9613B9E-6FEB-1F5F-6E76-2BE19208046F}"/>
              </a:ext>
            </a:extLst>
          </p:cNvPr>
          <p:cNvPicPr>
            <a:picLocks noGrp="1" noChangeAspect="1"/>
          </p:cNvPicPr>
          <p:nvPr>
            <p:ph idx="1"/>
          </p:nvPr>
        </p:nvPicPr>
        <p:blipFill rotWithShape="1">
          <a:blip r:embed="rId3"/>
          <a:srcRect b="8214"/>
          <a:stretch/>
        </p:blipFill>
        <p:spPr>
          <a:xfrm>
            <a:off x="5739823" y="77120"/>
            <a:ext cx="6122019" cy="5114441"/>
          </a:xfrm>
          <a:prstGeom prst="rect">
            <a:avLst/>
          </a:prstGeom>
        </p:spPr>
      </p:pic>
      <p:sp>
        <p:nvSpPr>
          <p:cNvPr id="4" name="Title 8">
            <a:extLst>
              <a:ext uri="{FF2B5EF4-FFF2-40B4-BE49-F238E27FC236}">
                <a16:creationId xmlns:a16="http://schemas.microsoft.com/office/drawing/2014/main" id="{59822413-1DD1-7D8E-EE35-4D1541706719}"/>
              </a:ext>
            </a:extLst>
          </p:cNvPr>
          <p:cNvSpPr txBox="1">
            <a:spLocks/>
          </p:cNvSpPr>
          <p:nvPr/>
        </p:nvSpPr>
        <p:spPr>
          <a:xfrm>
            <a:off x="6096000" y="5191561"/>
            <a:ext cx="6292312" cy="83303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GB" sz="2400">
                <a:solidFill>
                  <a:schemeClr val="accent3"/>
                </a:solidFill>
              </a:rPr>
              <a:t>Percentage of countries that reported data being used for a majority of decisions for drinking-water and sanitation</a:t>
            </a:r>
          </a:p>
        </p:txBody>
      </p:sp>
      <p:sp>
        <p:nvSpPr>
          <p:cNvPr id="6" name="Footer Placeholder 2">
            <a:extLst>
              <a:ext uri="{FF2B5EF4-FFF2-40B4-BE49-F238E27FC236}">
                <a16:creationId xmlns:a16="http://schemas.microsoft.com/office/drawing/2014/main" id="{23EB2168-71F8-112B-07B9-81FAD787FA37}"/>
              </a:ext>
            </a:extLst>
          </p:cNvPr>
          <p:cNvSpPr>
            <a:spLocks noGrp="1"/>
          </p:cNvSpPr>
          <p:nvPr>
            <p:ph type="ftr" sz="quarter" idx="3"/>
          </p:nvPr>
        </p:nvSpPr>
        <p:spPr>
          <a:xfrm>
            <a:off x="105885" y="6489175"/>
            <a:ext cx="8904068" cy="365125"/>
          </a:xfrm>
        </p:spPr>
        <p:txBody>
          <a:bodyPr/>
          <a:lstStyle/>
          <a:p>
            <a:r>
              <a:rPr lang="en-GB" i="1">
                <a:solidFill>
                  <a:schemeClr val="tx1"/>
                </a:solidFill>
              </a:rPr>
              <a:t>Source: </a:t>
            </a:r>
            <a:r>
              <a:rPr lang="en-GB">
                <a:solidFill>
                  <a:schemeClr val="tx1"/>
                </a:solidFill>
              </a:rPr>
              <a:t>GLAAS 2021/2022 country survey.</a:t>
            </a:r>
          </a:p>
        </p:txBody>
      </p:sp>
    </p:spTree>
    <p:extLst>
      <p:ext uri="{BB962C8B-B14F-4D97-AF65-F5344CB8AC3E}">
        <p14:creationId xmlns:p14="http://schemas.microsoft.com/office/powerpoint/2010/main" val="526058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75E09-887E-EF59-9E7F-8EA2C5A83403}"/>
              </a:ext>
            </a:extLst>
          </p:cNvPr>
          <p:cNvSpPr>
            <a:spLocks noGrp="1"/>
          </p:cNvSpPr>
          <p:nvPr>
            <p:ph type="title"/>
          </p:nvPr>
        </p:nvSpPr>
        <p:spPr>
          <a:xfrm>
            <a:off x="480448" y="-77847"/>
            <a:ext cx="11081288" cy="1325563"/>
          </a:xfrm>
        </p:spPr>
        <p:txBody>
          <a:bodyPr>
            <a:normAutofit/>
          </a:bodyPr>
          <a:lstStyle/>
          <a:p>
            <a:r>
              <a:rPr lang="en-US" sz="3200" b="1"/>
              <a:t>Insufficient human resources are limiting WASH service delivery.</a:t>
            </a:r>
          </a:p>
        </p:txBody>
      </p:sp>
      <p:sp>
        <p:nvSpPr>
          <p:cNvPr id="3" name="Footer Placeholder 2">
            <a:extLst>
              <a:ext uri="{FF2B5EF4-FFF2-40B4-BE49-F238E27FC236}">
                <a16:creationId xmlns:a16="http://schemas.microsoft.com/office/drawing/2014/main" id="{A6A6C5CD-0559-EDF8-B72B-7B1EAA37AD4E}"/>
              </a:ext>
            </a:extLst>
          </p:cNvPr>
          <p:cNvSpPr>
            <a:spLocks noGrp="1"/>
          </p:cNvSpPr>
          <p:nvPr>
            <p:ph type="ftr" sz="quarter" idx="3"/>
          </p:nvPr>
        </p:nvSpPr>
        <p:spPr>
          <a:xfrm>
            <a:off x="0" y="6492875"/>
            <a:ext cx="8904068" cy="365125"/>
          </a:xfrm>
        </p:spPr>
        <p:txBody>
          <a:bodyPr/>
          <a:lstStyle/>
          <a:p>
            <a:r>
              <a:rPr lang="en-GB" i="1">
                <a:solidFill>
                  <a:schemeClr val="tx1"/>
                </a:solidFill>
              </a:rPr>
              <a:t>Source: </a:t>
            </a:r>
            <a:r>
              <a:rPr lang="en-GB">
                <a:solidFill>
                  <a:schemeClr val="tx1"/>
                </a:solidFill>
              </a:rPr>
              <a:t>GLAAS 2021/2022 country survey.</a:t>
            </a:r>
          </a:p>
        </p:txBody>
      </p:sp>
      <p:pic>
        <p:nvPicPr>
          <p:cNvPr id="5" name="Picture 4">
            <a:extLst>
              <a:ext uri="{FF2B5EF4-FFF2-40B4-BE49-F238E27FC236}">
                <a16:creationId xmlns:a16="http://schemas.microsoft.com/office/drawing/2014/main" id="{64ECD737-1681-E5D8-F796-7F7644D079FF}"/>
              </a:ext>
            </a:extLst>
          </p:cNvPr>
          <p:cNvPicPr>
            <a:picLocks noChangeAspect="1"/>
          </p:cNvPicPr>
          <p:nvPr/>
        </p:nvPicPr>
        <p:blipFill>
          <a:blip r:embed="rId3"/>
          <a:stretch>
            <a:fillRect/>
          </a:stretch>
        </p:blipFill>
        <p:spPr>
          <a:xfrm>
            <a:off x="0" y="1076092"/>
            <a:ext cx="12192000" cy="4705815"/>
          </a:xfrm>
          <a:prstGeom prst="rect">
            <a:avLst/>
          </a:prstGeom>
        </p:spPr>
      </p:pic>
      <p:sp>
        <p:nvSpPr>
          <p:cNvPr id="4" name="Title 1">
            <a:extLst>
              <a:ext uri="{FF2B5EF4-FFF2-40B4-BE49-F238E27FC236}">
                <a16:creationId xmlns:a16="http://schemas.microsoft.com/office/drawing/2014/main" id="{D0B16992-81D6-D685-149B-AA76729ABDAD}"/>
              </a:ext>
            </a:extLst>
          </p:cNvPr>
          <p:cNvSpPr txBox="1">
            <a:spLocks/>
          </p:cNvSpPr>
          <p:nvPr/>
        </p:nvSpPr>
        <p:spPr>
          <a:xfrm>
            <a:off x="301130" y="5781907"/>
            <a:ext cx="10703150" cy="432033"/>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US" sz="2400">
                <a:solidFill>
                  <a:schemeClr val="accent3"/>
                </a:solidFill>
              </a:rPr>
              <a:t>Percentage of countries with over 75% of human resources needed for WASH functions</a:t>
            </a:r>
          </a:p>
        </p:txBody>
      </p:sp>
    </p:spTree>
    <p:extLst>
      <p:ext uri="{BB962C8B-B14F-4D97-AF65-F5344CB8AC3E}">
        <p14:creationId xmlns:p14="http://schemas.microsoft.com/office/powerpoint/2010/main" val="1491276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0C8CE9-8D43-7FD7-53B5-20D6593B9BBF}"/>
              </a:ext>
            </a:extLst>
          </p:cNvPr>
          <p:cNvSpPr>
            <a:spLocks noGrp="1"/>
          </p:cNvSpPr>
          <p:nvPr>
            <p:ph type="title"/>
          </p:nvPr>
        </p:nvSpPr>
        <p:spPr>
          <a:xfrm>
            <a:off x="746161" y="794023"/>
            <a:ext cx="8915844" cy="752109"/>
          </a:xfrm>
        </p:spPr>
        <p:txBody>
          <a:bodyPr>
            <a:normAutofit/>
          </a:bodyPr>
          <a:lstStyle/>
          <a:p>
            <a:r>
              <a:rPr lang="en-US" b="1"/>
              <a:t>What can we do?</a:t>
            </a:r>
          </a:p>
        </p:txBody>
      </p:sp>
      <p:sp>
        <p:nvSpPr>
          <p:cNvPr id="7" name="TextBox 6">
            <a:extLst>
              <a:ext uri="{FF2B5EF4-FFF2-40B4-BE49-F238E27FC236}">
                <a16:creationId xmlns:a16="http://schemas.microsoft.com/office/drawing/2014/main" id="{4E326049-3651-48A7-B9DC-25B39AB4789E}"/>
              </a:ext>
            </a:extLst>
          </p:cNvPr>
          <p:cNvSpPr txBox="1"/>
          <p:nvPr/>
        </p:nvSpPr>
        <p:spPr>
          <a:xfrm>
            <a:off x="746161" y="1773201"/>
            <a:ext cx="10198063" cy="2554545"/>
          </a:xfrm>
          <a:prstGeom prst="rect">
            <a:avLst/>
          </a:prstGeom>
          <a:noFill/>
        </p:spPr>
        <p:txBody>
          <a:bodyPr wrap="square">
            <a:spAutoFit/>
          </a:bodyPr>
          <a:lstStyle/>
          <a:p>
            <a:r>
              <a:rPr lang="en-US" sz="3200" b="1">
                <a:solidFill>
                  <a:schemeClr val="bg1"/>
                </a:solidFill>
              </a:rPr>
              <a:t>WASH accounts </a:t>
            </a:r>
            <a:r>
              <a:rPr lang="en-US" sz="3200">
                <a:solidFill>
                  <a:schemeClr val="bg1"/>
                </a:solidFill>
              </a:rPr>
              <a:t>present a snapshot of WASH financial flows and spending in a comparable manner for a specified time period. WASH accounts are the result of mapping and </a:t>
            </a:r>
            <a:r>
              <a:rPr lang="en-US" sz="3200" err="1">
                <a:solidFill>
                  <a:schemeClr val="bg1"/>
                </a:solidFill>
              </a:rPr>
              <a:t>analysing</a:t>
            </a:r>
            <a:r>
              <a:rPr lang="en-US" sz="3200">
                <a:solidFill>
                  <a:schemeClr val="bg1"/>
                </a:solidFill>
              </a:rPr>
              <a:t> financial flows for WASH (WASH expenditures) based on standard classifications and terminology. </a:t>
            </a:r>
          </a:p>
        </p:txBody>
      </p:sp>
    </p:spTree>
    <p:extLst>
      <p:ext uri="{BB962C8B-B14F-4D97-AF65-F5344CB8AC3E}">
        <p14:creationId xmlns:p14="http://schemas.microsoft.com/office/powerpoint/2010/main" val="1391340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347349F2-1263-E61A-9147-17607795ED69}"/>
              </a:ext>
            </a:extLst>
          </p:cNvPr>
          <p:cNvGrpSpPr/>
          <p:nvPr/>
        </p:nvGrpSpPr>
        <p:grpSpPr>
          <a:xfrm>
            <a:off x="503337" y="1288469"/>
            <a:ext cx="11161144" cy="1371600"/>
            <a:chOff x="503337" y="1288469"/>
            <a:chExt cx="11161144" cy="1371600"/>
          </a:xfrm>
        </p:grpSpPr>
        <p:sp>
          <p:nvSpPr>
            <p:cNvPr id="20" name="Arrow: Right 19">
              <a:extLst>
                <a:ext uri="{FF2B5EF4-FFF2-40B4-BE49-F238E27FC236}">
                  <a16:creationId xmlns:a16="http://schemas.microsoft.com/office/drawing/2014/main" id="{AB28B603-0B45-121A-710B-188B221ACD26}"/>
                </a:ext>
              </a:extLst>
            </p:cNvPr>
            <p:cNvSpPr/>
            <p:nvPr/>
          </p:nvSpPr>
          <p:spPr>
            <a:xfrm>
              <a:off x="4897921" y="1654229"/>
              <a:ext cx="822960" cy="640080"/>
            </a:xfrm>
            <a:prstGeom prst="rightArrow">
              <a:avLst/>
            </a:prstGeom>
            <a:solidFill>
              <a:schemeClr val="bg2"/>
            </a:solidFill>
            <a:ln w="57150" cap="flat" cmpd="sng" algn="ctr">
              <a:solidFill>
                <a:schemeClr val="bg2"/>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rgbClr val="FFFFFF"/>
                </a:solidFill>
                <a:effectLst/>
                <a:uLnTx/>
                <a:uFillTx/>
              </a:endParaRPr>
            </a:p>
          </p:txBody>
        </p:sp>
        <p:sp>
          <p:nvSpPr>
            <p:cNvPr id="21" name="Rectangle: Rounded Corners 20">
              <a:extLst>
                <a:ext uri="{FF2B5EF4-FFF2-40B4-BE49-F238E27FC236}">
                  <a16:creationId xmlns:a16="http://schemas.microsoft.com/office/drawing/2014/main" id="{68C2CBCF-AFDD-C98E-A099-82422B7A52E6}"/>
                </a:ext>
              </a:extLst>
            </p:cNvPr>
            <p:cNvSpPr/>
            <p:nvPr/>
          </p:nvSpPr>
          <p:spPr>
            <a:xfrm>
              <a:off x="5720881" y="1288469"/>
              <a:ext cx="5943600" cy="1371600"/>
            </a:xfrm>
            <a:prstGeom prst="roundRect">
              <a:avLst/>
            </a:prstGeom>
            <a:solidFill>
              <a:sysClr val="window" lastClr="FFFFFF"/>
            </a:solidFill>
            <a:ln w="57150" cap="flat" cmpd="sng" algn="ctr">
              <a:solidFill>
                <a:schemeClr val="bg2"/>
              </a:solidFill>
              <a:prstDash val="solid"/>
              <a:miter lim="800000"/>
            </a:ln>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bg2">
                      <a:lumMod val="75000"/>
                    </a:schemeClr>
                  </a:solidFill>
                  <a:effectLst/>
                  <a:uLnTx/>
                  <a:uFillTx/>
                </a:rPr>
                <a:t>Is current funding sufficient?</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bg2">
                      <a:lumMod val="75000"/>
                    </a:schemeClr>
                  </a:solidFill>
                  <a:effectLst/>
                  <a:uLnTx/>
                  <a:uFillTx/>
                </a:rPr>
                <a:t>Is the total expenditure increasing or decreasing?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bg2">
                      <a:lumMod val="75000"/>
                    </a:schemeClr>
                  </a:solidFill>
                  <a:effectLst/>
                  <a:uLnTx/>
                  <a:uFillTx/>
                </a:rPr>
                <a:t>How does the total expenditure compare with other sectors (for example health and education)?</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bg2">
                      <a:lumMod val="75000"/>
                    </a:schemeClr>
                  </a:solidFill>
                  <a:effectLst/>
                  <a:uLnTx/>
                  <a:uFillTx/>
                </a:rPr>
                <a:t>How does the total per capita expenditure compare to other countries?</a:t>
              </a:r>
            </a:p>
          </p:txBody>
        </p:sp>
        <p:sp>
          <p:nvSpPr>
            <p:cNvPr id="22" name="Rectangle: Rounded Corners 21">
              <a:extLst>
                <a:ext uri="{FF2B5EF4-FFF2-40B4-BE49-F238E27FC236}">
                  <a16:creationId xmlns:a16="http://schemas.microsoft.com/office/drawing/2014/main" id="{551961AC-E7D1-3793-EEEC-F86282C1C3CD}"/>
                </a:ext>
              </a:extLst>
            </p:cNvPr>
            <p:cNvSpPr/>
            <p:nvPr/>
          </p:nvSpPr>
          <p:spPr>
            <a:xfrm>
              <a:off x="503337" y="1425629"/>
              <a:ext cx="4640162" cy="1097280"/>
            </a:xfrm>
            <a:prstGeom prst="roundRect">
              <a:avLst/>
            </a:prstGeom>
            <a:solidFill>
              <a:schemeClr val="bg2"/>
            </a:solidFill>
            <a:ln w="57150" cap="flat" cmpd="sng" algn="ctr">
              <a:solidFill>
                <a:schemeClr val="bg2"/>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prstClr val="white"/>
                  </a:solidFill>
                  <a:effectLst/>
                  <a:uLnTx/>
                  <a:uFillTx/>
                  <a:latin typeface="Avenir Next LT Pro" panose="020B0504020202020204" pitchFamily="34" charset="0"/>
                </a:rPr>
                <a:t>What is the total WASH expenditure?</a:t>
              </a:r>
            </a:p>
          </p:txBody>
        </p:sp>
      </p:grpSp>
      <p:grpSp>
        <p:nvGrpSpPr>
          <p:cNvPr id="38" name="Group 37">
            <a:extLst>
              <a:ext uri="{FF2B5EF4-FFF2-40B4-BE49-F238E27FC236}">
                <a16:creationId xmlns:a16="http://schemas.microsoft.com/office/drawing/2014/main" id="{B1F02C77-8993-2B56-4D55-68EC2041C7F7}"/>
              </a:ext>
            </a:extLst>
          </p:cNvPr>
          <p:cNvGrpSpPr/>
          <p:nvPr/>
        </p:nvGrpSpPr>
        <p:grpSpPr>
          <a:xfrm>
            <a:off x="503336" y="2785257"/>
            <a:ext cx="11161145" cy="1371600"/>
            <a:chOff x="503336" y="2752198"/>
            <a:chExt cx="11161145" cy="1371600"/>
          </a:xfrm>
        </p:grpSpPr>
        <p:sp>
          <p:nvSpPr>
            <p:cNvPr id="24" name="Arrow: Right 23">
              <a:extLst>
                <a:ext uri="{FF2B5EF4-FFF2-40B4-BE49-F238E27FC236}">
                  <a16:creationId xmlns:a16="http://schemas.microsoft.com/office/drawing/2014/main" id="{7EB4C078-A3F8-4A03-A3FF-B3E764F0B6D1}"/>
                </a:ext>
              </a:extLst>
            </p:cNvPr>
            <p:cNvSpPr/>
            <p:nvPr/>
          </p:nvSpPr>
          <p:spPr>
            <a:xfrm>
              <a:off x="4897921" y="3117958"/>
              <a:ext cx="822960" cy="640080"/>
            </a:xfrm>
            <a:prstGeom prst="rightArrow">
              <a:avLst/>
            </a:prstGeom>
            <a:solidFill>
              <a:schemeClr val="accent1"/>
            </a:solidFill>
            <a:ln w="57150" cap="flat" cmpd="sng" algn="ctr">
              <a:solidFill>
                <a:schemeClr val="accent1"/>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endParaRPr>
            </a:p>
          </p:txBody>
        </p:sp>
        <p:sp>
          <p:nvSpPr>
            <p:cNvPr id="25" name="Rectangle: Rounded Corners 24">
              <a:extLst>
                <a:ext uri="{FF2B5EF4-FFF2-40B4-BE49-F238E27FC236}">
                  <a16:creationId xmlns:a16="http://schemas.microsoft.com/office/drawing/2014/main" id="{6EF6DD4F-C489-8A5B-2AA0-65652ECFF8A7}"/>
                </a:ext>
              </a:extLst>
            </p:cNvPr>
            <p:cNvSpPr/>
            <p:nvPr/>
          </p:nvSpPr>
          <p:spPr>
            <a:xfrm>
              <a:off x="5720881" y="2752198"/>
              <a:ext cx="5943600" cy="1371600"/>
            </a:xfrm>
            <a:prstGeom prst="roundRect">
              <a:avLst/>
            </a:prstGeom>
            <a:solidFill>
              <a:sysClr val="window" lastClr="FFFFFF"/>
            </a:solidFill>
            <a:ln w="57150" cap="flat" cmpd="sng" algn="ctr">
              <a:solidFill>
                <a:schemeClr val="accent1"/>
              </a:solidFill>
              <a:prstDash val="solid"/>
              <a:miter lim="800000"/>
            </a:ln>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accent1">
                      <a:lumMod val="75000"/>
                    </a:schemeClr>
                  </a:solidFill>
                  <a:effectLst/>
                  <a:uLnTx/>
                  <a:uFillTx/>
                </a:rPr>
                <a:t>Is there sufficient spending on capital investment to expand access to unserved and underserved populations?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accent1">
                      <a:lumMod val="75000"/>
                    </a:schemeClr>
                  </a:solidFill>
                  <a:effectLst/>
                  <a:uLnTx/>
                  <a:uFillTx/>
                </a:rPr>
                <a:t>Is funding allocated to regions, areas or social groups that need it most?</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accent1">
                      <a:lumMod val="75000"/>
                    </a:schemeClr>
                  </a:solidFill>
                  <a:effectLst/>
                  <a:uLnTx/>
                  <a:uFillTx/>
                </a:rPr>
                <a:t>Is spending sufficient on operations and maintenance to cover recurrent costs to ensure sustainable services? </a:t>
              </a:r>
            </a:p>
          </p:txBody>
        </p:sp>
        <p:sp>
          <p:nvSpPr>
            <p:cNvPr id="26" name="Rectangle: Rounded Corners 25">
              <a:extLst>
                <a:ext uri="{FF2B5EF4-FFF2-40B4-BE49-F238E27FC236}">
                  <a16:creationId xmlns:a16="http://schemas.microsoft.com/office/drawing/2014/main" id="{9F651BAA-6AEF-3D62-ED07-16CCEAD8217F}"/>
                </a:ext>
              </a:extLst>
            </p:cNvPr>
            <p:cNvSpPr/>
            <p:nvPr/>
          </p:nvSpPr>
          <p:spPr>
            <a:xfrm>
              <a:off x="503336" y="2889358"/>
              <a:ext cx="4640163" cy="1097280"/>
            </a:xfrm>
            <a:prstGeom prst="roundRect">
              <a:avLst/>
            </a:prstGeom>
            <a:solidFill>
              <a:schemeClr val="accent1"/>
            </a:solidFill>
            <a:ln w="57150" cap="flat" cmpd="sng" algn="ctr">
              <a:solidFill>
                <a:schemeClr val="accent1"/>
              </a:solidFill>
              <a:prstDash val="solid"/>
              <a:miter lim="800000"/>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white"/>
                  </a:solidFill>
                  <a:effectLst/>
                  <a:uLnTx/>
                  <a:uFillTx/>
                  <a:latin typeface="Avenir Next LT Pro" panose="020B0504020202020204" pitchFamily="34" charset="0"/>
                </a:rPr>
                <a:t>What are WASH funds being spent on?</a:t>
              </a:r>
            </a:p>
          </p:txBody>
        </p:sp>
      </p:grpSp>
      <p:grpSp>
        <p:nvGrpSpPr>
          <p:cNvPr id="37" name="Group 36">
            <a:extLst>
              <a:ext uri="{FF2B5EF4-FFF2-40B4-BE49-F238E27FC236}">
                <a16:creationId xmlns:a16="http://schemas.microsoft.com/office/drawing/2014/main" id="{2A9F6AEA-68DC-33DA-5485-E45519206DAF}"/>
              </a:ext>
            </a:extLst>
          </p:cNvPr>
          <p:cNvGrpSpPr/>
          <p:nvPr/>
        </p:nvGrpSpPr>
        <p:grpSpPr>
          <a:xfrm>
            <a:off x="503336" y="4282045"/>
            <a:ext cx="11161144" cy="1188720"/>
            <a:chOff x="503336" y="4222577"/>
            <a:chExt cx="11161144" cy="1188720"/>
          </a:xfrm>
        </p:grpSpPr>
        <p:sp>
          <p:nvSpPr>
            <p:cNvPr id="28" name="Arrow: Right 27">
              <a:extLst>
                <a:ext uri="{FF2B5EF4-FFF2-40B4-BE49-F238E27FC236}">
                  <a16:creationId xmlns:a16="http://schemas.microsoft.com/office/drawing/2014/main" id="{FE94E5F8-22E9-AAD1-9835-962D878CBF12}"/>
                </a:ext>
              </a:extLst>
            </p:cNvPr>
            <p:cNvSpPr/>
            <p:nvPr/>
          </p:nvSpPr>
          <p:spPr>
            <a:xfrm>
              <a:off x="4897920" y="4496897"/>
              <a:ext cx="822960" cy="640080"/>
            </a:xfrm>
            <a:prstGeom prst="rightArrow">
              <a:avLst/>
            </a:prstGeom>
            <a:solidFill>
              <a:srgbClr val="1475A3"/>
            </a:solidFill>
            <a:ln w="57150" cap="flat" cmpd="sng" algn="ctr">
              <a:solidFill>
                <a:srgbClr val="1475A3"/>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rgbClr val="FFFFFF"/>
                </a:solidFill>
                <a:effectLst/>
                <a:uLnTx/>
                <a:uFillTx/>
              </a:endParaRPr>
            </a:p>
          </p:txBody>
        </p:sp>
        <p:sp>
          <p:nvSpPr>
            <p:cNvPr id="29" name="Rectangle: Rounded Corners 28">
              <a:extLst>
                <a:ext uri="{FF2B5EF4-FFF2-40B4-BE49-F238E27FC236}">
                  <a16:creationId xmlns:a16="http://schemas.microsoft.com/office/drawing/2014/main" id="{A37C2EE6-14C9-B619-357B-1D99DDFF8CAA}"/>
                </a:ext>
              </a:extLst>
            </p:cNvPr>
            <p:cNvSpPr/>
            <p:nvPr/>
          </p:nvSpPr>
          <p:spPr>
            <a:xfrm>
              <a:off x="5720880" y="4222577"/>
              <a:ext cx="5943600" cy="1188720"/>
            </a:xfrm>
            <a:prstGeom prst="roundRect">
              <a:avLst/>
            </a:prstGeom>
            <a:solidFill>
              <a:sysClr val="window" lastClr="FFFFFF"/>
            </a:solidFill>
            <a:ln w="57150" cap="flat" cmpd="sng" algn="ctr">
              <a:solidFill>
                <a:srgbClr val="1475A3"/>
              </a:solidFill>
              <a:prstDash val="solid"/>
              <a:miter lim="800000"/>
            </a:ln>
            <a:effectLst/>
          </p:spPr>
          <p:txBody>
            <a:bodyPr rtlCol="0" anchor="ct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rgbClr val="1475A3"/>
                  </a:solidFill>
                  <a:effectLst/>
                  <a:uLnTx/>
                  <a:uFillTx/>
                </a:rPr>
                <a:t>What is the financial burden on households?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rgbClr val="1475A3"/>
                  </a:solidFill>
                  <a:effectLst/>
                  <a:uLnTx/>
                  <a:uFillTx/>
                </a:rPr>
                <a:t>What is the share of donor spending vs. total government expenditures?</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rgbClr val="1475A3"/>
                  </a:solidFill>
                  <a:effectLst/>
                  <a:uLnTx/>
                  <a:uFillTx/>
                </a:rPr>
                <a:t>Have government and donor commitments for WASH funding been met?</a:t>
              </a:r>
            </a:p>
          </p:txBody>
        </p:sp>
        <p:sp>
          <p:nvSpPr>
            <p:cNvPr id="30" name="Rectangle: Rounded Corners 29">
              <a:extLst>
                <a:ext uri="{FF2B5EF4-FFF2-40B4-BE49-F238E27FC236}">
                  <a16:creationId xmlns:a16="http://schemas.microsoft.com/office/drawing/2014/main" id="{90E98618-77E7-9515-3053-51875EAB4C5E}"/>
                </a:ext>
              </a:extLst>
            </p:cNvPr>
            <p:cNvSpPr/>
            <p:nvPr/>
          </p:nvSpPr>
          <p:spPr>
            <a:xfrm>
              <a:off x="503336" y="4268297"/>
              <a:ext cx="4640162" cy="1097280"/>
            </a:xfrm>
            <a:prstGeom prst="roundRect">
              <a:avLst/>
            </a:prstGeom>
            <a:solidFill>
              <a:srgbClr val="1475A3"/>
            </a:solidFill>
            <a:ln w="57150" cap="flat" cmpd="sng" algn="ctr">
              <a:solidFill>
                <a:srgbClr val="1475A3"/>
              </a:solidFill>
              <a:prstDash val="solid"/>
              <a:miter lim="800000"/>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prstClr val="white"/>
                  </a:solidFill>
                  <a:effectLst/>
                  <a:uLnTx/>
                  <a:uFillTx/>
                  <a:latin typeface="Avenir Next LT Pro" panose="020B0504020202020204" pitchFamily="34" charset="0"/>
                </a:rPr>
                <a:t>Who pays for WASH services and how much do they pay?</a:t>
              </a:r>
            </a:p>
          </p:txBody>
        </p:sp>
      </p:grpSp>
      <p:grpSp>
        <p:nvGrpSpPr>
          <p:cNvPr id="36" name="Group 35">
            <a:extLst>
              <a:ext uri="{FF2B5EF4-FFF2-40B4-BE49-F238E27FC236}">
                <a16:creationId xmlns:a16="http://schemas.microsoft.com/office/drawing/2014/main" id="{059BBAA6-3482-6922-745F-05044C5B1C78}"/>
              </a:ext>
            </a:extLst>
          </p:cNvPr>
          <p:cNvGrpSpPr/>
          <p:nvPr/>
        </p:nvGrpSpPr>
        <p:grpSpPr>
          <a:xfrm>
            <a:off x="503336" y="5595954"/>
            <a:ext cx="11161144" cy="1188720"/>
            <a:chOff x="503336" y="5595954"/>
            <a:chExt cx="11161144" cy="1188720"/>
          </a:xfrm>
        </p:grpSpPr>
        <p:sp>
          <p:nvSpPr>
            <p:cNvPr id="32" name="Arrow: Right 31">
              <a:extLst>
                <a:ext uri="{FF2B5EF4-FFF2-40B4-BE49-F238E27FC236}">
                  <a16:creationId xmlns:a16="http://schemas.microsoft.com/office/drawing/2014/main" id="{BF9F20AF-4722-0EA9-4253-9AABF26D9DCB}"/>
                </a:ext>
              </a:extLst>
            </p:cNvPr>
            <p:cNvSpPr/>
            <p:nvPr/>
          </p:nvSpPr>
          <p:spPr>
            <a:xfrm>
              <a:off x="4897920" y="5870274"/>
              <a:ext cx="822960" cy="640080"/>
            </a:xfrm>
            <a:prstGeom prst="rightArrow">
              <a:avLst/>
            </a:prstGeom>
            <a:solidFill>
              <a:schemeClr val="accent6"/>
            </a:solidFill>
            <a:ln w="57150" cap="flat" cmpd="sng" algn="ctr">
              <a:solidFill>
                <a:schemeClr val="accent6"/>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rgbClr val="FFFFFF"/>
                </a:solidFill>
                <a:effectLst/>
                <a:uLnTx/>
                <a:uFillTx/>
              </a:endParaRPr>
            </a:p>
          </p:txBody>
        </p:sp>
        <p:sp>
          <p:nvSpPr>
            <p:cNvPr id="33" name="Rectangle: Rounded Corners 32">
              <a:extLst>
                <a:ext uri="{FF2B5EF4-FFF2-40B4-BE49-F238E27FC236}">
                  <a16:creationId xmlns:a16="http://schemas.microsoft.com/office/drawing/2014/main" id="{7C9051C5-9AAE-F9ED-1123-DE01D34471CC}"/>
                </a:ext>
              </a:extLst>
            </p:cNvPr>
            <p:cNvSpPr/>
            <p:nvPr/>
          </p:nvSpPr>
          <p:spPr>
            <a:xfrm>
              <a:off x="5720880" y="5595954"/>
              <a:ext cx="5943600" cy="1188720"/>
            </a:xfrm>
            <a:prstGeom prst="roundRect">
              <a:avLst/>
            </a:prstGeom>
            <a:solidFill>
              <a:sysClr val="window" lastClr="FFFFFF"/>
            </a:solidFill>
            <a:ln w="57150" cap="flat" cmpd="sng" algn="ctr">
              <a:solidFill>
                <a:schemeClr val="accent6"/>
              </a:solid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accent6">
                      <a:lumMod val="75000"/>
                    </a:schemeClr>
                  </a:solidFill>
                  <a:effectLst/>
                  <a:uLnTx/>
                  <a:uFillTx/>
                </a:rPr>
                <a:t>Through which providers is WASH funding channelled?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0" cap="none" spc="0" normalizeH="0" baseline="0" noProof="0">
                  <a:ln>
                    <a:noFill/>
                  </a:ln>
                  <a:solidFill>
                    <a:schemeClr val="accent6">
                      <a:lumMod val="75000"/>
                    </a:schemeClr>
                  </a:solidFill>
                  <a:effectLst/>
                  <a:uLnTx/>
                  <a:uFillTx/>
                </a:rPr>
                <a:t>What share of WASH services are provided by government agencies, NGOs and corporate providers? </a:t>
              </a:r>
            </a:p>
          </p:txBody>
        </p:sp>
        <p:sp>
          <p:nvSpPr>
            <p:cNvPr id="34" name="Rectangle: Rounded Corners 33">
              <a:extLst>
                <a:ext uri="{FF2B5EF4-FFF2-40B4-BE49-F238E27FC236}">
                  <a16:creationId xmlns:a16="http://schemas.microsoft.com/office/drawing/2014/main" id="{7F6DE329-E860-D996-64CB-6F5778C60888}"/>
                </a:ext>
              </a:extLst>
            </p:cNvPr>
            <p:cNvSpPr/>
            <p:nvPr/>
          </p:nvSpPr>
          <p:spPr>
            <a:xfrm>
              <a:off x="503336" y="5641674"/>
              <a:ext cx="4640162" cy="1097280"/>
            </a:xfrm>
            <a:prstGeom prst="roundRect">
              <a:avLst/>
            </a:prstGeom>
            <a:solidFill>
              <a:schemeClr val="accent6"/>
            </a:solidFill>
            <a:ln w="57150" cap="flat" cmpd="sng" algn="ctr">
              <a:solidFill>
                <a:schemeClr val="accent6"/>
              </a:solidFill>
              <a:prstDash val="solid"/>
              <a:miter lim="800000"/>
            </a:ln>
            <a:effectLst/>
          </p:spPr>
          <p:txBody>
            <a:bodyPr lIns="91440" tIns="45720" rIns="91440" bIns="45720" rtlCol="0" anchor="ctr"/>
            <a:lstStyle/>
            <a:p>
              <a:pPr marL="0" marR="0" lvl="0" indent="0" defTabSz="950913"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prstClr val="white"/>
                  </a:solidFill>
                  <a:effectLst/>
                  <a:uLnTx/>
                  <a:uFillTx/>
                  <a:latin typeface="Avenir Next LT Pro" panose="020B0504020202020204" pitchFamily="34" charset="0"/>
                </a:rPr>
                <a:t>Who are the main WASH service providers and how much are they spending?</a:t>
              </a:r>
            </a:p>
          </p:txBody>
        </p:sp>
      </p:grpSp>
      <p:sp>
        <p:nvSpPr>
          <p:cNvPr id="35" name="Title 34">
            <a:extLst>
              <a:ext uri="{FF2B5EF4-FFF2-40B4-BE49-F238E27FC236}">
                <a16:creationId xmlns:a16="http://schemas.microsoft.com/office/drawing/2014/main" id="{B3420A56-1412-C66F-232C-CA886B435616}"/>
              </a:ext>
            </a:extLst>
          </p:cNvPr>
          <p:cNvSpPr>
            <a:spLocks noGrp="1"/>
          </p:cNvSpPr>
          <p:nvPr>
            <p:ph type="title"/>
          </p:nvPr>
        </p:nvSpPr>
        <p:spPr/>
        <p:txBody>
          <a:bodyPr>
            <a:normAutofit fontScale="90000"/>
          </a:bodyPr>
          <a:lstStyle/>
          <a:p>
            <a:r>
              <a:rPr lang="en-US"/>
              <a:t>Key questions and example policy questions </a:t>
            </a:r>
            <a:br>
              <a:rPr lang="en-US"/>
            </a:br>
            <a:r>
              <a:rPr lang="en-US" sz="2800" i="1">
                <a:solidFill>
                  <a:schemeClr val="accent1"/>
                </a:solidFill>
              </a:rPr>
              <a:t>answered by WASH accounts</a:t>
            </a:r>
            <a:endParaRPr lang="en-US" i="1">
              <a:solidFill>
                <a:schemeClr val="accent1"/>
              </a:solidFill>
            </a:endParaRPr>
          </a:p>
        </p:txBody>
      </p:sp>
    </p:spTree>
    <p:extLst>
      <p:ext uri="{BB962C8B-B14F-4D97-AF65-F5344CB8AC3E}">
        <p14:creationId xmlns:p14="http://schemas.microsoft.com/office/powerpoint/2010/main" val="3687178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D7671-C1DC-C6F2-3EF7-1D82325DC7D6}"/>
              </a:ext>
            </a:extLst>
          </p:cNvPr>
          <p:cNvSpPr>
            <a:spLocks noGrp="1"/>
          </p:cNvSpPr>
          <p:nvPr>
            <p:ph type="title"/>
          </p:nvPr>
        </p:nvSpPr>
        <p:spPr>
          <a:xfrm>
            <a:off x="744425" y="115261"/>
            <a:ext cx="10703150" cy="1325563"/>
          </a:xfrm>
        </p:spPr>
        <p:txBody>
          <a:bodyPr/>
          <a:lstStyle/>
          <a:p>
            <a:r>
              <a:rPr lang="en-US"/>
              <a:t>Who pays for WASH services?  </a:t>
            </a:r>
            <a:r>
              <a:rPr lang="en-US" sz="2800"/>
              <a:t>Example from Ghana</a:t>
            </a:r>
          </a:p>
        </p:txBody>
      </p:sp>
      <p:pic>
        <p:nvPicPr>
          <p:cNvPr id="5" name="Picture 4">
            <a:extLst>
              <a:ext uri="{FF2B5EF4-FFF2-40B4-BE49-F238E27FC236}">
                <a16:creationId xmlns:a16="http://schemas.microsoft.com/office/drawing/2014/main" id="{AED23B11-930E-56D9-7C08-110F43F48A06}"/>
              </a:ext>
            </a:extLst>
          </p:cNvPr>
          <p:cNvPicPr>
            <a:picLocks noChangeAspect="1"/>
          </p:cNvPicPr>
          <p:nvPr/>
        </p:nvPicPr>
        <p:blipFill>
          <a:blip r:embed="rId3"/>
          <a:stretch>
            <a:fillRect/>
          </a:stretch>
        </p:blipFill>
        <p:spPr>
          <a:xfrm>
            <a:off x="2777490" y="1096769"/>
            <a:ext cx="6206490" cy="5645970"/>
          </a:xfrm>
          <a:prstGeom prst="rect">
            <a:avLst/>
          </a:prstGeom>
        </p:spPr>
      </p:pic>
    </p:spTree>
    <p:extLst>
      <p:ext uri="{BB962C8B-B14F-4D97-AF65-F5344CB8AC3E}">
        <p14:creationId xmlns:p14="http://schemas.microsoft.com/office/powerpoint/2010/main" val="2055506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867498-C99D-49A8-13BB-04D1C16100D7}"/>
              </a:ext>
            </a:extLst>
          </p:cNvPr>
          <p:cNvSpPr>
            <a:spLocks noGrp="1"/>
          </p:cNvSpPr>
          <p:nvPr>
            <p:ph type="title"/>
          </p:nvPr>
        </p:nvSpPr>
        <p:spPr>
          <a:xfrm>
            <a:off x="3456879" y="365125"/>
            <a:ext cx="8296506" cy="4441051"/>
          </a:xfrm>
        </p:spPr>
        <p:txBody>
          <a:bodyPr>
            <a:normAutofit fontScale="90000"/>
          </a:bodyPr>
          <a:lstStyle/>
          <a:p>
            <a:r>
              <a:rPr lang="en-US" sz="3600" i="1">
                <a:effectLst/>
                <a:latin typeface="Helvetica" pitchFamily="2" charset="0"/>
              </a:rPr>
              <a:t>Data from the WASH accounts made it possible to present the real WASH finance situation to ministries and partners. Financial monitoring, which had not been done before TrackFin, is essential to understanding if adequate resources are being spent, if they correspond to planning and if they are allocated effectively.</a:t>
            </a:r>
            <a:br>
              <a:rPr lang="en-US" sz="3600" i="1">
                <a:effectLst/>
                <a:latin typeface="Helvetica" pitchFamily="2" charset="0"/>
              </a:rPr>
            </a:br>
            <a:br>
              <a:rPr lang="en-US" sz="3600" i="1">
                <a:effectLst/>
                <a:latin typeface="Helvetica" pitchFamily="2" charset="0"/>
              </a:rPr>
            </a:br>
            <a:r>
              <a:rPr lang="en-US" sz="3600">
                <a:effectLst/>
                <a:latin typeface="Helvetica" pitchFamily="2" charset="0"/>
              </a:rPr>
              <a:t>- Malick Alhousseini</a:t>
            </a:r>
            <a:br>
              <a:rPr lang="en-US" sz="3600">
                <a:effectLst/>
                <a:latin typeface="Helvetica" pitchFamily="2" charset="0"/>
              </a:rPr>
            </a:br>
            <a:r>
              <a:rPr lang="en-US" sz="3100">
                <a:effectLst/>
                <a:latin typeface="Helvetica" pitchFamily="2" charset="0"/>
              </a:rPr>
              <a:t>Minister of Energy and Water (2016–2018), Mali</a:t>
            </a:r>
            <a:br>
              <a:rPr lang="en-US">
                <a:effectLst/>
                <a:latin typeface="Helvetica" pitchFamily="2" charset="0"/>
              </a:rPr>
            </a:br>
            <a:br>
              <a:rPr lang="en-US" i="1">
                <a:effectLst/>
                <a:latin typeface="Helvetica" pitchFamily="2" charset="0"/>
              </a:rPr>
            </a:br>
            <a:endParaRPr lang="en-US" i="1">
              <a:effectLst/>
              <a:latin typeface="Helvetica" pitchFamily="2" charset="0"/>
            </a:endParaRPr>
          </a:p>
        </p:txBody>
      </p:sp>
    </p:spTree>
    <p:extLst>
      <p:ext uri="{BB962C8B-B14F-4D97-AF65-F5344CB8AC3E}">
        <p14:creationId xmlns:p14="http://schemas.microsoft.com/office/powerpoint/2010/main" val="941050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F7997A-E397-C09F-583E-47BAB5D3C05F}"/>
              </a:ext>
            </a:extLst>
          </p:cNvPr>
          <p:cNvSpPr>
            <a:spLocks noGrp="1"/>
          </p:cNvSpPr>
          <p:nvPr>
            <p:ph idx="1"/>
          </p:nvPr>
        </p:nvSpPr>
        <p:spPr>
          <a:xfrm>
            <a:off x="803275" y="1662794"/>
            <a:ext cx="5201227" cy="3732068"/>
          </a:xfrm>
        </p:spPr>
        <p:txBody>
          <a:bodyPr/>
          <a:lstStyle/>
          <a:p>
            <a:r>
              <a:rPr lang="en-GB" dirty="0"/>
              <a:t>GLAAS data portal: </a:t>
            </a:r>
            <a:r>
              <a:rPr lang="en-GB" dirty="0">
                <a:hlinkClick r:id="rId3">
                  <a:extLst>
                    <a:ext uri="{A12FA001-AC4F-418D-AE19-62706E023703}">
                      <ahyp:hlinkClr xmlns:ahyp="http://schemas.microsoft.com/office/drawing/2018/hyperlinkcolor" val="tx"/>
                    </a:ext>
                  </a:extLst>
                </a:hlinkClick>
              </a:rPr>
              <a:t>https://glaas.who.int</a:t>
            </a:r>
            <a:endParaRPr lang="en-GB" dirty="0"/>
          </a:p>
          <a:p>
            <a:r>
              <a:rPr lang="en-GB" dirty="0">
                <a:hlinkClick r:id="rId4">
                  <a:extLst>
                    <a:ext uri="{A12FA001-AC4F-418D-AE19-62706E023703}">
                      <ahyp:hlinkClr xmlns:ahyp="http://schemas.microsoft.com/office/drawing/2018/hyperlinkcolor" val="tx"/>
                    </a:ext>
                  </a:extLst>
                </a:hlinkClick>
              </a:rPr>
              <a:t>GLAAS 2022 report </a:t>
            </a:r>
            <a:endParaRPr lang="en-GB" dirty="0"/>
          </a:p>
          <a:p>
            <a:r>
              <a:rPr lang="en-US" dirty="0">
                <a:hlinkClick r:id="rId5">
                  <a:extLst>
                    <a:ext uri="{A12FA001-AC4F-418D-AE19-62706E023703}">
                      <ahyp:hlinkClr xmlns:ahyp="http://schemas.microsoft.com/office/drawing/2018/hyperlinkcolor" val="tx"/>
                    </a:ext>
                  </a:extLst>
                </a:hlinkClick>
              </a:rPr>
              <a:t>Reflecting on </a:t>
            </a:r>
            <a:r>
              <a:rPr lang="en-US" dirty="0" err="1">
                <a:hlinkClick r:id="rId5">
                  <a:extLst>
                    <a:ext uri="{A12FA001-AC4F-418D-AE19-62706E023703}">
                      <ahyp:hlinkClr xmlns:ahyp="http://schemas.microsoft.com/office/drawing/2018/hyperlinkcolor" val="tx"/>
                    </a:ext>
                  </a:extLst>
                </a:hlinkClick>
              </a:rPr>
              <a:t>TrackFin</a:t>
            </a:r>
            <a:r>
              <a:rPr lang="en-US" dirty="0">
                <a:hlinkClick r:id="rId5">
                  <a:extLst>
                    <a:ext uri="{A12FA001-AC4F-418D-AE19-62706E023703}">
                      <ahyp:hlinkClr xmlns:ahyp="http://schemas.microsoft.com/office/drawing/2018/hyperlinkcolor" val="tx"/>
                    </a:ext>
                  </a:extLst>
                </a:hlinkClick>
              </a:rPr>
              <a:t> 2012–2020</a:t>
            </a:r>
            <a:endParaRPr lang="en-US" dirty="0"/>
          </a:p>
          <a:p>
            <a:endParaRPr lang="en-US" dirty="0"/>
          </a:p>
          <a:p>
            <a:r>
              <a:rPr lang="en-GB" dirty="0"/>
              <a:t> </a:t>
            </a:r>
          </a:p>
        </p:txBody>
      </p:sp>
      <p:pic>
        <p:nvPicPr>
          <p:cNvPr id="10" name="Content Placeholder 9" descr="A close up of a logo&#10;&#10;Description automatically generated">
            <a:extLst>
              <a:ext uri="{FF2B5EF4-FFF2-40B4-BE49-F238E27FC236}">
                <a16:creationId xmlns:a16="http://schemas.microsoft.com/office/drawing/2014/main" id="{62F18896-A088-7E6A-891B-AE4198D91CFD}"/>
              </a:ext>
            </a:extLst>
          </p:cNvPr>
          <p:cNvPicPr>
            <a:picLocks noGrp="1" noChangeAspect="1"/>
          </p:cNvPicPr>
          <p:nvPr>
            <p:ph idx="10"/>
          </p:nvPr>
        </p:nvPicPr>
        <p:blipFill>
          <a:blip r:embed="rId6" cstate="screen">
            <a:extLst>
              <a:ext uri="{28A0092B-C50C-407E-A947-70E740481C1C}">
                <a14:useLocalDpi xmlns:a14="http://schemas.microsoft.com/office/drawing/2010/main"/>
              </a:ext>
            </a:extLst>
          </a:blip>
          <a:stretch>
            <a:fillRect/>
          </a:stretch>
        </p:blipFill>
        <p:spPr>
          <a:xfrm>
            <a:off x="644525" y="5911056"/>
            <a:ext cx="2590800" cy="609600"/>
          </a:xfrm>
          <a:prstGeom prst="rect">
            <a:avLst/>
          </a:prstGeom>
        </p:spPr>
      </p:pic>
      <p:sp>
        <p:nvSpPr>
          <p:cNvPr id="4" name="Title 3">
            <a:extLst>
              <a:ext uri="{FF2B5EF4-FFF2-40B4-BE49-F238E27FC236}">
                <a16:creationId xmlns:a16="http://schemas.microsoft.com/office/drawing/2014/main" id="{21150B35-5D29-BAAD-14D1-E7F29BC0FE57}"/>
              </a:ext>
            </a:extLst>
          </p:cNvPr>
          <p:cNvSpPr>
            <a:spLocks noGrp="1"/>
          </p:cNvSpPr>
          <p:nvPr>
            <p:ph type="title"/>
          </p:nvPr>
        </p:nvSpPr>
        <p:spPr/>
        <p:txBody>
          <a:bodyPr/>
          <a:lstStyle/>
          <a:p>
            <a:r>
              <a:rPr lang="en-GB"/>
              <a:t>More information</a:t>
            </a:r>
          </a:p>
        </p:txBody>
      </p:sp>
      <p:pic>
        <p:nvPicPr>
          <p:cNvPr id="11" name="Picture 10" descr="A picture containing object&#10;&#10;Description automatically generated">
            <a:extLst>
              <a:ext uri="{FF2B5EF4-FFF2-40B4-BE49-F238E27FC236}">
                <a16:creationId xmlns:a16="http://schemas.microsoft.com/office/drawing/2014/main" id="{D6A4F43A-5D5A-5581-59CC-1BC5C8FE612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42000" y="5950447"/>
            <a:ext cx="2262157" cy="542191"/>
          </a:xfrm>
          <a:prstGeom prst="rect">
            <a:avLst/>
          </a:prstGeom>
        </p:spPr>
      </p:pic>
      <p:pic>
        <p:nvPicPr>
          <p:cNvPr id="12" name="Picture 11" descr="A close up of a logo&#10;&#10;Description automatically generated">
            <a:extLst>
              <a:ext uri="{FF2B5EF4-FFF2-40B4-BE49-F238E27FC236}">
                <a16:creationId xmlns:a16="http://schemas.microsoft.com/office/drawing/2014/main" id="{45AD89B8-19A1-23A4-7193-386CD5636BC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32651" b="33561"/>
          <a:stretch/>
        </p:blipFill>
        <p:spPr>
          <a:xfrm>
            <a:off x="6487844" y="5934296"/>
            <a:ext cx="2032153" cy="609600"/>
          </a:xfrm>
          <a:prstGeom prst="rect">
            <a:avLst/>
          </a:prstGeom>
        </p:spPr>
      </p:pic>
      <p:pic>
        <p:nvPicPr>
          <p:cNvPr id="13" name="Picture 12">
            <a:extLst>
              <a:ext uri="{FF2B5EF4-FFF2-40B4-BE49-F238E27FC236}">
                <a16:creationId xmlns:a16="http://schemas.microsoft.com/office/drawing/2014/main" id="{7022D38B-96E8-1870-2EA9-CEA42437B666}"/>
              </a:ext>
            </a:extLst>
          </p:cNvPr>
          <p:cNvPicPr>
            <a:picLocks noChangeAspect="1"/>
          </p:cNvPicPr>
          <p:nvPr/>
        </p:nvPicPr>
        <p:blipFill>
          <a:blip r:embed="rId9"/>
          <a:stretch>
            <a:fillRect/>
          </a:stretch>
        </p:blipFill>
        <p:spPr>
          <a:xfrm>
            <a:off x="9385023" y="5912334"/>
            <a:ext cx="2202552" cy="704817"/>
          </a:xfrm>
          <a:prstGeom prst="rect">
            <a:avLst/>
          </a:prstGeom>
        </p:spPr>
      </p:pic>
      <p:pic>
        <p:nvPicPr>
          <p:cNvPr id="2" name="Picture 1">
            <a:extLst>
              <a:ext uri="{FF2B5EF4-FFF2-40B4-BE49-F238E27FC236}">
                <a16:creationId xmlns:a16="http://schemas.microsoft.com/office/drawing/2014/main" id="{D55C024C-C942-B1C0-9007-6720E0CA4C3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52011" y="1460879"/>
            <a:ext cx="2764640" cy="3936241"/>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9F839AE3-7712-8330-D491-85E83A13448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096000" y="349706"/>
            <a:ext cx="2879287" cy="40739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16155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381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angle isocèle 46">
            <a:extLst>
              <a:ext uri="{FF2B5EF4-FFF2-40B4-BE49-F238E27FC236}">
                <a16:creationId xmlns:a16="http://schemas.microsoft.com/office/drawing/2014/main" id="{5D0EBE07-03A6-473B-9A3F-2304CE3E4FC9}"/>
              </a:ext>
            </a:extLst>
          </p:cNvPr>
          <p:cNvSpPr/>
          <p:nvPr/>
        </p:nvSpPr>
        <p:spPr bwMode="auto">
          <a:xfrm rot="10800000" flipV="1">
            <a:off x="9177014" y="3300685"/>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27" name="Triangle isocèle 46">
            <a:extLst>
              <a:ext uri="{FF2B5EF4-FFF2-40B4-BE49-F238E27FC236}">
                <a16:creationId xmlns:a16="http://schemas.microsoft.com/office/drawing/2014/main" id="{74980631-74CE-4557-9693-6AF186764704}"/>
              </a:ext>
            </a:extLst>
          </p:cNvPr>
          <p:cNvSpPr/>
          <p:nvPr/>
        </p:nvSpPr>
        <p:spPr bwMode="auto">
          <a:xfrm rot="10800000">
            <a:off x="9014475" y="2687337"/>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98" name="Triangle isocèle 46">
            <a:extLst>
              <a:ext uri="{FF2B5EF4-FFF2-40B4-BE49-F238E27FC236}">
                <a16:creationId xmlns:a16="http://schemas.microsoft.com/office/drawing/2014/main" id="{64486681-B4DD-4038-BE5F-8536CDEB329F}"/>
              </a:ext>
            </a:extLst>
          </p:cNvPr>
          <p:cNvSpPr/>
          <p:nvPr/>
        </p:nvSpPr>
        <p:spPr bwMode="auto">
          <a:xfrm rot="10800000" flipV="1">
            <a:off x="8188531" y="3317618"/>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97" name="Triangle isocèle 46">
            <a:extLst>
              <a:ext uri="{FF2B5EF4-FFF2-40B4-BE49-F238E27FC236}">
                <a16:creationId xmlns:a16="http://schemas.microsoft.com/office/drawing/2014/main" id="{FB17C1A7-8596-426D-9BA7-14F2823DA8C5}"/>
              </a:ext>
            </a:extLst>
          </p:cNvPr>
          <p:cNvSpPr/>
          <p:nvPr/>
        </p:nvSpPr>
        <p:spPr bwMode="auto">
          <a:xfrm rot="10800000" flipV="1">
            <a:off x="5873210" y="3323198"/>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pic>
        <p:nvPicPr>
          <p:cNvPr id="82" name="Image 90">
            <a:extLst>
              <a:ext uri="{FF2B5EF4-FFF2-40B4-BE49-F238E27FC236}">
                <a16:creationId xmlns:a16="http://schemas.microsoft.com/office/drawing/2014/main" id="{24F66679-9753-DA4F-A4E0-B0AFBC573D70}"/>
              </a:ext>
            </a:extLst>
          </p:cNvPr>
          <p:cNvPicPr>
            <a:picLocks noChangeAspect="1"/>
          </p:cNvPicPr>
          <p:nvPr/>
        </p:nvPicPr>
        <p:blipFill>
          <a:blip r:embed="rId6"/>
          <a:stretch>
            <a:fillRect/>
          </a:stretch>
        </p:blipFill>
        <p:spPr>
          <a:xfrm>
            <a:off x="9867804" y="5544542"/>
            <a:ext cx="1098471" cy="453119"/>
          </a:xfrm>
          <a:prstGeom prst="rect">
            <a:avLst/>
          </a:prstGeom>
        </p:spPr>
      </p:pic>
      <p:sp>
        <p:nvSpPr>
          <p:cNvPr id="111" name="Triangle isocèle 46">
            <a:extLst>
              <a:ext uri="{FF2B5EF4-FFF2-40B4-BE49-F238E27FC236}">
                <a16:creationId xmlns:a16="http://schemas.microsoft.com/office/drawing/2014/main" id="{4DB0997E-6FF0-40E0-A5E1-C862B1821071}"/>
              </a:ext>
            </a:extLst>
          </p:cNvPr>
          <p:cNvSpPr/>
          <p:nvPr/>
        </p:nvSpPr>
        <p:spPr bwMode="auto">
          <a:xfrm rot="10800000" flipV="1">
            <a:off x="2267893" y="3296820"/>
            <a:ext cx="232183" cy="640080"/>
          </a:xfrm>
          <a:prstGeom prst="triangle">
            <a:avLst/>
          </a:prstGeom>
          <a:solidFill>
            <a:srgbClr val="FCE78E">
              <a:alpha val="44706"/>
            </a:srgb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14" name="Triangle isocèle 46">
            <a:extLst>
              <a:ext uri="{FF2B5EF4-FFF2-40B4-BE49-F238E27FC236}">
                <a16:creationId xmlns:a16="http://schemas.microsoft.com/office/drawing/2014/main" id="{08DA25C0-331D-486F-B5B4-F9524E7EEFA8}"/>
              </a:ext>
            </a:extLst>
          </p:cNvPr>
          <p:cNvSpPr/>
          <p:nvPr/>
        </p:nvSpPr>
        <p:spPr bwMode="auto">
          <a:xfrm rot="10800000">
            <a:off x="3265865" y="2693052"/>
            <a:ext cx="232183" cy="640080"/>
          </a:xfrm>
          <a:prstGeom prst="triangle">
            <a:avLst/>
          </a:prstGeom>
          <a:solidFill>
            <a:srgbClr val="FCE78E">
              <a:alpha val="44706"/>
            </a:srgb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17" name="Triangle isocèle 46">
            <a:extLst>
              <a:ext uri="{FF2B5EF4-FFF2-40B4-BE49-F238E27FC236}">
                <a16:creationId xmlns:a16="http://schemas.microsoft.com/office/drawing/2014/main" id="{04B345BA-AA13-42BD-869B-0A794C56A03B}"/>
              </a:ext>
            </a:extLst>
          </p:cNvPr>
          <p:cNvSpPr/>
          <p:nvPr/>
        </p:nvSpPr>
        <p:spPr bwMode="auto">
          <a:xfrm rot="10800000" flipV="1">
            <a:off x="3826731" y="3296820"/>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18" name="Triangle isocèle 46">
            <a:extLst>
              <a:ext uri="{FF2B5EF4-FFF2-40B4-BE49-F238E27FC236}">
                <a16:creationId xmlns:a16="http://schemas.microsoft.com/office/drawing/2014/main" id="{1F3D724A-B9E4-4FC2-9664-416160718FE6}"/>
              </a:ext>
            </a:extLst>
          </p:cNvPr>
          <p:cNvSpPr/>
          <p:nvPr/>
        </p:nvSpPr>
        <p:spPr bwMode="auto">
          <a:xfrm rot="10800000" flipV="1">
            <a:off x="4679046" y="3296820"/>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19" name="Triangle isocèle 46">
            <a:extLst>
              <a:ext uri="{FF2B5EF4-FFF2-40B4-BE49-F238E27FC236}">
                <a16:creationId xmlns:a16="http://schemas.microsoft.com/office/drawing/2014/main" id="{531CC76F-9409-458C-A187-A2483F00742B}"/>
              </a:ext>
            </a:extLst>
          </p:cNvPr>
          <p:cNvSpPr/>
          <p:nvPr/>
        </p:nvSpPr>
        <p:spPr bwMode="auto">
          <a:xfrm rot="10800000">
            <a:off x="5535078" y="2693052"/>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20" name="Triangle isocèle 46">
            <a:extLst>
              <a:ext uri="{FF2B5EF4-FFF2-40B4-BE49-F238E27FC236}">
                <a16:creationId xmlns:a16="http://schemas.microsoft.com/office/drawing/2014/main" id="{D12CC6E8-24BF-40BF-8DA7-170FEBB92E0E}"/>
              </a:ext>
            </a:extLst>
          </p:cNvPr>
          <p:cNvSpPr/>
          <p:nvPr/>
        </p:nvSpPr>
        <p:spPr bwMode="auto">
          <a:xfrm rot="10800000">
            <a:off x="7316113" y="2693052"/>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21" name="Triangle isocèle 46">
            <a:extLst>
              <a:ext uri="{FF2B5EF4-FFF2-40B4-BE49-F238E27FC236}">
                <a16:creationId xmlns:a16="http://schemas.microsoft.com/office/drawing/2014/main" id="{E7FB3ED7-4DF0-4FC1-BE0C-78BD22D07482}"/>
              </a:ext>
            </a:extLst>
          </p:cNvPr>
          <p:cNvSpPr/>
          <p:nvPr/>
        </p:nvSpPr>
        <p:spPr bwMode="auto">
          <a:xfrm rot="10800000" flipV="1">
            <a:off x="7036217" y="3296820"/>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13" name="Triangle isocèle 46">
            <a:extLst>
              <a:ext uri="{FF2B5EF4-FFF2-40B4-BE49-F238E27FC236}">
                <a16:creationId xmlns:a16="http://schemas.microsoft.com/office/drawing/2014/main" id="{038A8BE2-B278-4D27-84D6-7FE9917B8062}"/>
              </a:ext>
            </a:extLst>
          </p:cNvPr>
          <p:cNvSpPr/>
          <p:nvPr/>
        </p:nvSpPr>
        <p:spPr bwMode="auto">
          <a:xfrm rot="10800000">
            <a:off x="1631634" y="2691712"/>
            <a:ext cx="232183" cy="640080"/>
          </a:xfrm>
          <a:prstGeom prst="triangle">
            <a:avLst/>
          </a:prstGeom>
          <a:solidFill>
            <a:srgbClr val="F68B32">
              <a:alpha val="44706"/>
            </a:srgb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10" name="Triangle isocèle 46">
            <a:extLst>
              <a:ext uri="{FF2B5EF4-FFF2-40B4-BE49-F238E27FC236}">
                <a16:creationId xmlns:a16="http://schemas.microsoft.com/office/drawing/2014/main" id="{3AD445F4-E1B2-4D84-B153-D4F50CFE1C5D}"/>
              </a:ext>
            </a:extLst>
          </p:cNvPr>
          <p:cNvSpPr/>
          <p:nvPr/>
        </p:nvSpPr>
        <p:spPr bwMode="auto">
          <a:xfrm rot="10800000" flipV="1">
            <a:off x="1155595" y="3296820"/>
            <a:ext cx="232183" cy="640080"/>
          </a:xfrm>
          <a:prstGeom prst="triangle">
            <a:avLst/>
          </a:prstGeom>
          <a:solidFill>
            <a:schemeClr val="accent6">
              <a:lumMod val="75000"/>
              <a:alpha val="60000"/>
            </a:scheme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12" name="Triangle isocèle 46">
            <a:extLst>
              <a:ext uri="{FF2B5EF4-FFF2-40B4-BE49-F238E27FC236}">
                <a16:creationId xmlns:a16="http://schemas.microsoft.com/office/drawing/2014/main" id="{411E3828-B07B-4983-A861-846E48B71C5B}"/>
              </a:ext>
            </a:extLst>
          </p:cNvPr>
          <p:cNvSpPr/>
          <p:nvPr/>
        </p:nvSpPr>
        <p:spPr bwMode="auto">
          <a:xfrm rot="10800000">
            <a:off x="440841" y="2693052"/>
            <a:ext cx="232183" cy="640080"/>
          </a:xfrm>
          <a:prstGeom prst="triangle">
            <a:avLst/>
          </a:prstGeom>
          <a:solidFill>
            <a:schemeClr val="accent6">
              <a:lumMod val="75000"/>
              <a:alpha val="60000"/>
            </a:scheme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cxnSp>
        <p:nvCxnSpPr>
          <p:cNvPr id="60" name="Connecteur droit 30">
            <a:extLst>
              <a:ext uri="{FF2B5EF4-FFF2-40B4-BE49-F238E27FC236}">
                <a16:creationId xmlns:a16="http://schemas.microsoft.com/office/drawing/2014/main" id="{219830BB-01FE-4641-8363-600B444FF493}"/>
              </a:ext>
            </a:extLst>
          </p:cNvPr>
          <p:cNvCxnSpPr>
            <a:cxnSpLocks/>
            <a:stCxn id="74" idx="1"/>
            <a:endCxn id="78" idx="3"/>
          </p:cNvCxnSpPr>
          <p:nvPr/>
        </p:nvCxnSpPr>
        <p:spPr bwMode="auto">
          <a:xfrm>
            <a:off x="472376" y="3310073"/>
            <a:ext cx="11445237" cy="8677"/>
          </a:xfrm>
          <a:prstGeom prst="line">
            <a:avLst/>
          </a:prstGeom>
          <a:gradFill rotWithShape="1">
            <a:gsLst>
              <a:gs pos="0">
                <a:srgbClr val="FFBD80"/>
              </a:gs>
              <a:gs pos="50000">
                <a:srgbClr val="FFD4B3"/>
              </a:gs>
              <a:gs pos="100000">
                <a:srgbClr val="FFE9DA"/>
              </a:gs>
            </a:gsLst>
            <a:lin ang="5400000" scaled="1"/>
          </a:gradFill>
          <a:ln w="31750" cap="flat" cmpd="sng" algn="ctr">
            <a:solidFill>
              <a:srgbClr val="38598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Rectangle 1">
            <a:extLst>
              <a:ext uri="{FF2B5EF4-FFF2-40B4-BE49-F238E27FC236}">
                <a16:creationId xmlns:a16="http://schemas.microsoft.com/office/drawing/2014/main" id="{1E882AED-7E5A-4F11-98EB-0C7CE826D79A}"/>
              </a:ext>
            </a:extLst>
          </p:cNvPr>
          <p:cNvSpPr/>
          <p:nvPr/>
        </p:nvSpPr>
        <p:spPr>
          <a:xfrm>
            <a:off x="3408045" y="3948795"/>
            <a:ext cx="8648700" cy="2824327"/>
          </a:xfrm>
          <a:prstGeom prst="rect">
            <a:avLst/>
          </a:prstGeom>
          <a:noFill/>
          <a:ln w="38100">
            <a:solidFill>
              <a:srgbClr val="92C4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a:extLst>
              <a:ext uri="{FF2B5EF4-FFF2-40B4-BE49-F238E27FC236}">
                <a16:creationId xmlns:a16="http://schemas.microsoft.com/office/drawing/2014/main" id="{6DD9604C-7DF1-5A45-BF73-39A33C249DFB}"/>
              </a:ext>
            </a:extLst>
          </p:cNvPr>
          <p:cNvSpPr/>
          <p:nvPr/>
        </p:nvSpPr>
        <p:spPr bwMode="auto">
          <a:xfrm>
            <a:off x="472376" y="3218633"/>
            <a:ext cx="1097280" cy="182880"/>
          </a:xfrm>
          <a:prstGeom prst="rect">
            <a:avLst/>
          </a:prstGeom>
          <a:solidFill>
            <a:schemeClr val="accent6">
              <a:lumMod val="75000"/>
              <a:alpha val="60000"/>
            </a:scheme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115" name="Rectangle 114">
            <a:extLst>
              <a:ext uri="{FF2B5EF4-FFF2-40B4-BE49-F238E27FC236}">
                <a16:creationId xmlns:a16="http://schemas.microsoft.com/office/drawing/2014/main" id="{CEAC9F23-8EA3-4A60-963E-CFF49610E230}"/>
              </a:ext>
            </a:extLst>
          </p:cNvPr>
          <p:cNvSpPr/>
          <p:nvPr/>
        </p:nvSpPr>
        <p:spPr bwMode="auto">
          <a:xfrm>
            <a:off x="2367024" y="3218114"/>
            <a:ext cx="1225296" cy="182880"/>
          </a:xfrm>
          <a:prstGeom prst="rect">
            <a:avLst/>
          </a:prstGeom>
          <a:solidFill>
            <a:srgbClr val="FCE78E">
              <a:alpha val="44706"/>
            </a:srgb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highlight>
                <a:srgbClr val="FFFF00"/>
              </a:highlight>
              <a:uLnTx/>
              <a:uFillTx/>
              <a:latin typeface="HelveticaNeue LT 45 Light"/>
              <a:ea typeface="+mn-ea"/>
              <a:cs typeface="Arial" pitchFamily="34" charset="0"/>
            </a:endParaRPr>
          </a:p>
        </p:txBody>
      </p:sp>
      <p:sp>
        <p:nvSpPr>
          <p:cNvPr id="78" name="Rectangle 77">
            <a:extLst>
              <a:ext uri="{FF2B5EF4-FFF2-40B4-BE49-F238E27FC236}">
                <a16:creationId xmlns:a16="http://schemas.microsoft.com/office/drawing/2014/main" id="{B6A55BE9-FC7A-9045-918C-911851A42565}"/>
              </a:ext>
            </a:extLst>
          </p:cNvPr>
          <p:cNvSpPr/>
          <p:nvPr/>
        </p:nvSpPr>
        <p:spPr bwMode="auto">
          <a:xfrm>
            <a:off x="3586261" y="3235987"/>
            <a:ext cx="8331352" cy="165525"/>
          </a:xfrm>
          <a:prstGeom prst="rect">
            <a:avLst/>
          </a:prstGeom>
          <a:solidFill>
            <a:srgbClr val="0E7D79">
              <a:alpha val="45000"/>
            </a:srgb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75" name="Rectangle 74">
            <a:extLst>
              <a:ext uri="{FF2B5EF4-FFF2-40B4-BE49-F238E27FC236}">
                <a16:creationId xmlns:a16="http://schemas.microsoft.com/office/drawing/2014/main" id="{A0E5122A-746C-AD4E-A749-4153875B380A}"/>
              </a:ext>
            </a:extLst>
          </p:cNvPr>
          <p:cNvSpPr/>
          <p:nvPr/>
        </p:nvSpPr>
        <p:spPr bwMode="auto">
          <a:xfrm>
            <a:off x="1585340" y="3218633"/>
            <a:ext cx="786384" cy="182880"/>
          </a:xfrm>
          <a:prstGeom prst="rect">
            <a:avLst/>
          </a:prstGeom>
          <a:solidFill>
            <a:srgbClr val="F68B32">
              <a:alpha val="45000"/>
            </a:srgbClr>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highlight>
                <a:srgbClr val="FFFF00"/>
              </a:highlight>
              <a:uLnTx/>
              <a:uFillTx/>
              <a:latin typeface="HelveticaNeue LT 45 Light"/>
              <a:ea typeface="+mn-ea"/>
              <a:cs typeface="Arial" pitchFamily="34" charset="0"/>
            </a:endParaRPr>
          </a:p>
        </p:txBody>
      </p:sp>
      <p:sp>
        <p:nvSpPr>
          <p:cNvPr id="53" name="Rectangle 52">
            <a:extLst>
              <a:ext uri="{FF2B5EF4-FFF2-40B4-BE49-F238E27FC236}">
                <a16:creationId xmlns:a16="http://schemas.microsoft.com/office/drawing/2014/main" id="{8B6847ED-DA4E-7144-A88C-464787707657}"/>
              </a:ext>
            </a:extLst>
          </p:cNvPr>
          <p:cNvSpPr/>
          <p:nvPr/>
        </p:nvSpPr>
        <p:spPr>
          <a:xfrm>
            <a:off x="197244" y="3508690"/>
            <a:ext cx="548640" cy="274320"/>
          </a:xfrm>
          <a:prstGeom prst="rect">
            <a:avLst/>
          </a:prstGeom>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2012</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sp>
        <p:nvSpPr>
          <p:cNvPr id="54" name="Rectangle 53">
            <a:extLst>
              <a:ext uri="{FF2B5EF4-FFF2-40B4-BE49-F238E27FC236}">
                <a16:creationId xmlns:a16="http://schemas.microsoft.com/office/drawing/2014/main" id="{B943800A-23AB-5A46-BFC0-76EE7FEA9A42}"/>
              </a:ext>
            </a:extLst>
          </p:cNvPr>
          <p:cNvSpPr/>
          <p:nvPr/>
        </p:nvSpPr>
        <p:spPr>
          <a:xfrm>
            <a:off x="719225" y="3508690"/>
            <a:ext cx="548640" cy="274320"/>
          </a:xfrm>
          <a:prstGeom prst="rect">
            <a:avLst/>
          </a:prstGeom>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2013</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sp>
        <p:nvSpPr>
          <p:cNvPr id="55" name="Rectangle 54">
            <a:extLst>
              <a:ext uri="{FF2B5EF4-FFF2-40B4-BE49-F238E27FC236}">
                <a16:creationId xmlns:a16="http://schemas.microsoft.com/office/drawing/2014/main" id="{11B79179-B7A1-4740-A40D-80E8E5F4B120}"/>
              </a:ext>
            </a:extLst>
          </p:cNvPr>
          <p:cNvSpPr/>
          <p:nvPr/>
        </p:nvSpPr>
        <p:spPr>
          <a:xfrm>
            <a:off x="1281059" y="3508690"/>
            <a:ext cx="548640" cy="274320"/>
          </a:xfrm>
          <a:prstGeom prst="rect">
            <a:avLst/>
          </a:prstGeom>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2014</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sp>
        <p:nvSpPr>
          <p:cNvPr id="56" name="Rectangle 55">
            <a:extLst>
              <a:ext uri="{FF2B5EF4-FFF2-40B4-BE49-F238E27FC236}">
                <a16:creationId xmlns:a16="http://schemas.microsoft.com/office/drawing/2014/main" id="{83D64EDE-9EA1-EB40-9D73-D3CE01C4C6A3}"/>
              </a:ext>
            </a:extLst>
          </p:cNvPr>
          <p:cNvSpPr/>
          <p:nvPr/>
        </p:nvSpPr>
        <p:spPr>
          <a:xfrm>
            <a:off x="2434662" y="3508690"/>
            <a:ext cx="548640" cy="274320"/>
          </a:xfrm>
          <a:prstGeom prst="rect">
            <a:avLst/>
          </a:prstGeom>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2015</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sp>
        <p:nvSpPr>
          <p:cNvPr id="57" name="Rectangle 56">
            <a:extLst>
              <a:ext uri="{FF2B5EF4-FFF2-40B4-BE49-F238E27FC236}">
                <a16:creationId xmlns:a16="http://schemas.microsoft.com/office/drawing/2014/main" id="{03C9449A-2838-C849-9D2E-67D8251D94B3}"/>
              </a:ext>
            </a:extLst>
          </p:cNvPr>
          <p:cNvSpPr/>
          <p:nvPr/>
        </p:nvSpPr>
        <p:spPr>
          <a:xfrm>
            <a:off x="4077685" y="3508690"/>
            <a:ext cx="548640" cy="274320"/>
          </a:xfrm>
          <a:prstGeom prst="rect">
            <a:avLst/>
          </a:prstGeom>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2017</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sp>
        <p:nvSpPr>
          <p:cNvPr id="58" name="Rectangle 57">
            <a:extLst>
              <a:ext uri="{FF2B5EF4-FFF2-40B4-BE49-F238E27FC236}">
                <a16:creationId xmlns:a16="http://schemas.microsoft.com/office/drawing/2014/main" id="{431C560F-EBE4-CA45-9D71-D7C4F50A2673}"/>
              </a:ext>
            </a:extLst>
          </p:cNvPr>
          <p:cNvSpPr/>
          <p:nvPr/>
        </p:nvSpPr>
        <p:spPr>
          <a:xfrm>
            <a:off x="5073645" y="3508690"/>
            <a:ext cx="548640" cy="274320"/>
          </a:xfrm>
          <a:prstGeom prst="rect">
            <a:avLst/>
          </a:prstGeom>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2018</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sp>
        <p:nvSpPr>
          <p:cNvPr id="59" name="Rectangle 58">
            <a:extLst>
              <a:ext uri="{FF2B5EF4-FFF2-40B4-BE49-F238E27FC236}">
                <a16:creationId xmlns:a16="http://schemas.microsoft.com/office/drawing/2014/main" id="{E96EE3B0-DFDE-6C4C-A813-2FB136FA693B}"/>
              </a:ext>
            </a:extLst>
          </p:cNvPr>
          <p:cNvSpPr/>
          <p:nvPr/>
        </p:nvSpPr>
        <p:spPr>
          <a:xfrm>
            <a:off x="3319955" y="3508690"/>
            <a:ext cx="548640" cy="274320"/>
          </a:xfrm>
          <a:prstGeom prst="rect">
            <a:avLst/>
          </a:prstGeom>
          <a:noFill/>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2016</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cxnSp>
        <p:nvCxnSpPr>
          <p:cNvPr id="68" name="Connecteur droit 10">
            <a:extLst>
              <a:ext uri="{FF2B5EF4-FFF2-40B4-BE49-F238E27FC236}">
                <a16:creationId xmlns:a16="http://schemas.microsoft.com/office/drawing/2014/main" id="{DF284A68-5589-BC4F-9AF3-B490850270F1}"/>
              </a:ext>
            </a:extLst>
          </p:cNvPr>
          <p:cNvCxnSpPr>
            <a:cxnSpLocks/>
          </p:cNvCxnSpPr>
          <p:nvPr/>
        </p:nvCxnSpPr>
        <p:spPr bwMode="auto">
          <a:xfrm flipV="1">
            <a:off x="886095" y="1289394"/>
            <a:ext cx="0" cy="616268"/>
          </a:xfrm>
          <a:prstGeom prst="line">
            <a:avLst/>
          </a:prstGeom>
          <a:gradFill rotWithShape="1">
            <a:gsLst>
              <a:gs pos="0">
                <a:srgbClr val="FFBD80"/>
              </a:gs>
              <a:gs pos="50000">
                <a:srgbClr val="FFD4B3"/>
              </a:gs>
              <a:gs pos="100000">
                <a:srgbClr val="FFE9DA"/>
              </a:gs>
            </a:gsLst>
            <a:lin ang="5400000" scaled="1"/>
          </a:gra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0" name="Rectangle 69">
            <a:extLst>
              <a:ext uri="{FF2B5EF4-FFF2-40B4-BE49-F238E27FC236}">
                <a16:creationId xmlns:a16="http://schemas.microsoft.com/office/drawing/2014/main" id="{5731B8D4-30C2-CB4F-9E80-806746A158A6}"/>
              </a:ext>
            </a:extLst>
          </p:cNvPr>
          <p:cNvSpPr/>
          <p:nvPr/>
        </p:nvSpPr>
        <p:spPr>
          <a:xfrm>
            <a:off x="6722" y="1417737"/>
            <a:ext cx="1097277" cy="1277273"/>
          </a:xfrm>
          <a:prstGeom prst="rect">
            <a:avLst/>
          </a:prstGeom>
          <a:ln>
            <a:solidFill>
              <a:schemeClr val="accent2">
                <a:lumMod val="60000"/>
                <a:lumOff val="4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rPr>
              <a:t>Development of the </a:t>
            </a:r>
            <a:r>
              <a:rPr kumimoji="0" lang="en-US" sz="1100" b="1"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rPr>
              <a:t>TrackFin</a:t>
            </a:r>
            <a:r>
              <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rPr>
              <a:t> methodology by WHO</a:t>
            </a:r>
            <a:endPar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endParaRPr>
          </a:p>
        </p:txBody>
      </p:sp>
      <p:sp>
        <p:nvSpPr>
          <p:cNvPr id="76" name="Rectangle 75">
            <a:extLst>
              <a:ext uri="{FF2B5EF4-FFF2-40B4-BE49-F238E27FC236}">
                <a16:creationId xmlns:a16="http://schemas.microsoft.com/office/drawing/2014/main" id="{7D824186-0681-3A41-AAFD-960E8BB69158}"/>
              </a:ext>
            </a:extLst>
          </p:cNvPr>
          <p:cNvSpPr/>
          <p:nvPr/>
        </p:nvSpPr>
        <p:spPr>
          <a:xfrm>
            <a:off x="1251447" y="1583716"/>
            <a:ext cx="1035447" cy="1107996"/>
          </a:xfrm>
          <a:prstGeom prst="rect">
            <a:avLst/>
          </a:prstGeom>
          <a:ln>
            <a:solidFill>
              <a:srgbClr val="FBCBA3"/>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rPr>
              <a:t>Piloting the TrackFin methodology in </a:t>
            </a:r>
            <a:r>
              <a:rPr kumimoji="0" lang="en-US" sz="1100" b="1" i="0" u="none" strike="noStrike" kern="1200" cap="none" spc="0" normalizeH="0" baseline="0" noProof="0">
                <a:ln>
                  <a:noFill/>
                </a:ln>
                <a:solidFill>
                  <a:srgbClr val="0E7D79"/>
                </a:solidFill>
                <a:effectLst/>
                <a:uLnTx/>
                <a:uFillTx/>
                <a:latin typeface="Calibri"/>
                <a:ea typeface="Calibri" panose="020F0502020204030204" pitchFamily="34" charset="0"/>
                <a:cs typeface="Arial" panose="020B0604020202020204" pitchFamily="34" charset="0"/>
              </a:rPr>
              <a:t>Brazil</a:t>
            </a:r>
            <a:r>
              <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rPr>
              <a:t>, </a:t>
            </a:r>
            <a:r>
              <a:rPr kumimoji="0" lang="en-US" sz="1100" b="1" i="0" u="none" strike="noStrike" kern="1200" cap="none" spc="0" normalizeH="0" baseline="0" noProof="0">
                <a:ln>
                  <a:noFill/>
                </a:ln>
                <a:solidFill>
                  <a:srgbClr val="0E7D79"/>
                </a:solidFill>
                <a:effectLst/>
                <a:uLnTx/>
                <a:uFillTx/>
                <a:latin typeface="Calibri"/>
                <a:ea typeface="Calibri" panose="020F0502020204030204" pitchFamily="34" charset="0"/>
                <a:cs typeface="Arial" panose="020B0604020202020204" pitchFamily="34" charset="0"/>
              </a:rPr>
              <a:t>Ghana</a:t>
            </a:r>
            <a:r>
              <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rPr>
              <a:t> and </a:t>
            </a:r>
            <a:r>
              <a:rPr kumimoji="0" lang="en-US" sz="1100" b="1" i="0" u="none" strike="noStrike" kern="1200" cap="none" spc="0" normalizeH="0" baseline="0" noProof="0">
                <a:ln>
                  <a:noFill/>
                </a:ln>
                <a:solidFill>
                  <a:srgbClr val="0E7D79"/>
                </a:solidFill>
                <a:effectLst/>
                <a:uLnTx/>
                <a:uFillTx/>
                <a:latin typeface="Calibri"/>
                <a:ea typeface="Calibri" panose="020F0502020204030204" pitchFamily="34" charset="0"/>
                <a:cs typeface="Arial" panose="020B0604020202020204" pitchFamily="34" charset="0"/>
              </a:rPr>
              <a:t>Morocco</a:t>
            </a:r>
            <a:endParaRPr kumimoji="0" lang="en-US" sz="1100" b="1" i="0" u="none" strike="noStrike" kern="1200" cap="none" spc="0" normalizeH="0" baseline="0" noProof="0">
              <a:ln>
                <a:noFill/>
              </a:ln>
              <a:solidFill>
                <a:srgbClr val="0E7D79"/>
              </a:solidFill>
              <a:effectLst/>
              <a:uLnTx/>
              <a:uFillTx/>
              <a:latin typeface="Calibri"/>
              <a:ea typeface="+mn-ea"/>
              <a:cs typeface="Arial" panose="020B0604020202020204" pitchFamily="34" charset="0"/>
            </a:endParaRPr>
          </a:p>
        </p:txBody>
      </p:sp>
      <p:sp>
        <p:nvSpPr>
          <p:cNvPr id="77" name="Rectangle 76">
            <a:extLst>
              <a:ext uri="{FF2B5EF4-FFF2-40B4-BE49-F238E27FC236}">
                <a16:creationId xmlns:a16="http://schemas.microsoft.com/office/drawing/2014/main" id="{AE3AFFC2-69A2-B146-99A0-BE438B80B747}"/>
              </a:ext>
            </a:extLst>
          </p:cNvPr>
          <p:cNvSpPr/>
          <p:nvPr/>
        </p:nvSpPr>
        <p:spPr>
          <a:xfrm>
            <a:off x="2268040" y="3924513"/>
            <a:ext cx="1016386" cy="430887"/>
          </a:xfrm>
          <a:prstGeom prst="rect">
            <a:avLst/>
          </a:prstGeom>
          <a:ln>
            <a:solidFill>
              <a:srgbClr val="FCE78E"/>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rPr>
              <a:t>Revision of methodology</a:t>
            </a:r>
          </a:p>
        </p:txBody>
      </p:sp>
      <p:pic>
        <p:nvPicPr>
          <p:cNvPr id="81" name="Image 89">
            <a:extLst>
              <a:ext uri="{FF2B5EF4-FFF2-40B4-BE49-F238E27FC236}">
                <a16:creationId xmlns:a16="http://schemas.microsoft.com/office/drawing/2014/main" id="{3CC61308-1E5D-0A43-80BF-A3F899F5D656}"/>
              </a:ext>
            </a:extLst>
          </p:cNvPr>
          <p:cNvPicPr>
            <a:picLocks noChangeAspect="1"/>
          </p:cNvPicPr>
          <p:nvPr/>
        </p:nvPicPr>
        <p:blipFill>
          <a:blip r:embed="rId7"/>
          <a:stretch>
            <a:fillRect/>
          </a:stretch>
        </p:blipFill>
        <p:spPr>
          <a:xfrm>
            <a:off x="8766050" y="5514251"/>
            <a:ext cx="1098471" cy="521774"/>
          </a:xfrm>
          <a:prstGeom prst="rect">
            <a:avLst/>
          </a:prstGeom>
        </p:spPr>
      </p:pic>
      <p:pic>
        <p:nvPicPr>
          <p:cNvPr id="83" name="Image 91">
            <a:extLst>
              <a:ext uri="{FF2B5EF4-FFF2-40B4-BE49-F238E27FC236}">
                <a16:creationId xmlns:a16="http://schemas.microsoft.com/office/drawing/2014/main" id="{C1BF3258-DB51-D94D-A06D-760E50A1DF4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14217" y="5226998"/>
            <a:ext cx="639712" cy="278584"/>
          </a:xfrm>
          <a:prstGeom prst="rect">
            <a:avLst/>
          </a:prstGeom>
        </p:spPr>
      </p:pic>
      <p:sp>
        <p:nvSpPr>
          <p:cNvPr id="84" name="Rectangle 83">
            <a:extLst>
              <a:ext uri="{FF2B5EF4-FFF2-40B4-BE49-F238E27FC236}">
                <a16:creationId xmlns:a16="http://schemas.microsoft.com/office/drawing/2014/main" id="{CCE48BF0-C973-5F43-BCB7-BE68EB774F27}"/>
              </a:ext>
            </a:extLst>
          </p:cNvPr>
          <p:cNvSpPr/>
          <p:nvPr/>
        </p:nvSpPr>
        <p:spPr>
          <a:xfrm>
            <a:off x="798137" y="3924513"/>
            <a:ext cx="1016385" cy="600164"/>
          </a:xfrm>
          <a:prstGeom prst="rect">
            <a:avLst/>
          </a:prstGeom>
          <a:ln>
            <a:solidFill>
              <a:schemeClr val="accent2">
                <a:lumMod val="60000"/>
                <a:lumOff val="4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rPr>
              <a:t>1</a:t>
            </a:r>
            <a:r>
              <a:rPr kumimoji="0" lang="en-US" sz="1100" b="0" i="0" u="none" strike="noStrike" kern="1200" cap="none" spc="0" normalizeH="0" baseline="30000" noProof="0">
                <a:ln>
                  <a:noFill/>
                </a:ln>
                <a:solidFill>
                  <a:srgbClr val="385989"/>
                </a:solidFill>
                <a:effectLst/>
                <a:uLnTx/>
                <a:uFillTx/>
                <a:latin typeface="Calibri"/>
                <a:ea typeface="Calibri" panose="020F0502020204030204" pitchFamily="34" charset="0"/>
                <a:cs typeface="Arial" panose="020B0604020202020204" pitchFamily="34" charset="0"/>
              </a:rPr>
              <a:t>st</a:t>
            </a:r>
            <a:r>
              <a:rPr kumimoji="0" lang="en-US" sz="1100" b="0" i="0" u="none" strike="noStrike" kern="1200" cap="none" spc="0" normalizeH="0" baseline="0" noProof="0">
                <a:ln>
                  <a:noFill/>
                </a:ln>
                <a:solidFill>
                  <a:srgbClr val="385989"/>
                </a:solidFill>
                <a:effectLst/>
                <a:uLnTx/>
                <a:uFillTx/>
                <a:latin typeface="Calibri"/>
                <a:ea typeface="Calibri" panose="020F0502020204030204" pitchFamily="34" charset="0"/>
                <a:cs typeface="Arial" panose="020B0604020202020204" pitchFamily="34" charset="0"/>
              </a:rPr>
              <a:t> version of the Guidance Document</a:t>
            </a:r>
            <a:endPar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endParaRPr>
          </a:p>
        </p:txBody>
      </p:sp>
      <p:pic>
        <p:nvPicPr>
          <p:cNvPr id="86" name="Picture 85">
            <a:extLst>
              <a:ext uri="{FF2B5EF4-FFF2-40B4-BE49-F238E27FC236}">
                <a16:creationId xmlns:a16="http://schemas.microsoft.com/office/drawing/2014/main" id="{EC3E047D-F0E7-A342-BEB2-32179761AF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66191" y="1257075"/>
            <a:ext cx="619904" cy="633866"/>
          </a:xfrm>
          <a:prstGeom prst="rect">
            <a:avLst/>
          </a:prstGeom>
        </p:spPr>
      </p:pic>
      <p:sp>
        <p:nvSpPr>
          <p:cNvPr id="95" name="Rectangle 94">
            <a:extLst>
              <a:ext uri="{FF2B5EF4-FFF2-40B4-BE49-F238E27FC236}">
                <a16:creationId xmlns:a16="http://schemas.microsoft.com/office/drawing/2014/main" id="{DC24E200-1587-1141-8EC3-177ACFBE3F91}"/>
              </a:ext>
            </a:extLst>
          </p:cNvPr>
          <p:cNvSpPr/>
          <p:nvPr/>
        </p:nvSpPr>
        <p:spPr>
          <a:xfrm>
            <a:off x="3468586" y="4575347"/>
            <a:ext cx="2215350" cy="2123658"/>
          </a:xfrm>
          <a:prstGeom prst="rect">
            <a:avLst/>
          </a:prstGeom>
          <a:ln>
            <a:noFill/>
          </a:ln>
        </p:spPr>
        <p:txBody>
          <a:bodyPr wrap="square" lIns="91440" tIns="45720" rIns="91440" bIns="45720" numCol="1"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Argentina*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Bangladesh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Belize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Benin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Bolivia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Brazil*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Burkina Faso*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Chad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Chile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a:rPr>
              <a:t>Costa Rica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472C4"/>
              </a:solidFill>
              <a:effectLst/>
              <a:uLnTx/>
              <a:uFillTx/>
              <a:latin typeface="Calibri"/>
              <a:ea typeface="+mn-ea"/>
              <a:cs typeface="Arial" panose="020B0604020202020204" pitchFamily="34" charset="0"/>
            </a:endParaRPr>
          </a:p>
        </p:txBody>
      </p:sp>
      <p:sp>
        <p:nvSpPr>
          <p:cNvPr id="99" name="Rectangle 98">
            <a:extLst>
              <a:ext uri="{FF2B5EF4-FFF2-40B4-BE49-F238E27FC236}">
                <a16:creationId xmlns:a16="http://schemas.microsoft.com/office/drawing/2014/main" id="{431C560F-EBE4-CA45-9D71-D7C4F50A2673}"/>
              </a:ext>
            </a:extLst>
          </p:cNvPr>
          <p:cNvSpPr/>
          <p:nvPr/>
        </p:nvSpPr>
        <p:spPr>
          <a:xfrm>
            <a:off x="6334675" y="3508690"/>
            <a:ext cx="548640" cy="274320"/>
          </a:xfrm>
          <a:prstGeom prst="rect">
            <a:avLst/>
          </a:prstGeom>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2019</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sp>
        <p:nvSpPr>
          <p:cNvPr id="101" name="Rectangle 100">
            <a:extLst>
              <a:ext uri="{FF2B5EF4-FFF2-40B4-BE49-F238E27FC236}">
                <a16:creationId xmlns:a16="http://schemas.microsoft.com/office/drawing/2014/main" id="{8AC9B693-CB45-46F5-9F07-6961C7A6791A}"/>
              </a:ext>
            </a:extLst>
          </p:cNvPr>
          <p:cNvSpPr/>
          <p:nvPr/>
        </p:nvSpPr>
        <p:spPr>
          <a:xfrm>
            <a:off x="6812212" y="1747016"/>
            <a:ext cx="1217223" cy="938719"/>
          </a:xfrm>
          <a:prstGeom prst="rect">
            <a:avLst/>
          </a:prstGeom>
          <a:ln>
            <a:solidFill>
              <a:srgbClr val="92C4C3"/>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rPr>
              <a:t>South and East Asia workshop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rPr>
              <a:t>Anglophone Africa WAPT workshop</a:t>
            </a:r>
          </a:p>
        </p:txBody>
      </p:sp>
      <p:cxnSp>
        <p:nvCxnSpPr>
          <p:cNvPr id="10" name="Straight Connector 9">
            <a:extLst>
              <a:ext uri="{FF2B5EF4-FFF2-40B4-BE49-F238E27FC236}">
                <a16:creationId xmlns:a16="http://schemas.microsoft.com/office/drawing/2014/main" id="{10371E7C-939A-4C08-89DD-F0D007B78543}"/>
              </a:ext>
            </a:extLst>
          </p:cNvPr>
          <p:cNvCxnSpPr>
            <a:cxnSpLocks/>
          </p:cNvCxnSpPr>
          <p:nvPr/>
        </p:nvCxnSpPr>
        <p:spPr>
          <a:xfrm>
            <a:off x="996927" y="3126276"/>
            <a:ext cx="0" cy="371701"/>
          </a:xfrm>
          <a:prstGeom prst="line">
            <a:avLst/>
          </a:prstGeom>
          <a:ln w="28575">
            <a:solidFill>
              <a:srgbClr val="385989"/>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BF1BF7C-F796-4F1B-8717-52F0A8675D4F}"/>
              </a:ext>
            </a:extLst>
          </p:cNvPr>
          <p:cNvCxnSpPr>
            <a:cxnSpLocks/>
          </p:cNvCxnSpPr>
          <p:nvPr/>
        </p:nvCxnSpPr>
        <p:spPr>
          <a:xfrm>
            <a:off x="7728347" y="3125781"/>
            <a:ext cx="0" cy="371701"/>
          </a:xfrm>
          <a:prstGeom prst="line">
            <a:avLst/>
          </a:prstGeom>
          <a:ln w="28575">
            <a:solidFill>
              <a:srgbClr val="385989"/>
            </a:solidFill>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09DAA689-4353-4860-A6C9-EEA50D89A9C7}"/>
              </a:ext>
            </a:extLst>
          </p:cNvPr>
          <p:cNvSpPr/>
          <p:nvPr/>
        </p:nvSpPr>
        <p:spPr>
          <a:xfrm>
            <a:off x="7454027" y="3508690"/>
            <a:ext cx="548640" cy="274320"/>
          </a:xfrm>
          <a:prstGeom prst="rect">
            <a:avLst/>
          </a:prstGeom>
        </p:spPr>
        <p:txBody>
          <a:bodyPr wrap="non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Calibri" panose="020F0502020204030204" pitchFamily="34" charset="0"/>
                <a:cs typeface="Times New Roman" panose="02020603050405020304" pitchFamily="18" charset="0"/>
              </a:rPr>
              <a:t>2020</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sp>
        <p:nvSpPr>
          <p:cNvPr id="116" name="Rectangle 115">
            <a:extLst>
              <a:ext uri="{FF2B5EF4-FFF2-40B4-BE49-F238E27FC236}">
                <a16:creationId xmlns:a16="http://schemas.microsoft.com/office/drawing/2014/main" id="{D22BB766-AD0D-4EAD-B817-1CDB693C329E}"/>
              </a:ext>
            </a:extLst>
          </p:cNvPr>
          <p:cNvSpPr/>
          <p:nvPr/>
        </p:nvSpPr>
        <p:spPr>
          <a:xfrm>
            <a:off x="2777122" y="1510070"/>
            <a:ext cx="1237465" cy="1184940"/>
          </a:xfrm>
          <a:prstGeom prst="rect">
            <a:avLst/>
          </a:prstGeom>
          <a:ln>
            <a:solidFill>
              <a:srgbClr val="FCE78E"/>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srgbClr val="385989"/>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rPr>
              <a:t>Publication of the TrackFin Guidance Document</a:t>
            </a:r>
          </a:p>
        </p:txBody>
      </p:sp>
      <p:cxnSp>
        <p:nvCxnSpPr>
          <p:cNvPr id="61" name="Connecteur droit 31">
            <a:extLst>
              <a:ext uri="{FF2B5EF4-FFF2-40B4-BE49-F238E27FC236}">
                <a16:creationId xmlns:a16="http://schemas.microsoft.com/office/drawing/2014/main" id="{2B8819CD-7014-DD4C-94EA-93872986208D}"/>
              </a:ext>
            </a:extLst>
          </p:cNvPr>
          <p:cNvCxnSpPr>
            <a:cxnSpLocks/>
          </p:cNvCxnSpPr>
          <p:nvPr/>
        </p:nvCxnSpPr>
        <p:spPr bwMode="auto">
          <a:xfrm>
            <a:off x="473826" y="3127994"/>
            <a:ext cx="0" cy="382328"/>
          </a:xfrm>
          <a:prstGeom prst="line">
            <a:avLst/>
          </a:prstGeom>
          <a:gradFill rotWithShape="1">
            <a:gsLst>
              <a:gs pos="0">
                <a:srgbClr val="FFBD80"/>
              </a:gs>
              <a:gs pos="50000">
                <a:srgbClr val="FFD4B3"/>
              </a:gs>
              <a:gs pos="100000">
                <a:srgbClr val="FFE9DA"/>
              </a:gs>
            </a:gsLst>
            <a:lin ang="5400000" scaled="1"/>
          </a:gradFill>
          <a:ln w="31750" cap="flat" cmpd="sng" algn="ctr">
            <a:solidFill>
              <a:srgbClr val="38598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2" name="Connecteur droit 32">
            <a:extLst>
              <a:ext uri="{FF2B5EF4-FFF2-40B4-BE49-F238E27FC236}">
                <a16:creationId xmlns:a16="http://schemas.microsoft.com/office/drawing/2014/main" id="{DDDADBD6-2947-1048-A317-96969EE62952}"/>
              </a:ext>
            </a:extLst>
          </p:cNvPr>
          <p:cNvCxnSpPr>
            <a:cxnSpLocks/>
          </p:cNvCxnSpPr>
          <p:nvPr/>
        </p:nvCxnSpPr>
        <p:spPr bwMode="auto">
          <a:xfrm>
            <a:off x="1582229" y="3119873"/>
            <a:ext cx="0" cy="382328"/>
          </a:xfrm>
          <a:prstGeom prst="line">
            <a:avLst/>
          </a:prstGeom>
          <a:gradFill rotWithShape="1">
            <a:gsLst>
              <a:gs pos="0">
                <a:srgbClr val="FFBD80"/>
              </a:gs>
              <a:gs pos="50000">
                <a:srgbClr val="FFD4B3"/>
              </a:gs>
              <a:gs pos="100000">
                <a:srgbClr val="FFE9DA"/>
              </a:gs>
            </a:gsLst>
            <a:lin ang="5400000" scaled="1"/>
          </a:gradFill>
          <a:ln w="31750" cap="flat" cmpd="sng" algn="ctr">
            <a:solidFill>
              <a:srgbClr val="38598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3" name="Connecteur droit 33">
            <a:extLst>
              <a:ext uri="{FF2B5EF4-FFF2-40B4-BE49-F238E27FC236}">
                <a16:creationId xmlns:a16="http://schemas.microsoft.com/office/drawing/2014/main" id="{AE1078B2-373C-EF4E-B171-6C0CC70123D7}"/>
              </a:ext>
            </a:extLst>
          </p:cNvPr>
          <p:cNvCxnSpPr>
            <a:cxnSpLocks/>
          </p:cNvCxnSpPr>
          <p:nvPr/>
        </p:nvCxnSpPr>
        <p:spPr bwMode="auto">
          <a:xfrm>
            <a:off x="2708276" y="3127994"/>
            <a:ext cx="0" cy="382328"/>
          </a:xfrm>
          <a:prstGeom prst="line">
            <a:avLst/>
          </a:prstGeom>
          <a:gradFill rotWithShape="1">
            <a:gsLst>
              <a:gs pos="0">
                <a:srgbClr val="FFBD80"/>
              </a:gs>
              <a:gs pos="50000">
                <a:srgbClr val="FFD4B3"/>
              </a:gs>
              <a:gs pos="100000">
                <a:srgbClr val="FFE9DA"/>
              </a:gs>
            </a:gsLst>
            <a:lin ang="5400000" scaled="1"/>
          </a:gradFill>
          <a:ln w="31750" cap="flat" cmpd="sng" algn="ctr">
            <a:solidFill>
              <a:srgbClr val="38598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4" name="Connecteur droit 34">
            <a:extLst>
              <a:ext uri="{FF2B5EF4-FFF2-40B4-BE49-F238E27FC236}">
                <a16:creationId xmlns:a16="http://schemas.microsoft.com/office/drawing/2014/main" id="{A66E512A-C4AD-E542-AEBE-13300017C39C}"/>
              </a:ext>
            </a:extLst>
          </p:cNvPr>
          <p:cNvCxnSpPr>
            <a:cxnSpLocks/>
          </p:cNvCxnSpPr>
          <p:nvPr/>
        </p:nvCxnSpPr>
        <p:spPr bwMode="auto">
          <a:xfrm>
            <a:off x="6586922" y="3127994"/>
            <a:ext cx="0" cy="382328"/>
          </a:xfrm>
          <a:prstGeom prst="line">
            <a:avLst/>
          </a:prstGeom>
          <a:gradFill rotWithShape="1">
            <a:gsLst>
              <a:gs pos="0">
                <a:srgbClr val="FFBD80"/>
              </a:gs>
              <a:gs pos="50000">
                <a:srgbClr val="FFD4B3"/>
              </a:gs>
              <a:gs pos="100000">
                <a:srgbClr val="FFE9DA"/>
              </a:gs>
            </a:gsLst>
            <a:lin ang="5400000" scaled="1"/>
          </a:gradFill>
          <a:ln w="31750" cap="flat" cmpd="sng" algn="ctr">
            <a:solidFill>
              <a:srgbClr val="38598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5" name="Connecteur droit 35">
            <a:extLst>
              <a:ext uri="{FF2B5EF4-FFF2-40B4-BE49-F238E27FC236}">
                <a16:creationId xmlns:a16="http://schemas.microsoft.com/office/drawing/2014/main" id="{70D092BB-6F19-5B47-9E3E-DB091F893C60}"/>
              </a:ext>
            </a:extLst>
          </p:cNvPr>
          <p:cNvCxnSpPr>
            <a:cxnSpLocks/>
          </p:cNvCxnSpPr>
          <p:nvPr/>
        </p:nvCxnSpPr>
        <p:spPr bwMode="auto">
          <a:xfrm>
            <a:off x="5374145" y="3118388"/>
            <a:ext cx="0" cy="382328"/>
          </a:xfrm>
          <a:prstGeom prst="line">
            <a:avLst/>
          </a:prstGeom>
          <a:gradFill rotWithShape="1">
            <a:gsLst>
              <a:gs pos="0">
                <a:srgbClr val="FFBD80"/>
              </a:gs>
              <a:gs pos="50000">
                <a:srgbClr val="FFD4B3"/>
              </a:gs>
              <a:gs pos="100000">
                <a:srgbClr val="FFE9DA"/>
              </a:gs>
            </a:gsLst>
            <a:lin ang="5400000" scaled="1"/>
          </a:gradFill>
          <a:ln w="31750" cap="flat" cmpd="sng" algn="ctr">
            <a:solidFill>
              <a:srgbClr val="38598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6" name="Connecteur droit 36">
            <a:extLst>
              <a:ext uri="{FF2B5EF4-FFF2-40B4-BE49-F238E27FC236}">
                <a16:creationId xmlns:a16="http://schemas.microsoft.com/office/drawing/2014/main" id="{BF4E5BC3-29BA-6F47-9ACD-8BF9BEDD6BD1}"/>
              </a:ext>
            </a:extLst>
          </p:cNvPr>
          <p:cNvCxnSpPr>
            <a:cxnSpLocks/>
          </p:cNvCxnSpPr>
          <p:nvPr/>
        </p:nvCxnSpPr>
        <p:spPr bwMode="auto">
          <a:xfrm>
            <a:off x="4345482" y="3119867"/>
            <a:ext cx="0" cy="382328"/>
          </a:xfrm>
          <a:prstGeom prst="line">
            <a:avLst/>
          </a:prstGeom>
          <a:gradFill rotWithShape="1">
            <a:gsLst>
              <a:gs pos="0">
                <a:srgbClr val="FFBD80"/>
              </a:gs>
              <a:gs pos="50000">
                <a:srgbClr val="FFD4B3"/>
              </a:gs>
              <a:gs pos="100000">
                <a:srgbClr val="FFE9DA"/>
              </a:gs>
            </a:gsLst>
            <a:lin ang="5400000" scaled="1"/>
          </a:gradFill>
          <a:ln w="31750" cap="flat" cmpd="sng" algn="ctr">
            <a:solidFill>
              <a:srgbClr val="38598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7" name="Connecteur droit 37">
            <a:extLst>
              <a:ext uri="{FF2B5EF4-FFF2-40B4-BE49-F238E27FC236}">
                <a16:creationId xmlns:a16="http://schemas.microsoft.com/office/drawing/2014/main" id="{1FDDC737-7403-F747-8FCC-B108D5F0488D}"/>
              </a:ext>
            </a:extLst>
          </p:cNvPr>
          <p:cNvCxnSpPr>
            <a:cxnSpLocks/>
          </p:cNvCxnSpPr>
          <p:nvPr/>
        </p:nvCxnSpPr>
        <p:spPr bwMode="auto">
          <a:xfrm>
            <a:off x="3597137" y="3110494"/>
            <a:ext cx="0" cy="382328"/>
          </a:xfrm>
          <a:prstGeom prst="line">
            <a:avLst/>
          </a:prstGeom>
          <a:gradFill rotWithShape="1">
            <a:gsLst>
              <a:gs pos="0">
                <a:srgbClr val="FFBD80"/>
              </a:gs>
              <a:gs pos="50000">
                <a:srgbClr val="FFD4B3"/>
              </a:gs>
              <a:gs pos="100000">
                <a:srgbClr val="FFE9DA"/>
              </a:gs>
            </a:gsLst>
            <a:lin ang="5400000" scaled="1"/>
          </a:gradFill>
          <a:ln w="31750" cap="flat" cmpd="sng" algn="ctr">
            <a:solidFill>
              <a:srgbClr val="38598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3" name="Rectangle 72">
            <a:extLst>
              <a:ext uri="{FF2B5EF4-FFF2-40B4-BE49-F238E27FC236}">
                <a16:creationId xmlns:a16="http://schemas.microsoft.com/office/drawing/2014/main" id="{64226E28-17E7-45F3-A0D6-78C6D295F87C}"/>
              </a:ext>
            </a:extLst>
          </p:cNvPr>
          <p:cNvSpPr/>
          <p:nvPr/>
        </p:nvSpPr>
        <p:spPr>
          <a:xfrm>
            <a:off x="4939153" y="1592068"/>
            <a:ext cx="1433224" cy="1107996"/>
          </a:xfrm>
          <a:prstGeom prst="rect">
            <a:avLst/>
          </a:prstGeom>
          <a:ln>
            <a:solidFill>
              <a:srgbClr val="92C4C3"/>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rPr>
              <a:t>Launch of WAPT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rPr>
              <a:t>TrackFin Training of Trainers Workshop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Arial" panose="020B0604020202020204" pitchFamily="34" charset="0"/>
              </a:rPr>
              <a:t>Francophone Africa WAPT Workshop</a:t>
            </a:r>
          </a:p>
        </p:txBody>
      </p:sp>
      <p:pic>
        <p:nvPicPr>
          <p:cNvPr id="79" name="Picture 2" descr="C:\Users\takanem\AppData\Roaming\Skype\mtakane\media_messaging\media_cache_v3\i3^cimgpsh_orig.png">
            <a:extLst>
              <a:ext uri="{FF2B5EF4-FFF2-40B4-BE49-F238E27FC236}">
                <a16:creationId xmlns:a16="http://schemas.microsoft.com/office/drawing/2014/main" id="{F05F451A-C8D2-4B32-A8CD-FFB34295BB3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091517" y="1198619"/>
            <a:ext cx="1116271" cy="493437"/>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9" name="TextBox 1">
            <a:extLst>
              <a:ext uri="{FF2B5EF4-FFF2-40B4-BE49-F238E27FC236}">
                <a16:creationId xmlns:a16="http://schemas.microsoft.com/office/drawing/2014/main" id="{132936AC-D6C7-4C67-A1AE-ECD5F5F2C425}"/>
              </a:ext>
            </a:extLst>
          </p:cNvPr>
          <p:cNvSpPr txBox="1"/>
          <p:nvPr>
            <p:custDataLst>
              <p:tags r:id="rId1"/>
            </p:custDataLst>
          </p:nvPr>
        </p:nvSpPr>
        <p:spPr>
          <a:xfrm>
            <a:off x="4908708" y="3951476"/>
            <a:ext cx="5918099"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a:ln>
                  <a:noFill/>
                </a:ln>
                <a:solidFill>
                  <a:srgbClr val="385989"/>
                </a:solidFill>
                <a:effectLst/>
                <a:uLnTx/>
                <a:uFillTx/>
                <a:latin typeface="Calibri"/>
                <a:ea typeface="+mn-ea"/>
                <a:cs typeface="+mn-cs"/>
              </a:rPr>
              <a:t>Since 2014:</a:t>
            </a:r>
          </a:p>
        </p:txBody>
      </p:sp>
      <p:sp>
        <p:nvSpPr>
          <p:cNvPr id="71" name="Rectangle 70">
            <a:extLst>
              <a:ext uri="{FF2B5EF4-FFF2-40B4-BE49-F238E27FC236}">
                <a16:creationId xmlns:a16="http://schemas.microsoft.com/office/drawing/2014/main" id="{A69F07B2-1EE7-4361-9441-47780D60EDAC}"/>
              </a:ext>
            </a:extLst>
          </p:cNvPr>
          <p:cNvSpPr/>
          <p:nvPr/>
        </p:nvSpPr>
        <p:spPr>
          <a:xfrm>
            <a:off x="4728871" y="4575347"/>
            <a:ext cx="1585866" cy="2492990"/>
          </a:xfrm>
          <a:prstGeom prst="rect">
            <a:avLst/>
          </a:prstGeom>
          <a:ln>
            <a:noFill/>
          </a:ln>
        </p:spPr>
        <p:txBody>
          <a:bodyPr wrap="square" lIns="91440" tIns="45720" rIns="91440" bIns="45720" numCol="1"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Calibri"/>
              </a:rPr>
              <a:t>Dominican Republic</a:t>
            </a:r>
            <a:endParaRPr kumimoji="0" lang="en-US" sz="1200" b="0" i="0" u="none" strike="noStrike" kern="1200" cap="none" spc="0" normalizeH="0" baseline="0" noProof="0">
              <a:ln>
                <a:noFill/>
              </a:ln>
              <a:solidFill>
                <a:srgbClr val="4472C4"/>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Calibri"/>
              </a:rPr>
              <a:t>El Salvador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Calibri"/>
              </a:rPr>
              <a:t>Ghana*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Calibri"/>
              </a:rPr>
              <a:t>Guatemala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Calibri"/>
              </a:rPr>
              <a:t>Honduras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Calibri"/>
              </a:rPr>
              <a:t>India (Rajasthan, West Bengal)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Calibri"/>
              </a:rPr>
              <a:t>Kenya*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Calibri"/>
              </a:rPr>
              <a:t>Kyrgyzstan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472C4"/>
              </a:solidFill>
              <a:effectLst/>
              <a:uLnTx/>
              <a:uFillTx/>
              <a:latin typeface="Calibri"/>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472C4"/>
              </a:solidFill>
              <a:effectLst/>
              <a:uLnTx/>
              <a:uFillTx/>
              <a:latin typeface="Calibri"/>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472C4"/>
              </a:solidFill>
              <a:effectLst/>
              <a:uLnTx/>
              <a:uFillTx/>
              <a:latin typeface="Calibri"/>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472C4"/>
              </a:solidFill>
              <a:effectLst/>
              <a:uLnTx/>
              <a:uFillTx/>
              <a:latin typeface="Calibri"/>
              <a:ea typeface="+mn-ea"/>
              <a:cs typeface="Arial" panose="020B0604020202020204" pitchFamily="34" charset="0"/>
            </a:endParaRPr>
          </a:p>
        </p:txBody>
      </p:sp>
      <p:pic>
        <p:nvPicPr>
          <p:cNvPr id="96" name="Picture 95">
            <a:extLst>
              <a:ext uri="{FF2B5EF4-FFF2-40B4-BE49-F238E27FC236}">
                <a16:creationId xmlns:a16="http://schemas.microsoft.com/office/drawing/2014/main" id="{7CB26F6B-7F07-EE43-9D68-8A5AE73A1D5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3171245" y="1386239"/>
            <a:ext cx="449218" cy="640958"/>
          </a:xfrm>
          <a:prstGeom prst="rect">
            <a:avLst/>
          </a:prstGeom>
          <a:ln>
            <a:solidFill>
              <a:schemeClr val="accent1">
                <a:lumMod val="20000"/>
                <a:lumOff val="80000"/>
              </a:schemeClr>
            </a:solidFill>
          </a:ln>
          <a:effectLst>
            <a:outerShdw blurRad="63500" sx="102000" sy="102000" algn="ctr" rotWithShape="0">
              <a:prstClr val="black">
                <a:alpha val="40000"/>
              </a:prstClr>
            </a:outerShdw>
          </a:effectLst>
        </p:spPr>
      </p:pic>
      <p:grpSp>
        <p:nvGrpSpPr>
          <p:cNvPr id="3" name="Group 2">
            <a:extLst>
              <a:ext uri="{FF2B5EF4-FFF2-40B4-BE49-F238E27FC236}">
                <a16:creationId xmlns:a16="http://schemas.microsoft.com/office/drawing/2014/main" id="{C2681FCD-F0D2-4E6C-9D6B-81D0A5D5B480}"/>
              </a:ext>
            </a:extLst>
          </p:cNvPr>
          <p:cNvGrpSpPr/>
          <p:nvPr/>
        </p:nvGrpSpPr>
        <p:grpSpPr>
          <a:xfrm>
            <a:off x="190997" y="163588"/>
            <a:ext cx="4857253" cy="752304"/>
            <a:chOff x="218037" y="239788"/>
            <a:chExt cx="4634067" cy="752304"/>
          </a:xfrm>
        </p:grpSpPr>
        <p:sp>
          <p:nvSpPr>
            <p:cNvPr id="12" name="TextBox 11">
              <a:extLst>
                <a:ext uri="{FF2B5EF4-FFF2-40B4-BE49-F238E27FC236}">
                  <a16:creationId xmlns:a16="http://schemas.microsoft.com/office/drawing/2014/main" id="{EE6BFD6A-05C1-4CF5-8133-4906D86815FE}"/>
                </a:ext>
              </a:extLst>
            </p:cNvPr>
            <p:cNvSpPr txBox="1"/>
            <p:nvPr/>
          </p:nvSpPr>
          <p:spPr>
            <a:xfrm>
              <a:off x="218037" y="345761"/>
              <a:ext cx="364789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5989"/>
                  </a:solidFill>
                  <a:effectLst/>
                  <a:uLnTx/>
                  <a:uFillTx/>
                  <a:latin typeface="Alpaca Scarlett Demo" panose="02000500000000000000" pitchFamily="2" charset="0"/>
                  <a:ea typeface="+mn-ea"/>
                  <a:cs typeface="+mn-cs"/>
                </a:rPr>
                <a:t>A brief history of </a:t>
              </a:r>
            </a:p>
          </p:txBody>
        </p:sp>
        <p:pic>
          <p:nvPicPr>
            <p:cNvPr id="85" name="Picture 84" descr="A picture containing drawing&#10;&#10;Description automatically generated">
              <a:extLst>
                <a:ext uri="{FF2B5EF4-FFF2-40B4-BE49-F238E27FC236}">
                  <a16:creationId xmlns:a16="http://schemas.microsoft.com/office/drawing/2014/main" id="{B0FBCE6E-9D68-49A8-ABDC-506C2F37833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464937" y="310337"/>
              <a:ext cx="1330084" cy="563009"/>
            </a:xfrm>
            <a:prstGeom prst="rect">
              <a:avLst/>
            </a:prstGeom>
          </p:spPr>
        </p:pic>
        <p:sp>
          <p:nvSpPr>
            <p:cNvPr id="87" name="Rectangle 86">
              <a:extLst>
                <a:ext uri="{FF2B5EF4-FFF2-40B4-BE49-F238E27FC236}">
                  <a16:creationId xmlns:a16="http://schemas.microsoft.com/office/drawing/2014/main" id="{DE2893BB-9C11-41F5-AE6E-55BDA17C0D62}"/>
                </a:ext>
              </a:extLst>
            </p:cNvPr>
            <p:cNvSpPr/>
            <p:nvPr/>
          </p:nvSpPr>
          <p:spPr>
            <a:xfrm>
              <a:off x="218038" y="239788"/>
              <a:ext cx="4634066" cy="713172"/>
            </a:xfrm>
            <a:prstGeom prst="rect">
              <a:avLst/>
            </a:prstGeom>
            <a:noFill/>
            <a:ln w="38100">
              <a:solidFill>
                <a:srgbClr val="4B7D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6" name="Picture 15" descr="A picture containing drawing&#10;&#10;Description automatically generated">
            <a:extLst>
              <a:ext uri="{FF2B5EF4-FFF2-40B4-BE49-F238E27FC236}">
                <a16:creationId xmlns:a16="http://schemas.microsoft.com/office/drawing/2014/main" id="{9CAE31B0-7EA5-432F-A3F2-A04DF5386A2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787579" y="4894254"/>
            <a:ext cx="381489" cy="381489"/>
          </a:xfrm>
          <a:prstGeom prst="rect">
            <a:avLst/>
          </a:prstGeom>
        </p:spPr>
      </p:pic>
      <p:pic>
        <p:nvPicPr>
          <p:cNvPr id="18" name="Picture 17" descr="A picture containing drawing&#10;&#10;Description automatically generated">
            <a:extLst>
              <a:ext uri="{FF2B5EF4-FFF2-40B4-BE49-F238E27FC236}">
                <a16:creationId xmlns:a16="http://schemas.microsoft.com/office/drawing/2014/main" id="{06B157F4-DD9B-49FF-82D5-7BB48328845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1292378" y="6260660"/>
            <a:ext cx="539975" cy="26410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103B02CA-9A87-4464-BDF6-DAA118373A6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202232" y="5179650"/>
            <a:ext cx="767888" cy="403760"/>
          </a:xfrm>
          <a:prstGeom prst="rect">
            <a:avLst/>
          </a:prstGeom>
        </p:spPr>
      </p:pic>
      <p:pic>
        <p:nvPicPr>
          <p:cNvPr id="34" name="Picture 33" descr="A picture containing object, clock, train&#10;&#10;Description automatically generated">
            <a:extLst>
              <a:ext uri="{FF2B5EF4-FFF2-40B4-BE49-F238E27FC236}">
                <a16:creationId xmlns:a16="http://schemas.microsoft.com/office/drawing/2014/main" id="{E205BC7C-A79F-41B4-AEF9-611891C3B03B}"/>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988906" y="6322422"/>
            <a:ext cx="1124510" cy="224902"/>
          </a:xfrm>
          <a:prstGeom prst="rect">
            <a:avLst/>
          </a:prstGeom>
        </p:spPr>
      </p:pic>
      <p:cxnSp>
        <p:nvCxnSpPr>
          <p:cNvPr id="36" name="Straight Connector 35">
            <a:extLst>
              <a:ext uri="{FF2B5EF4-FFF2-40B4-BE49-F238E27FC236}">
                <a16:creationId xmlns:a16="http://schemas.microsoft.com/office/drawing/2014/main" id="{E5B1377D-5E17-4EC3-9D26-99EEE8E30579}"/>
              </a:ext>
            </a:extLst>
          </p:cNvPr>
          <p:cNvCxnSpPr>
            <a:cxnSpLocks/>
          </p:cNvCxnSpPr>
          <p:nvPr/>
        </p:nvCxnSpPr>
        <p:spPr>
          <a:xfrm>
            <a:off x="8643406" y="4528851"/>
            <a:ext cx="0" cy="2171554"/>
          </a:xfrm>
          <a:prstGeom prst="line">
            <a:avLst/>
          </a:prstGeom>
          <a:ln w="38100">
            <a:solidFill>
              <a:srgbClr val="92C4C3"/>
            </a:solidFill>
            <a:prstDash val="sysDot"/>
          </a:ln>
        </p:spPr>
        <p:style>
          <a:lnRef idx="1">
            <a:schemeClr val="accent1"/>
          </a:lnRef>
          <a:fillRef idx="0">
            <a:schemeClr val="accent1"/>
          </a:fillRef>
          <a:effectRef idx="0">
            <a:schemeClr val="accent1"/>
          </a:effectRef>
          <a:fontRef idx="minor">
            <a:schemeClr val="tx1"/>
          </a:fontRef>
        </p:style>
      </p:cxnSp>
      <p:sp>
        <p:nvSpPr>
          <p:cNvPr id="92" name="TextBox 1">
            <a:extLst>
              <a:ext uri="{FF2B5EF4-FFF2-40B4-BE49-F238E27FC236}">
                <a16:creationId xmlns:a16="http://schemas.microsoft.com/office/drawing/2014/main" id="{AFB9CBD8-4CB3-4245-976F-65A208C77D71}"/>
              </a:ext>
            </a:extLst>
          </p:cNvPr>
          <p:cNvSpPr txBox="1"/>
          <p:nvPr>
            <p:custDataLst>
              <p:tags r:id="rId2"/>
            </p:custDataLst>
          </p:nvPr>
        </p:nvSpPr>
        <p:spPr>
          <a:xfrm>
            <a:off x="8643851" y="4146899"/>
            <a:ext cx="3482457" cy="492443"/>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a:ea typeface="+mn-ea"/>
                <a:cs typeface="+mn-cs"/>
              </a:rPr>
              <a:t>13</a:t>
            </a:r>
            <a:r>
              <a:rPr kumimoji="0" lang="en-US" sz="1400" b="1" i="0" u="none" strike="noStrike" kern="1200" cap="none" spc="0" normalizeH="0" baseline="0" noProof="0">
                <a:ln>
                  <a:noFill/>
                </a:ln>
                <a:solidFill>
                  <a:srgbClr val="FF0000"/>
                </a:solidFill>
                <a:effectLst/>
                <a:uLnTx/>
                <a:uFillTx/>
                <a:latin typeface="Calibri"/>
                <a:ea typeface="+mn-ea"/>
                <a:cs typeface="+mn-cs"/>
              </a:rPr>
              <a:t> </a:t>
            </a:r>
            <a:r>
              <a:rPr kumimoji="0" lang="en-US" sz="1400" b="1" i="0" u="none" strike="noStrike" kern="1200" cap="none" spc="0" normalizeH="0" baseline="0" noProof="0">
                <a:ln>
                  <a:noFill/>
                </a:ln>
                <a:solidFill>
                  <a:srgbClr val="385989"/>
                </a:solidFill>
                <a:effectLst/>
                <a:uLnTx/>
                <a:uFillTx/>
                <a:latin typeface="Calibri"/>
                <a:ea typeface="+mn-ea"/>
                <a:cs typeface="+mn-cs"/>
              </a:rPr>
              <a:t>partners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85989"/>
                </a:solidFill>
                <a:effectLst/>
                <a:uLnTx/>
                <a:uFillTx/>
                <a:latin typeface="Calibri"/>
                <a:ea typeface="+mn-ea"/>
                <a:cs typeface="+mn-cs"/>
              </a:rPr>
              <a:t>have supported the WASH accounts process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93" name="TextBox 1">
            <a:extLst>
              <a:ext uri="{FF2B5EF4-FFF2-40B4-BE49-F238E27FC236}">
                <a16:creationId xmlns:a16="http://schemas.microsoft.com/office/drawing/2014/main" id="{0343E9A4-13D5-4556-83C4-A7D242F3EFBF}"/>
              </a:ext>
            </a:extLst>
          </p:cNvPr>
          <p:cNvSpPr txBox="1"/>
          <p:nvPr>
            <p:custDataLst>
              <p:tags r:id="rId3"/>
            </p:custDataLst>
          </p:nvPr>
        </p:nvSpPr>
        <p:spPr>
          <a:xfrm>
            <a:off x="3608019" y="4089749"/>
            <a:ext cx="3993703" cy="492443"/>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a:ea typeface="+mn-ea"/>
                <a:cs typeface="+mn-cs"/>
              </a:rPr>
              <a:t>37 countries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85989"/>
                </a:solidFill>
                <a:effectLst/>
                <a:uLnTx/>
                <a:uFillTx/>
                <a:latin typeface="Calibri"/>
                <a:ea typeface="+mn-ea"/>
                <a:cs typeface="+mn-cs"/>
              </a:rPr>
              <a:t>have / are developing WASH accounts</a:t>
            </a:r>
            <a:endParaRPr kumimoji="0" lang="en-US" sz="1400" b="1" i="0" u="none" strike="noStrike" kern="1200" cap="none" spc="0" normalizeH="0" baseline="0" noProof="0">
              <a:ln>
                <a:noFill/>
              </a:ln>
              <a:solidFill>
                <a:srgbClr val="385989"/>
              </a:solidFill>
              <a:effectLst/>
              <a:uLnTx/>
              <a:uFillTx/>
              <a:latin typeface="Calibri"/>
              <a:ea typeface="+mn-ea"/>
              <a:cs typeface="+mn-cs"/>
            </a:endParaRPr>
          </a:p>
        </p:txBody>
      </p:sp>
      <p:pic>
        <p:nvPicPr>
          <p:cNvPr id="47" name="Picture 46" descr="A close up of a logo&#10;&#10;Description automatically generated">
            <a:extLst>
              <a:ext uri="{FF2B5EF4-FFF2-40B4-BE49-F238E27FC236}">
                <a16:creationId xmlns:a16="http://schemas.microsoft.com/office/drawing/2014/main" id="{FC121CC0-C1B8-493E-8C2F-A0AFDC8AB634}"/>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t="24896" b="25849"/>
          <a:stretch/>
        </p:blipFill>
        <p:spPr>
          <a:xfrm>
            <a:off x="10315830" y="4637144"/>
            <a:ext cx="1056322" cy="520281"/>
          </a:xfrm>
          <a:prstGeom prst="rect">
            <a:avLst/>
          </a:prstGeom>
        </p:spPr>
      </p:pic>
      <p:pic>
        <p:nvPicPr>
          <p:cNvPr id="94" name="Picture 93" descr="A picture containing bird, flower&#10;&#10;Description automatically generated">
            <a:extLst>
              <a:ext uri="{FF2B5EF4-FFF2-40B4-BE49-F238E27FC236}">
                <a16:creationId xmlns:a16="http://schemas.microsoft.com/office/drawing/2014/main" id="{76F91EA3-2DE7-463C-A838-599CB6617D07}"/>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10782700" y="5913952"/>
            <a:ext cx="944027" cy="275090"/>
          </a:xfrm>
          <a:prstGeom prst="rect">
            <a:avLst/>
          </a:prstGeom>
        </p:spPr>
      </p:pic>
      <p:sp>
        <p:nvSpPr>
          <p:cNvPr id="80" name="Rectangle 79">
            <a:extLst>
              <a:ext uri="{FF2B5EF4-FFF2-40B4-BE49-F238E27FC236}">
                <a16:creationId xmlns:a16="http://schemas.microsoft.com/office/drawing/2014/main" id="{1B0992DB-B90C-4D3F-9310-565A12749EB1}"/>
              </a:ext>
            </a:extLst>
          </p:cNvPr>
          <p:cNvSpPr/>
          <p:nvPr/>
        </p:nvSpPr>
        <p:spPr>
          <a:xfrm>
            <a:off x="6217173" y="4575347"/>
            <a:ext cx="1231674" cy="2492990"/>
          </a:xfrm>
          <a:prstGeom prst="rect">
            <a:avLst/>
          </a:prstGeom>
          <a:ln>
            <a:noFill/>
          </a:ln>
        </p:spPr>
        <p:txBody>
          <a:bodyPr wrap="square" lIns="91440" tIns="45720" rIns="91440" bIns="45720" numCol="1"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panose="020B0604020202020204" pitchFamily="34" charset="0"/>
              </a:rPr>
              <a:t>Madagascar*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panose="020B0604020202020204" pitchFamily="34" charset="0"/>
              </a:rPr>
              <a:t>Malawi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panose="020B0604020202020204" pitchFamily="34" charset="0"/>
              </a:rPr>
              <a:t>Mali*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a:ea typeface="+mn-ea"/>
                <a:cs typeface="Arial" panose="020B0604020202020204" pitchFamily="34" charset="0"/>
              </a:rPr>
              <a:t>Mauritania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Calibri" panose="020F0502020204030204" pitchFamily="34" charset="0"/>
                <a:cs typeface="Arial"/>
              </a:rPr>
              <a:t>Mexico</a:t>
            </a:r>
            <a:r>
              <a:rPr kumimoji="0" lang="en-US" sz="1200" b="1" i="0" u="none" strike="noStrike" kern="1200" cap="none" spc="0" normalizeH="0" baseline="0" noProof="0">
                <a:ln>
                  <a:noFill/>
                </a:ln>
                <a:solidFill>
                  <a:srgbClr val="4472C4"/>
                </a:solidFill>
                <a:effectLst/>
                <a:uLnTx/>
                <a:uFillTx/>
                <a:latin typeface="Calibri" panose="020F0502020204030204"/>
                <a:ea typeface="Calibri" panose="020F0502020204030204" pitchFamily="34" charset="0"/>
                <a:cs typeface="Calibri"/>
              </a:rPr>
              <a:t>*</a:t>
            </a:r>
            <a:endParaRPr kumimoji="0" lang="en-US" sz="1200" b="0" i="0" u="none" strike="noStrike" kern="1200" cap="none" spc="0" normalizeH="0" baseline="0" noProof="0">
              <a:ln>
                <a:noFill/>
              </a:ln>
              <a:solidFill>
                <a:srgbClr val="4472C4"/>
              </a:solidFill>
              <a:effectLst/>
              <a:uLnTx/>
              <a:uFillTx/>
              <a:latin typeface="Calibri" panose="020F0502020204030204"/>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Calibri" panose="020F0502020204030204" pitchFamily="34" charset="0"/>
                <a:cs typeface="Arial" panose="020B0604020202020204" pitchFamily="34" charset="0"/>
              </a:rPr>
              <a:t>Morocco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ea"/>
                <a:cs typeface="Arial" panose="020B0604020202020204" pitchFamily="34" charset="0"/>
              </a:rPr>
              <a:t>Mozambique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ea"/>
                <a:cs typeface="Arial" panose="020B0604020202020204" pitchFamily="34" charset="0"/>
              </a:rPr>
              <a:t>Nepal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ea"/>
                <a:cs typeface="Arial" panose="020B0604020202020204" pitchFamily="34" charset="0"/>
              </a:rPr>
              <a:t>Nicaragua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472C4"/>
              </a:solidFill>
              <a:effectLst/>
              <a:uLnTx/>
              <a:uFillTx/>
              <a:latin typeface="Calibri" panose="020F050202020403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472C4"/>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4472C4"/>
              </a:solidFill>
              <a:effectLst/>
              <a:uLnTx/>
              <a:uFillTx/>
              <a:latin typeface="Calibri"/>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1" i="0" u="none" strike="noStrike" kern="1200" cap="none" spc="0" normalizeH="0" baseline="0" noProof="0">
              <a:ln>
                <a:noFill/>
              </a:ln>
              <a:solidFill>
                <a:srgbClr val="4472C4"/>
              </a:solidFill>
              <a:effectLst/>
              <a:uLnTx/>
              <a:uFillTx/>
              <a:latin typeface="Calibri"/>
              <a:ea typeface="+mn-ea"/>
              <a:cs typeface="Arial" panose="020B0604020202020204" pitchFamily="34" charset="0"/>
            </a:endParaRPr>
          </a:p>
        </p:txBody>
      </p:sp>
      <p:sp>
        <p:nvSpPr>
          <p:cNvPr id="88" name="Rectangle 87">
            <a:extLst>
              <a:ext uri="{FF2B5EF4-FFF2-40B4-BE49-F238E27FC236}">
                <a16:creationId xmlns:a16="http://schemas.microsoft.com/office/drawing/2014/main" id="{FAD453BA-01A0-4C58-87C0-F4FFDDA0E780}"/>
              </a:ext>
            </a:extLst>
          </p:cNvPr>
          <p:cNvSpPr/>
          <p:nvPr/>
        </p:nvSpPr>
        <p:spPr>
          <a:xfrm>
            <a:off x="3469244" y="6504155"/>
            <a:ext cx="4086522" cy="246221"/>
          </a:xfrm>
          <a:prstGeom prst="rect">
            <a:avLst/>
          </a:prstGeom>
          <a:ln>
            <a:noFill/>
          </a:ln>
        </p:spPr>
        <p:txBody>
          <a:bodyPr wrap="square" numCol="1"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4472C4"/>
                </a:solidFill>
                <a:effectLst/>
                <a:uLnTx/>
                <a:uFillTx/>
                <a:latin typeface="Calibri"/>
                <a:ea typeface="+mn-ea"/>
                <a:cs typeface="Arial"/>
              </a:rPr>
              <a:t>*Countries that have initiated more than one WASH accounts cycle</a:t>
            </a:r>
          </a:p>
        </p:txBody>
      </p:sp>
      <p:pic>
        <p:nvPicPr>
          <p:cNvPr id="72" name="Picture 71">
            <a:extLst>
              <a:ext uri="{FF2B5EF4-FFF2-40B4-BE49-F238E27FC236}">
                <a16:creationId xmlns:a16="http://schemas.microsoft.com/office/drawing/2014/main" id="{B3B26784-C635-46D3-8C55-80537825B481}"/>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1429353" y="4793019"/>
            <a:ext cx="411445" cy="420712"/>
          </a:xfrm>
          <a:prstGeom prst="rect">
            <a:avLst/>
          </a:prstGeom>
        </p:spPr>
      </p:pic>
      <p:cxnSp>
        <p:nvCxnSpPr>
          <p:cNvPr id="109" name="Straight Connector 108">
            <a:extLst>
              <a:ext uri="{FF2B5EF4-FFF2-40B4-BE49-F238E27FC236}">
                <a16:creationId xmlns:a16="http://schemas.microsoft.com/office/drawing/2014/main" id="{365F219C-8C28-4B58-8CAE-8E3DC6B29D59}"/>
              </a:ext>
            </a:extLst>
          </p:cNvPr>
          <p:cNvCxnSpPr>
            <a:cxnSpLocks/>
          </p:cNvCxnSpPr>
          <p:nvPr/>
        </p:nvCxnSpPr>
        <p:spPr>
          <a:xfrm>
            <a:off x="8857224" y="3129237"/>
            <a:ext cx="0" cy="371701"/>
          </a:xfrm>
          <a:prstGeom prst="line">
            <a:avLst/>
          </a:prstGeom>
          <a:ln w="28575">
            <a:solidFill>
              <a:srgbClr val="385989"/>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6D479E0-E1F2-4CE7-881C-DB189C09D8BA}"/>
              </a:ext>
            </a:extLst>
          </p:cNvPr>
          <p:cNvCxnSpPr>
            <a:cxnSpLocks/>
          </p:cNvCxnSpPr>
          <p:nvPr/>
        </p:nvCxnSpPr>
        <p:spPr>
          <a:xfrm>
            <a:off x="10214701" y="3133047"/>
            <a:ext cx="0" cy="371701"/>
          </a:xfrm>
          <a:prstGeom prst="line">
            <a:avLst/>
          </a:prstGeom>
          <a:ln w="28575">
            <a:solidFill>
              <a:srgbClr val="385989"/>
            </a:solidFill>
          </a:ln>
        </p:spPr>
        <p:style>
          <a:lnRef idx="1">
            <a:schemeClr val="accent1"/>
          </a:lnRef>
          <a:fillRef idx="0">
            <a:schemeClr val="accent1"/>
          </a:fillRef>
          <a:effectRef idx="0">
            <a:schemeClr val="accent1"/>
          </a:effectRef>
          <a:fontRef idx="minor">
            <a:schemeClr val="tx1"/>
          </a:fontRef>
        </p:style>
      </p:cxnSp>
      <p:sp>
        <p:nvSpPr>
          <p:cNvPr id="125" name="Rectangle 124">
            <a:extLst>
              <a:ext uri="{FF2B5EF4-FFF2-40B4-BE49-F238E27FC236}">
                <a16:creationId xmlns:a16="http://schemas.microsoft.com/office/drawing/2014/main" id="{8BF8E1EA-A2B6-4FC0-B4BB-784340942A96}"/>
              </a:ext>
            </a:extLst>
          </p:cNvPr>
          <p:cNvSpPr/>
          <p:nvPr/>
        </p:nvSpPr>
        <p:spPr>
          <a:xfrm>
            <a:off x="8571322" y="3512176"/>
            <a:ext cx="548640" cy="274320"/>
          </a:xfrm>
          <a:prstGeom prst="rect">
            <a:avLst/>
          </a:prstGeom>
        </p:spPr>
        <p:txBody>
          <a:bodyPr wrap="non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mn-ea"/>
                <a:cs typeface="Times New Roman" panose="02020603050405020304" pitchFamily="18" charset="0"/>
              </a:rPr>
              <a:t>2021</a:t>
            </a:r>
          </a:p>
        </p:txBody>
      </p:sp>
      <p:sp>
        <p:nvSpPr>
          <p:cNvPr id="126" name="Rectangle 125">
            <a:extLst>
              <a:ext uri="{FF2B5EF4-FFF2-40B4-BE49-F238E27FC236}">
                <a16:creationId xmlns:a16="http://schemas.microsoft.com/office/drawing/2014/main" id="{6BB3F180-03AA-41E5-AF44-B1902CAAE810}"/>
              </a:ext>
            </a:extLst>
          </p:cNvPr>
          <p:cNvSpPr/>
          <p:nvPr/>
        </p:nvSpPr>
        <p:spPr>
          <a:xfrm>
            <a:off x="9941017" y="3512176"/>
            <a:ext cx="548640" cy="274320"/>
          </a:xfrm>
          <a:prstGeom prst="rect">
            <a:avLst/>
          </a:prstGeom>
        </p:spPr>
        <p:txBody>
          <a:bodyPr wrap="non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mn-ea"/>
                <a:cs typeface="Times New Roman" panose="02020603050405020304" pitchFamily="18" charset="0"/>
              </a:rPr>
              <a:t>2022</a:t>
            </a:r>
          </a:p>
        </p:txBody>
      </p:sp>
      <p:sp>
        <p:nvSpPr>
          <p:cNvPr id="128" name="Rectangle 127">
            <a:extLst>
              <a:ext uri="{FF2B5EF4-FFF2-40B4-BE49-F238E27FC236}">
                <a16:creationId xmlns:a16="http://schemas.microsoft.com/office/drawing/2014/main" id="{70EC08FA-6EE8-4BC8-AAE5-AF1D25B0F7BD}"/>
              </a:ext>
            </a:extLst>
          </p:cNvPr>
          <p:cNvSpPr/>
          <p:nvPr/>
        </p:nvSpPr>
        <p:spPr>
          <a:xfrm>
            <a:off x="8479365" y="1574008"/>
            <a:ext cx="1217223" cy="1107996"/>
          </a:xfrm>
          <a:prstGeom prst="rect">
            <a:avLst/>
          </a:prstGeom>
          <a:ln>
            <a:solidFill>
              <a:srgbClr val="92C4C3"/>
            </a:solidFill>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Calibri"/>
              </a:rPr>
              <a:t>Launch of optimized WASH accounts approach</a:t>
            </a:r>
            <a:endParaRPr kumimoji="0" lang="en-US" sz="1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Arial"/>
              </a:rPr>
              <a:t>New WAPT features released</a:t>
            </a:r>
          </a:p>
        </p:txBody>
      </p:sp>
      <p:sp>
        <p:nvSpPr>
          <p:cNvPr id="131" name="Rectangle 130">
            <a:extLst>
              <a:ext uri="{FF2B5EF4-FFF2-40B4-BE49-F238E27FC236}">
                <a16:creationId xmlns:a16="http://schemas.microsoft.com/office/drawing/2014/main" id="{AD3BE356-5E0A-4D56-A77E-024BF20A20D3}"/>
              </a:ext>
            </a:extLst>
          </p:cNvPr>
          <p:cNvSpPr/>
          <p:nvPr/>
        </p:nvSpPr>
        <p:spPr>
          <a:xfrm>
            <a:off x="7482286" y="4575347"/>
            <a:ext cx="1231674" cy="1938992"/>
          </a:xfrm>
          <a:prstGeom prst="rect">
            <a:avLst/>
          </a:prstGeom>
          <a:ln>
            <a:noFill/>
          </a:ln>
        </p:spPr>
        <p:txBody>
          <a:bodyPr wrap="square" lIns="91440" tIns="45720" rIns="91440" bIns="45720" numCol="1"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Niger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Nigeria*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Panama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Paraguay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Peru*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Senegal*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Sierra Leone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Tunisia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Uganda*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solidFill>
                <a:effectLst/>
                <a:uLnTx/>
                <a:uFillTx/>
                <a:latin typeface="Calibri" panose="020F0502020204030204"/>
                <a:ea typeface="+mn-lt"/>
                <a:cs typeface="Calibri" panose="020F0502020204030204"/>
              </a:rPr>
              <a:t>Zimbabwe</a:t>
            </a:r>
          </a:p>
        </p:txBody>
      </p:sp>
      <p:pic>
        <p:nvPicPr>
          <p:cNvPr id="7" name="Picture 7" descr="Logo, company name&#10;&#10;Description automatically generated">
            <a:extLst>
              <a:ext uri="{FF2B5EF4-FFF2-40B4-BE49-F238E27FC236}">
                <a16:creationId xmlns:a16="http://schemas.microsoft.com/office/drawing/2014/main" id="{D7E934CE-7C99-4224-98F7-AF7103237E99}"/>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8997950" y="4792663"/>
            <a:ext cx="615951" cy="295275"/>
          </a:xfrm>
          <a:prstGeom prst="rect">
            <a:avLst/>
          </a:prstGeom>
        </p:spPr>
      </p:pic>
      <p:pic>
        <p:nvPicPr>
          <p:cNvPr id="8" name="Picture 8">
            <a:extLst>
              <a:ext uri="{FF2B5EF4-FFF2-40B4-BE49-F238E27FC236}">
                <a16:creationId xmlns:a16="http://schemas.microsoft.com/office/drawing/2014/main" id="{6A93061E-F9A9-4176-AD6E-34EB1190F1B7}"/>
              </a:ext>
            </a:extLst>
          </p:cNvPr>
          <p:cNvPicPr>
            <a:picLocks noChangeAspect="1"/>
          </p:cNvPicPr>
          <p:nvPr/>
        </p:nvPicPr>
        <p:blipFill>
          <a:blip r:embed="rId21"/>
          <a:stretch>
            <a:fillRect/>
          </a:stretch>
        </p:blipFill>
        <p:spPr>
          <a:xfrm>
            <a:off x="11033972" y="5452640"/>
            <a:ext cx="889000" cy="324908"/>
          </a:xfrm>
          <a:prstGeom prst="rect">
            <a:avLst/>
          </a:prstGeom>
        </p:spPr>
      </p:pic>
      <p:pic>
        <p:nvPicPr>
          <p:cNvPr id="5" name="Picture 5" descr="A picture containing text&#10;&#10;Description automatically generated">
            <a:extLst>
              <a:ext uri="{FF2B5EF4-FFF2-40B4-BE49-F238E27FC236}">
                <a16:creationId xmlns:a16="http://schemas.microsoft.com/office/drawing/2014/main" id="{5CC1BAA8-DE23-12C5-6B85-5CCB3C5D0FE6}"/>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8897408" y="6105297"/>
            <a:ext cx="891117" cy="501048"/>
          </a:xfrm>
          <a:prstGeom prst="rect">
            <a:avLst/>
          </a:prstGeom>
        </p:spPr>
      </p:pic>
      <p:cxnSp>
        <p:nvCxnSpPr>
          <p:cNvPr id="14" name="Straight Connector 13">
            <a:extLst>
              <a:ext uri="{FF2B5EF4-FFF2-40B4-BE49-F238E27FC236}">
                <a16:creationId xmlns:a16="http://schemas.microsoft.com/office/drawing/2014/main" id="{59908D91-24BC-5482-D7ED-69583AECDAFC}"/>
              </a:ext>
            </a:extLst>
          </p:cNvPr>
          <p:cNvCxnSpPr>
            <a:cxnSpLocks/>
          </p:cNvCxnSpPr>
          <p:nvPr/>
        </p:nvCxnSpPr>
        <p:spPr>
          <a:xfrm>
            <a:off x="11372203" y="3132899"/>
            <a:ext cx="0" cy="371701"/>
          </a:xfrm>
          <a:prstGeom prst="line">
            <a:avLst/>
          </a:prstGeom>
          <a:ln w="28575">
            <a:solidFill>
              <a:srgbClr val="385989"/>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CE76572C-4B6C-28C5-7BB8-EF410FDE4419}"/>
              </a:ext>
            </a:extLst>
          </p:cNvPr>
          <p:cNvSpPr/>
          <p:nvPr/>
        </p:nvSpPr>
        <p:spPr>
          <a:xfrm>
            <a:off x="11098519" y="3512028"/>
            <a:ext cx="548640" cy="274320"/>
          </a:xfrm>
          <a:prstGeom prst="rect">
            <a:avLst/>
          </a:prstGeom>
        </p:spPr>
        <p:txBody>
          <a:bodyPr wrap="none"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989"/>
                </a:solidFill>
                <a:effectLst/>
                <a:uLnTx/>
                <a:uFillTx/>
                <a:latin typeface="Calibri" panose="020F0502020204030204" pitchFamily="34" charset="0"/>
                <a:ea typeface="+mn-ea"/>
                <a:cs typeface="Times New Roman" panose="02020603050405020304" pitchFamily="18" charset="0"/>
              </a:rPr>
              <a:t>2023</a:t>
            </a:r>
          </a:p>
        </p:txBody>
      </p:sp>
      <p:sp>
        <p:nvSpPr>
          <p:cNvPr id="19" name="Triangle isocèle 46">
            <a:extLst>
              <a:ext uri="{FF2B5EF4-FFF2-40B4-BE49-F238E27FC236}">
                <a16:creationId xmlns:a16="http://schemas.microsoft.com/office/drawing/2014/main" id="{B470F72F-BD6C-E846-A6DC-08C45A4B4236}"/>
              </a:ext>
            </a:extLst>
          </p:cNvPr>
          <p:cNvSpPr/>
          <p:nvPr/>
        </p:nvSpPr>
        <p:spPr bwMode="auto">
          <a:xfrm rot="10800000">
            <a:off x="10281376" y="2687337"/>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21" name="Triangle isocèle 46">
            <a:extLst>
              <a:ext uri="{FF2B5EF4-FFF2-40B4-BE49-F238E27FC236}">
                <a16:creationId xmlns:a16="http://schemas.microsoft.com/office/drawing/2014/main" id="{2014A2C9-A634-DF46-11D5-2947D3E0621A}"/>
              </a:ext>
            </a:extLst>
          </p:cNvPr>
          <p:cNvSpPr/>
          <p:nvPr/>
        </p:nvSpPr>
        <p:spPr bwMode="auto">
          <a:xfrm rot="10800000">
            <a:off x="11450777" y="2695010"/>
            <a:ext cx="232183" cy="640080"/>
          </a:xfrm>
          <a:prstGeom prst="triangle">
            <a:avLst/>
          </a:prstGeom>
          <a:solidFill>
            <a:srgbClr val="92C4C3"/>
          </a:solidFill>
          <a:ln>
            <a:noFill/>
          </a:ln>
          <a:effectLst/>
        </p:spPr>
        <p:txBody>
          <a:bodyPr vert="horz" wrap="square" lIns="360000" tIns="0" rIns="0" bIns="0" numCol="1" rtlCol="0"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ct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HelveticaNeue LT 45 Light"/>
              <a:ea typeface="+mn-ea"/>
              <a:cs typeface="Arial" pitchFamily="34" charset="0"/>
            </a:endParaRPr>
          </a:p>
        </p:txBody>
      </p:sp>
      <p:sp>
        <p:nvSpPr>
          <p:cNvPr id="23" name="Rectangle 22">
            <a:extLst>
              <a:ext uri="{FF2B5EF4-FFF2-40B4-BE49-F238E27FC236}">
                <a16:creationId xmlns:a16="http://schemas.microsoft.com/office/drawing/2014/main" id="{16934A67-CF11-EB33-4E79-7D2705DC6A11}"/>
              </a:ext>
            </a:extLst>
          </p:cNvPr>
          <p:cNvSpPr/>
          <p:nvPr/>
        </p:nvSpPr>
        <p:spPr>
          <a:xfrm>
            <a:off x="9815560" y="1906496"/>
            <a:ext cx="1124994" cy="769441"/>
          </a:xfrm>
          <a:prstGeom prst="rect">
            <a:avLst/>
          </a:prstGeom>
          <a:ln>
            <a:solidFill>
              <a:srgbClr val="92C4C3"/>
            </a:solidFill>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Calibri"/>
              </a:rPr>
              <a:t>Launch of the Central and South America cohort</a:t>
            </a:r>
            <a:endParaRPr kumimoji="0" lang="en-US" sz="1100" b="0" i="0" u="none" strike="noStrike" kern="1200" cap="none" spc="0" normalizeH="0" baseline="0" noProof="0">
              <a:ln>
                <a:noFill/>
              </a:ln>
              <a:solidFill>
                <a:srgbClr val="385989"/>
              </a:solidFill>
              <a:effectLst/>
              <a:uLnTx/>
              <a:uFillTx/>
              <a:latin typeface="Calibri"/>
              <a:ea typeface="+mn-ea"/>
              <a:cs typeface="Arial"/>
            </a:endParaRPr>
          </a:p>
        </p:txBody>
      </p:sp>
      <p:sp>
        <p:nvSpPr>
          <p:cNvPr id="6" name="Rectangle 5">
            <a:extLst>
              <a:ext uri="{FF2B5EF4-FFF2-40B4-BE49-F238E27FC236}">
                <a16:creationId xmlns:a16="http://schemas.microsoft.com/office/drawing/2014/main" id="{1E899EE4-5515-9B82-4741-BC2937682984}"/>
              </a:ext>
            </a:extLst>
          </p:cNvPr>
          <p:cNvSpPr/>
          <p:nvPr/>
        </p:nvSpPr>
        <p:spPr>
          <a:xfrm>
            <a:off x="11104016" y="2057802"/>
            <a:ext cx="1062117" cy="600164"/>
          </a:xfrm>
          <a:prstGeom prst="rect">
            <a:avLst/>
          </a:prstGeom>
          <a:ln>
            <a:solidFill>
              <a:srgbClr val="92C4C3"/>
            </a:solidFill>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385989"/>
                </a:solidFill>
                <a:effectLst/>
                <a:uLnTx/>
                <a:uFillTx/>
                <a:latin typeface="Calibri"/>
                <a:ea typeface="+mn-ea"/>
                <a:cs typeface="Calibri"/>
              </a:rPr>
              <a:t>Launch of the 2023 Africa cohort</a:t>
            </a:r>
            <a:endParaRPr kumimoji="0" lang="en-US" sz="1100" b="0" i="0" u="none" strike="noStrike" kern="1200" cap="none" spc="0" normalizeH="0" baseline="0" noProof="0">
              <a:ln>
                <a:noFill/>
              </a:ln>
              <a:solidFill>
                <a:srgbClr val="385989"/>
              </a:solidFill>
              <a:effectLst/>
              <a:uLnTx/>
              <a:uFillTx/>
              <a:latin typeface="Calibri"/>
              <a:ea typeface="+mn-ea"/>
              <a:cs typeface="Arial"/>
            </a:endParaRPr>
          </a:p>
        </p:txBody>
      </p:sp>
    </p:spTree>
    <p:extLst>
      <p:ext uri="{BB962C8B-B14F-4D97-AF65-F5344CB8AC3E}">
        <p14:creationId xmlns:p14="http://schemas.microsoft.com/office/powerpoint/2010/main" val="2467185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32"/>
</p:tagLst>
</file>

<file path=ppt/tags/tag2.xml><?xml version="1.0" encoding="utf-8"?>
<p:tagLst xmlns:a="http://schemas.openxmlformats.org/drawingml/2006/main" xmlns:r="http://schemas.openxmlformats.org/officeDocument/2006/relationships" xmlns:p="http://schemas.openxmlformats.org/presentationml/2006/main">
  <p:tag name="NUM" val="32"/>
</p:tagLst>
</file>

<file path=ppt/tags/tag3.xml><?xml version="1.0" encoding="utf-8"?>
<p:tagLst xmlns:a="http://schemas.openxmlformats.org/drawingml/2006/main" xmlns:r="http://schemas.openxmlformats.org/officeDocument/2006/relationships" xmlns:p="http://schemas.openxmlformats.org/presentationml/2006/main">
  <p:tag name="NUM" val="32"/>
</p:tagLst>
</file>

<file path=ppt/theme/theme1.xml><?xml version="1.0" encoding="utf-8"?>
<a:theme xmlns:a="http://schemas.openxmlformats.org/drawingml/2006/main" name="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id="{5C1DAF2E-F007-EA41-8BB6-A2B3DEBEC09C}" vid="{CE75E3E0-FF25-4D47-A780-FA8F036E8DA4}"/>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08F857-A136-450A-97FC-47DCE9C36CE6}">
  <ds:schemaRefs>
    <ds:schemaRef ds:uri="7cf6d27a-a121-47a7-bb37-240d2e08ea91"/>
    <ds:schemaRef ds:uri="bbc718c4-94a0-4501-a8e8-70f7c8e44e1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EBBF8C0-4232-4ED5-8C41-F237ABF6B8FF}">
  <ds:schemaRefs>
    <ds:schemaRef ds:uri="7cf6d27a-a121-47a7-bb37-240d2e08ea91"/>
    <ds:schemaRef ds:uri="bbc718c4-94a0-4501-a8e8-70f7c8e44e1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A773CE7-6A6A-4A81-9C13-DC9C316124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1198</Words>
  <Application>Microsoft Office PowerPoint</Application>
  <PresentationFormat>Widescreen</PresentationFormat>
  <Paragraphs>204</Paragraphs>
  <Slides>26</Slides>
  <Notes>25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26</vt:i4>
      </vt:variant>
    </vt:vector>
  </HeadingPairs>
  <TitlesOfParts>
    <vt:vector size="39" baseType="lpstr">
      <vt:lpstr>Alpaca Scarlett Demo</vt:lpstr>
      <vt:lpstr>Arial</vt:lpstr>
      <vt:lpstr>Avenir Next LT Pro</vt:lpstr>
      <vt:lpstr>Calibri</vt:lpstr>
      <vt:lpstr>Calibri Light</vt:lpstr>
      <vt:lpstr>Helvetica</vt:lpstr>
      <vt:lpstr>HelveticaNeue LT 45 Light</vt:lpstr>
      <vt:lpstr>Quicksand</vt:lpstr>
      <vt:lpstr>Quicksand Medium</vt:lpstr>
      <vt:lpstr>System Font Regular</vt:lpstr>
      <vt:lpstr>Office Theme</vt:lpstr>
      <vt:lpstr>1_Office Theme</vt:lpstr>
      <vt:lpstr>2_Office Theme</vt:lpstr>
      <vt:lpstr>PowerPoint Presentation</vt:lpstr>
      <vt:lpstr>The Water Sector  Finance Gap</vt:lpstr>
      <vt:lpstr>PowerPoint Presentation</vt:lpstr>
      <vt:lpstr>PowerPoint Presentation</vt:lpstr>
      <vt:lpstr>PowerPoint Presentation</vt:lpstr>
      <vt:lpstr>What do we know about finance for the water sector?</vt:lpstr>
      <vt:lpstr>Annual spending in the water sector</vt:lpstr>
      <vt:lpstr>Poor budget execution in the water sector</vt:lpstr>
      <vt:lpstr>Patterns of public spending on water</vt:lpstr>
      <vt:lpstr>Patterns of public spending on water</vt:lpstr>
      <vt:lpstr>What do we know about finance for water, sanitation and hygiene?  Finance data on drinking-water, sanitation and hygiene from the UN-Water Global Analysis and Assessment of Sanitation and Drinking-Water (GLAAS)</vt:lpstr>
      <vt:lpstr>Sources of funding for WASH (n=44)</vt:lpstr>
      <vt:lpstr>Reported government WASH budgets (US$ millions, constant 2021 US$)</vt:lpstr>
      <vt:lpstr>Aid commitments to water and sanitation, and to health, population and reproductive health, as a proportions of total aid</vt:lpstr>
      <vt:lpstr>A majority of countries report insufficient WASH funding  to reach national targets.</vt:lpstr>
      <vt:lpstr>However it’s not just about the money…..  but also about the strength of WASH systems. </vt:lpstr>
      <vt:lpstr>Percentage of countries that reported formally approved policies supported by resourced plans</vt:lpstr>
      <vt:lpstr>Countries are not always using data in their decision making. </vt:lpstr>
      <vt:lpstr>Insufficient human resources are limiting WASH service delivery.</vt:lpstr>
      <vt:lpstr>What can we do?</vt:lpstr>
      <vt:lpstr>Key questions and example policy questions  answered by WASH accounts</vt:lpstr>
      <vt:lpstr>Who pays for WASH services?  Example from Ghana</vt:lpstr>
      <vt:lpstr>Data from the WASH accounts made it possible to present the real WASH finance situation to ministries and partners. Financial monitoring, which had not been done before TrackFin, is essential to understanding if adequate resources are being spent, if they correspond to planning and if they are allocated effectively.  - Malick Alhousseini Minister of Energy and Water (2016–2018), Mali  </vt:lpstr>
      <vt:lpstr>More information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Dechan Dalrymple</dc:creator>
  <cp:lastModifiedBy>jason willbourn</cp:lastModifiedBy>
  <cp:revision>3</cp:revision>
  <cp:lastPrinted>2023-04-24T13:27:45Z</cp:lastPrinted>
  <dcterms:created xsi:type="dcterms:W3CDTF">2023-03-15T11:22:56Z</dcterms:created>
  <dcterms:modified xsi:type="dcterms:W3CDTF">2023-05-01T15:31:59Z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