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7" r:id="rId5"/>
  </p:sldMasterIdLst>
  <p:notesMasterIdLst>
    <p:notesMasterId r:id="rId39"/>
  </p:notesMasterIdLst>
  <p:sldIdLst>
    <p:sldId id="257" r:id="rId6"/>
    <p:sldId id="256" r:id="rId7"/>
    <p:sldId id="304" r:id="rId8"/>
    <p:sldId id="299" r:id="rId9"/>
    <p:sldId id="307" r:id="rId10"/>
    <p:sldId id="1485" r:id="rId11"/>
    <p:sldId id="1372" r:id="rId12"/>
    <p:sldId id="1429" r:id="rId13"/>
    <p:sldId id="1453" r:id="rId14"/>
    <p:sldId id="1457" r:id="rId15"/>
    <p:sldId id="1448" r:id="rId16"/>
    <p:sldId id="1442" r:id="rId17"/>
    <p:sldId id="1446" r:id="rId18"/>
    <p:sldId id="1458" r:id="rId19"/>
    <p:sldId id="1436" r:id="rId20"/>
    <p:sldId id="1454" r:id="rId21"/>
    <p:sldId id="1484" r:id="rId22"/>
    <p:sldId id="1337" r:id="rId23"/>
    <p:sldId id="1321" r:id="rId24"/>
    <p:sldId id="302" r:id="rId25"/>
    <p:sldId id="1460" r:id="rId26"/>
    <p:sldId id="1478" r:id="rId27"/>
    <p:sldId id="1479" r:id="rId28"/>
    <p:sldId id="1480" r:id="rId29"/>
    <p:sldId id="1481" r:id="rId30"/>
    <p:sldId id="1472" r:id="rId31"/>
    <p:sldId id="1482" r:id="rId32"/>
    <p:sldId id="311" r:id="rId33"/>
    <p:sldId id="308" r:id="rId34"/>
    <p:sldId id="310" r:id="rId35"/>
    <p:sldId id="317" r:id="rId36"/>
    <p:sldId id="305" r:id="rId37"/>
    <p:sldId id="277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1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orient="horz" pos="1321" userDrawn="1">
          <p15:clr>
            <a:srgbClr val="A4A3A4"/>
          </p15:clr>
        </p15:guide>
        <p15:guide id="4" orient="horz" pos="40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631B00F-DA83-93BB-C37E-72A1D09064AF}" name="Michael Bationo" initials="MB" userId="S::bationo@ircwash.org::f1273a0f-0015-4849-b7c4-d6207555ff24" providerId="AD"/>
  <p188:author id="{9852444A-03BB-A5AC-90E3-0A8587266E43}" name="Gilles Tagne" initials="GT" userId="S::tagne@ircwash.org::560948da-5963-4b6f-ad06-c4fe9945b4c3" providerId="AD"/>
  <p188:author id="{4F3907DB-0F20-AB49-6CC8-0C15C6F5950A}" name="Juste Nansi" initials="JN" userId="S::nansi@ircwash.org::c97dbe4a-d68b-4a58-90e1-c9ff679388b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066" y="58"/>
      </p:cViewPr>
      <p:guideLst>
        <p:guide orient="horz" pos="731"/>
        <p:guide pos="506"/>
        <p:guide orient="horz" pos="1321"/>
        <p:guide orient="horz" pos="40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125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6CD4AF-3119-4B5F-91BE-A2CFC67F13E8}" type="datetimeFigureOut">
              <a:rPr lang="en-GB" smtClean="0"/>
              <a:t>02/05/2023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9A1CD-FE2B-4A0F-BA0A-5FE82C9BA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008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224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9344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err="1"/>
              <a:t>Presentation</a:t>
            </a:r>
            <a:r>
              <a:rPr lang="fr-FR"/>
              <a:t> slides </a:t>
            </a:r>
            <a:r>
              <a:rPr lang="fr-FR" err="1"/>
              <a:t>from</a:t>
            </a:r>
            <a:r>
              <a:rPr lang="fr-FR"/>
              <a:t> Tom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79A1CD-FE2B-4A0F-BA0A-5FE82C9BA49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289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2EFE96-95D7-4E58-9F0A-0000B05CEBC9}" type="slidenum">
              <a:rPr kumimoji="0" lang="en-Z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9624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2EFE96-95D7-4E58-9F0A-0000B05CEBC9}" type="slidenum">
              <a:rPr kumimoji="0" lang="en-Z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486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2EFE96-95D7-4E58-9F0A-0000B05CEBC9}" type="slidenum">
              <a:rPr kumimoji="0" lang="en-Z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970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2EFE96-95D7-4E58-9F0A-0000B05CEBC9}" type="slidenum">
              <a:rPr kumimoji="0" lang="en-Z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0318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Systems Conn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79DBD3D-6BAC-3C74-1E30-DC5C3945900E}"/>
              </a:ext>
            </a:extLst>
          </p:cNvPr>
          <p:cNvSpPr/>
          <p:nvPr userDrawn="1"/>
        </p:nvSpPr>
        <p:spPr>
          <a:xfrm>
            <a:off x="10627112" y="5754029"/>
            <a:ext cx="769434" cy="802888"/>
          </a:xfrm>
          <a:prstGeom prst="rect">
            <a:avLst/>
          </a:prstGeom>
          <a:solidFill>
            <a:srgbClr val="0102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05C7B-318D-03CB-9CA1-31054F95E8D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6369" y="5029200"/>
            <a:ext cx="4259263" cy="446088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GB">
                <a:solidFill>
                  <a:schemeClr val="tx2"/>
                </a:solidFill>
              </a:rPr>
              <a:t>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6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 object 16">
            <a:extLst>
              <a:ext uri="{FF2B5EF4-FFF2-40B4-BE49-F238E27FC236}">
                <a16:creationId xmlns:a16="http://schemas.microsoft.com/office/drawing/2014/main" id="{1C1A809C-5CEA-8589-BF5A-DB5080671874}"/>
              </a:ext>
            </a:extLst>
          </p:cNvPr>
          <p:cNvSpPr/>
          <p:nvPr userDrawn="1"/>
        </p:nvSpPr>
        <p:spPr>
          <a:xfrm>
            <a:off x="0" y="0"/>
            <a:ext cx="12196036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bg object 22">
            <a:extLst>
              <a:ext uri="{FF2B5EF4-FFF2-40B4-BE49-F238E27FC236}">
                <a16:creationId xmlns:a16="http://schemas.microsoft.com/office/drawing/2014/main" id="{C101554C-03ED-353A-FA67-D4D1210D0670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7AA6FE-7EC6-165D-2085-FCFB844B5CC6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6" name="bg object 23">
              <a:extLst>
                <a:ext uri="{FF2B5EF4-FFF2-40B4-BE49-F238E27FC236}">
                  <a16:creationId xmlns:a16="http://schemas.microsoft.com/office/drawing/2014/main" id="{B0BECB1F-ECBC-8769-E3C7-16E2F1025215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4">
              <a:extLst>
                <a:ext uri="{FF2B5EF4-FFF2-40B4-BE49-F238E27FC236}">
                  <a16:creationId xmlns:a16="http://schemas.microsoft.com/office/drawing/2014/main" id="{5A0F166C-5675-4BDF-82C2-1312D3795A30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5">
              <a:extLst>
                <a:ext uri="{FF2B5EF4-FFF2-40B4-BE49-F238E27FC236}">
                  <a16:creationId xmlns:a16="http://schemas.microsoft.com/office/drawing/2014/main" id="{F0D9B2C6-6D12-CCA5-00B9-5E51269E9765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6">
              <a:extLst>
                <a:ext uri="{FF2B5EF4-FFF2-40B4-BE49-F238E27FC236}">
                  <a16:creationId xmlns:a16="http://schemas.microsoft.com/office/drawing/2014/main" id="{BB04FA2D-05E8-025B-D234-184014DA2606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7">
              <a:extLst>
                <a:ext uri="{FF2B5EF4-FFF2-40B4-BE49-F238E27FC236}">
                  <a16:creationId xmlns:a16="http://schemas.microsoft.com/office/drawing/2014/main" id="{C7C47A63-8503-302D-EEC1-8F321F81D4F4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8">
              <a:extLst>
                <a:ext uri="{FF2B5EF4-FFF2-40B4-BE49-F238E27FC236}">
                  <a16:creationId xmlns:a16="http://schemas.microsoft.com/office/drawing/2014/main" id="{5964C189-B02F-4F4E-319E-E3C3858E0426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9">
              <a:extLst>
                <a:ext uri="{FF2B5EF4-FFF2-40B4-BE49-F238E27FC236}">
                  <a16:creationId xmlns:a16="http://schemas.microsoft.com/office/drawing/2014/main" id="{AEB47A71-CFC8-15A6-BEFC-708022A4AF5E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bg object 30">
              <a:extLst>
                <a:ext uri="{FF2B5EF4-FFF2-40B4-BE49-F238E27FC236}">
                  <a16:creationId xmlns:a16="http://schemas.microsoft.com/office/drawing/2014/main" id="{746867FF-9D81-E86C-14D3-BA25BF17E6C5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bg object 31">
              <a:extLst>
                <a:ext uri="{FF2B5EF4-FFF2-40B4-BE49-F238E27FC236}">
                  <a16:creationId xmlns:a16="http://schemas.microsoft.com/office/drawing/2014/main" id="{612BE240-184A-F95D-4205-673C737C18BE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9" y="1589518"/>
            <a:ext cx="6384840" cy="1655762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6384840" cy="112784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D61F235-EDD6-AB74-9C26-D2589D0B0BF5}"/>
              </a:ext>
            </a:extLst>
          </p:cNvPr>
          <p:cNvGrpSpPr/>
          <p:nvPr userDrawn="1"/>
        </p:nvGrpSpPr>
        <p:grpSpPr>
          <a:xfrm>
            <a:off x="9768269" y="5263373"/>
            <a:ext cx="1969708" cy="1135284"/>
            <a:chOff x="9768269" y="5263373"/>
            <a:chExt cx="1969708" cy="1135284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B1A475EC-8DC6-2777-9270-716381F7DA64}"/>
                </a:ext>
              </a:extLst>
            </p:cNvPr>
            <p:cNvSpPr/>
            <p:nvPr/>
          </p:nvSpPr>
          <p:spPr>
            <a:xfrm>
              <a:off x="11351110" y="6342803"/>
              <a:ext cx="232420" cy="55854"/>
            </a:xfrm>
            <a:custGeom>
              <a:avLst/>
              <a:gdLst/>
              <a:ahLst/>
              <a:cxnLst/>
              <a:rect l="l" t="t" r="r" b="b"/>
              <a:pathLst>
                <a:path w="255904" h="61595">
                  <a:moveTo>
                    <a:pt x="45491" y="54190"/>
                  </a:moveTo>
                  <a:lnTo>
                    <a:pt x="43802" y="52768"/>
                  </a:lnTo>
                  <a:lnTo>
                    <a:pt x="9245" y="52768"/>
                  </a:lnTo>
                  <a:lnTo>
                    <a:pt x="9245" y="44780"/>
                  </a:lnTo>
                  <a:lnTo>
                    <a:pt x="14655" y="41402"/>
                  </a:lnTo>
                  <a:lnTo>
                    <a:pt x="26657" y="35267"/>
                  </a:lnTo>
                  <a:lnTo>
                    <a:pt x="34874" y="30670"/>
                  </a:lnTo>
                  <a:lnTo>
                    <a:pt x="40576" y="26225"/>
                  </a:lnTo>
                  <a:lnTo>
                    <a:pt x="43891" y="21399"/>
                  </a:lnTo>
                  <a:lnTo>
                    <a:pt x="44958" y="15633"/>
                  </a:lnTo>
                  <a:lnTo>
                    <a:pt x="43383" y="8851"/>
                  </a:lnTo>
                  <a:lnTo>
                    <a:pt x="38976" y="3962"/>
                  </a:lnTo>
                  <a:lnTo>
                    <a:pt x="32181" y="1003"/>
                  </a:lnTo>
                  <a:lnTo>
                    <a:pt x="23456" y="0"/>
                  </a:lnTo>
                  <a:lnTo>
                    <a:pt x="18389" y="0"/>
                  </a:lnTo>
                  <a:lnTo>
                    <a:pt x="12979" y="711"/>
                  </a:lnTo>
                  <a:lnTo>
                    <a:pt x="3378" y="5245"/>
                  </a:lnTo>
                  <a:lnTo>
                    <a:pt x="1155" y="7023"/>
                  </a:lnTo>
                  <a:lnTo>
                    <a:pt x="1155" y="11455"/>
                  </a:lnTo>
                  <a:lnTo>
                    <a:pt x="2667" y="13144"/>
                  </a:lnTo>
                  <a:lnTo>
                    <a:pt x="5600" y="13144"/>
                  </a:lnTo>
                  <a:lnTo>
                    <a:pt x="6311" y="12877"/>
                  </a:lnTo>
                  <a:lnTo>
                    <a:pt x="12255" y="8978"/>
                  </a:lnTo>
                  <a:lnTo>
                    <a:pt x="16611" y="7467"/>
                  </a:lnTo>
                  <a:lnTo>
                    <a:pt x="31267" y="7467"/>
                  </a:lnTo>
                  <a:lnTo>
                    <a:pt x="36601" y="10210"/>
                  </a:lnTo>
                  <a:lnTo>
                    <a:pt x="36601" y="21678"/>
                  </a:lnTo>
                  <a:lnTo>
                    <a:pt x="30124" y="24879"/>
                  </a:lnTo>
                  <a:lnTo>
                    <a:pt x="19456" y="30378"/>
                  </a:lnTo>
                  <a:lnTo>
                    <a:pt x="11137" y="35166"/>
                  </a:lnTo>
                  <a:lnTo>
                    <a:pt x="5041" y="40436"/>
                  </a:lnTo>
                  <a:lnTo>
                    <a:pt x="1282" y="47193"/>
                  </a:lnTo>
                  <a:lnTo>
                    <a:pt x="0" y="56413"/>
                  </a:lnTo>
                  <a:lnTo>
                    <a:pt x="0" y="58458"/>
                  </a:lnTo>
                  <a:lnTo>
                    <a:pt x="1600" y="60236"/>
                  </a:lnTo>
                  <a:lnTo>
                    <a:pt x="41757" y="60236"/>
                  </a:lnTo>
                  <a:lnTo>
                    <a:pt x="43802" y="60236"/>
                  </a:lnTo>
                  <a:lnTo>
                    <a:pt x="45491" y="58724"/>
                  </a:lnTo>
                  <a:lnTo>
                    <a:pt x="45491" y="54190"/>
                  </a:lnTo>
                  <a:close/>
                </a:path>
                <a:path w="255904" h="61595">
                  <a:moveTo>
                    <a:pt x="118351" y="30645"/>
                  </a:moveTo>
                  <a:lnTo>
                    <a:pt x="116674" y="19113"/>
                  </a:lnTo>
                  <a:lnTo>
                    <a:pt x="111785" y="9334"/>
                  </a:lnTo>
                  <a:lnTo>
                    <a:pt x="109994" y="7810"/>
                  </a:lnTo>
                  <a:lnTo>
                    <a:pt x="109994" y="30645"/>
                  </a:lnTo>
                  <a:lnTo>
                    <a:pt x="108788" y="39789"/>
                  </a:lnTo>
                  <a:lnTo>
                    <a:pt x="105371" y="47142"/>
                  </a:lnTo>
                  <a:lnTo>
                    <a:pt x="100025" y="52057"/>
                  </a:lnTo>
                  <a:lnTo>
                    <a:pt x="93027" y="53835"/>
                  </a:lnTo>
                  <a:lnTo>
                    <a:pt x="86017" y="52057"/>
                  </a:lnTo>
                  <a:lnTo>
                    <a:pt x="80670" y="47142"/>
                  </a:lnTo>
                  <a:lnTo>
                    <a:pt x="77254" y="39789"/>
                  </a:lnTo>
                  <a:lnTo>
                    <a:pt x="76060" y="30645"/>
                  </a:lnTo>
                  <a:lnTo>
                    <a:pt x="77254" y="21526"/>
                  </a:lnTo>
                  <a:lnTo>
                    <a:pt x="80670" y="14160"/>
                  </a:lnTo>
                  <a:lnTo>
                    <a:pt x="86017" y="9258"/>
                  </a:lnTo>
                  <a:lnTo>
                    <a:pt x="93027" y="7467"/>
                  </a:lnTo>
                  <a:lnTo>
                    <a:pt x="100025" y="9258"/>
                  </a:lnTo>
                  <a:lnTo>
                    <a:pt x="105371" y="14160"/>
                  </a:lnTo>
                  <a:lnTo>
                    <a:pt x="108788" y="21526"/>
                  </a:lnTo>
                  <a:lnTo>
                    <a:pt x="109994" y="30645"/>
                  </a:lnTo>
                  <a:lnTo>
                    <a:pt x="109994" y="7810"/>
                  </a:lnTo>
                  <a:lnTo>
                    <a:pt x="109601" y="7467"/>
                  </a:lnTo>
                  <a:lnTo>
                    <a:pt x="103835" y="2540"/>
                  </a:lnTo>
                  <a:lnTo>
                    <a:pt x="93027" y="0"/>
                  </a:lnTo>
                  <a:lnTo>
                    <a:pt x="82207" y="2540"/>
                  </a:lnTo>
                  <a:lnTo>
                    <a:pt x="74269" y="9334"/>
                  </a:lnTo>
                  <a:lnTo>
                    <a:pt x="69367" y="19113"/>
                  </a:lnTo>
                  <a:lnTo>
                    <a:pt x="67703" y="30645"/>
                  </a:lnTo>
                  <a:lnTo>
                    <a:pt x="69367" y="42189"/>
                  </a:lnTo>
                  <a:lnTo>
                    <a:pt x="74269" y="51981"/>
                  </a:lnTo>
                  <a:lnTo>
                    <a:pt x="82207" y="58762"/>
                  </a:lnTo>
                  <a:lnTo>
                    <a:pt x="93027" y="61302"/>
                  </a:lnTo>
                  <a:lnTo>
                    <a:pt x="103835" y="58762"/>
                  </a:lnTo>
                  <a:lnTo>
                    <a:pt x="109601" y="53835"/>
                  </a:lnTo>
                  <a:lnTo>
                    <a:pt x="111785" y="51981"/>
                  </a:lnTo>
                  <a:lnTo>
                    <a:pt x="116674" y="42189"/>
                  </a:lnTo>
                  <a:lnTo>
                    <a:pt x="118351" y="30645"/>
                  </a:lnTo>
                  <a:close/>
                </a:path>
                <a:path w="255904" h="61595">
                  <a:moveTo>
                    <a:pt x="186664" y="54190"/>
                  </a:moveTo>
                  <a:lnTo>
                    <a:pt x="184975" y="52768"/>
                  </a:lnTo>
                  <a:lnTo>
                    <a:pt x="150418" y="52768"/>
                  </a:lnTo>
                  <a:lnTo>
                    <a:pt x="150418" y="44780"/>
                  </a:lnTo>
                  <a:lnTo>
                    <a:pt x="155829" y="41402"/>
                  </a:lnTo>
                  <a:lnTo>
                    <a:pt x="167830" y="35267"/>
                  </a:lnTo>
                  <a:lnTo>
                    <a:pt x="176047" y="30670"/>
                  </a:lnTo>
                  <a:lnTo>
                    <a:pt x="181749" y="26225"/>
                  </a:lnTo>
                  <a:lnTo>
                    <a:pt x="185051" y="21399"/>
                  </a:lnTo>
                  <a:lnTo>
                    <a:pt x="186131" y="15633"/>
                  </a:lnTo>
                  <a:lnTo>
                    <a:pt x="184556" y="8851"/>
                  </a:lnTo>
                  <a:lnTo>
                    <a:pt x="180149" y="3962"/>
                  </a:lnTo>
                  <a:lnTo>
                    <a:pt x="173342" y="1003"/>
                  </a:lnTo>
                  <a:lnTo>
                    <a:pt x="164630" y="0"/>
                  </a:lnTo>
                  <a:lnTo>
                    <a:pt x="159562" y="0"/>
                  </a:lnTo>
                  <a:lnTo>
                    <a:pt x="154139" y="711"/>
                  </a:lnTo>
                  <a:lnTo>
                    <a:pt x="144551" y="5245"/>
                  </a:lnTo>
                  <a:lnTo>
                    <a:pt x="142328" y="7023"/>
                  </a:lnTo>
                  <a:lnTo>
                    <a:pt x="142328" y="11455"/>
                  </a:lnTo>
                  <a:lnTo>
                    <a:pt x="143840" y="13144"/>
                  </a:lnTo>
                  <a:lnTo>
                    <a:pt x="146773" y="13144"/>
                  </a:lnTo>
                  <a:lnTo>
                    <a:pt x="147485" y="12877"/>
                  </a:lnTo>
                  <a:lnTo>
                    <a:pt x="153428" y="8978"/>
                  </a:lnTo>
                  <a:lnTo>
                    <a:pt x="157784" y="7467"/>
                  </a:lnTo>
                  <a:lnTo>
                    <a:pt x="172440" y="7467"/>
                  </a:lnTo>
                  <a:lnTo>
                    <a:pt x="177774" y="10210"/>
                  </a:lnTo>
                  <a:lnTo>
                    <a:pt x="177774" y="21678"/>
                  </a:lnTo>
                  <a:lnTo>
                    <a:pt x="171297" y="24879"/>
                  </a:lnTo>
                  <a:lnTo>
                    <a:pt x="160629" y="30378"/>
                  </a:lnTo>
                  <a:lnTo>
                    <a:pt x="152311" y="35166"/>
                  </a:lnTo>
                  <a:lnTo>
                    <a:pt x="146202" y="40436"/>
                  </a:lnTo>
                  <a:lnTo>
                    <a:pt x="142455" y="47193"/>
                  </a:lnTo>
                  <a:lnTo>
                    <a:pt x="141173" y="56413"/>
                  </a:lnTo>
                  <a:lnTo>
                    <a:pt x="141173" y="58458"/>
                  </a:lnTo>
                  <a:lnTo>
                    <a:pt x="142773" y="60236"/>
                  </a:lnTo>
                  <a:lnTo>
                    <a:pt x="182930" y="60236"/>
                  </a:lnTo>
                  <a:lnTo>
                    <a:pt x="184975" y="60236"/>
                  </a:lnTo>
                  <a:lnTo>
                    <a:pt x="186664" y="58724"/>
                  </a:lnTo>
                  <a:lnTo>
                    <a:pt x="186664" y="54190"/>
                  </a:lnTo>
                  <a:close/>
                </a:path>
                <a:path w="255904" h="61595">
                  <a:moveTo>
                    <a:pt x="255689" y="34734"/>
                  </a:moveTo>
                  <a:lnTo>
                    <a:pt x="250532" y="29845"/>
                  </a:lnTo>
                  <a:lnTo>
                    <a:pt x="242709" y="27724"/>
                  </a:lnTo>
                  <a:lnTo>
                    <a:pt x="249021" y="25057"/>
                  </a:lnTo>
                  <a:lnTo>
                    <a:pt x="251688" y="20078"/>
                  </a:lnTo>
                  <a:lnTo>
                    <a:pt x="251688" y="5511"/>
                  </a:lnTo>
                  <a:lnTo>
                    <a:pt x="244309" y="0"/>
                  </a:lnTo>
                  <a:lnTo>
                    <a:pt x="228765" y="0"/>
                  </a:lnTo>
                  <a:lnTo>
                    <a:pt x="223875" y="622"/>
                  </a:lnTo>
                  <a:lnTo>
                    <a:pt x="217665" y="3200"/>
                  </a:lnTo>
                  <a:lnTo>
                    <a:pt x="214287" y="4800"/>
                  </a:lnTo>
                  <a:lnTo>
                    <a:pt x="214287" y="9410"/>
                  </a:lnTo>
                  <a:lnTo>
                    <a:pt x="215442" y="10934"/>
                  </a:lnTo>
                  <a:lnTo>
                    <a:pt x="219176" y="10934"/>
                  </a:lnTo>
                  <a:lnTo>
                    <a:pt x="224764" y="8001"/>
                  </a:lnTo>
                  <a:lnTo>
                    <a:pt x="228053" y="7112"/>
                  </a:lnTo>
                  <a:lnTo>
                    <a:pt x="238721" y="7112"/>
                  </a:lnTo>
                  <a:lnTo>
                    <a:pt x="243332" y="9410"/>
                  </a:lnTo>
                  <a:lnTo>
                    <a:pt x="243332" y="21056"/>
                  </a:lnTo>
                  <a:lnTo>
                    <a:pt x="238988" y="24968"/>
                  </a:lnTo>
                  <a:lnTo>
                    <a:pt x="224497" y="24968"/>
                  </a:lnTo>
                  <a:lnTo>
                    <a:pt x="222808" y="26479"/>
                  </a:lnTo>
                  <a:lnTo>
                    <a:pt x="222808" y="30746"/>
                  </a:lnTo>
                  <a:lnTo>
                    <a:pt x="224497" y="32334"/>
                  </a:lnTo>
                  <a:lnTo>
                    <a:pt x="240576" y="32334"/>
                  </a:lnTo>
                  <a:lnTo>
                    <a:pt x="247332" y="35356"/>
                  </a:lnTo>
                  <a:lnTo>
                    <a:pt x="247332" y="50114"/>
                  </a:lnTo>
                  <a:lnTo>
                    <a:pt x="241033" y="54190"/>
                  </a:lnTo>
                  <a:lnTo>
                    <a:pt x="224142" y="54190"/>
                  </a:lnTo>
                  <a:lnTo>
                    <a:pt x="219798" y="51536"/>
                  </a:lnTo>
                  <a:lnTo>
                    <a:pt x="214376" y="47358"/>
                  </a:lnTo>
                  <a:lnTo>
                    <a:pt x="213575" y="47002"/>
                  </a:lnTo>
                  <a:lnTo>
                    <a:pt x="210731" y="47002"/>
                  </a:lnTo>
                  <a:lnTo>
                    <a:pt x="208864" y="48336"/>
                  </a:lnTo>
                  <a:lnTo>
                    <a:pt x="208864" y="51879"/>
                  </a:lnTo>
                  <a:lnTo>
                    <a:pt x="209575" y="53035"/>
                  </a:lnTo>
                  <a:lnTo>
                    <a:pt x="216065" y="58635"/>
                  </a:lnTo>
                  <a:lnTo>
                    <a:pt x="223342" y="61302"/>
                  </a:lnTo>
                  <a:lnTo>
                    <a:pt x="232410" y="61302"/>
                  </a:lnTo>
                  <a:lnTo>
                    <a:pt x="241820" y="60007"/>
                  </a:lnTo>
                  <a:lnTo>
                    <a:pt x="249186" y="56324"/>
                  </a:lnTo>
                  <a:lnTo>
                    <a:pt x="253974" y="50622"/>
                  </a:lnTo>
                  <a:lnTo>
                    <a:pt x="255689" y="43268"/>
                  </a:lnTo>
                  <a:lnTo>
                    <a:pt x="255689" y="34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bg object 18">
              <a:extLst>
                <a:ext uri="{FF2B5EF4-FFF2-40B4-BE49-F238E27FC236}">
                  <a16:creationId xmlns:a16="http://schemas.microsoft.com/office/drawing/2014/main" id="{CB203E13-91BE-B4AD-9232-6C1CA705097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8269" y="6133524"/>
              <a:ext cx="114872" cy="115198"/>
            </a:xfrm>
            <a:prstGeom prst="rect">
              <a:avLst/>
            </a:prstGeom>
          </p:spPr>
        </p:pic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496AC52C-7545-151F-E8C3-1E3096522EB4}"/>
                </a:ext>
              </a:extLst>
            </p:cNvPr>
            <p:cNvSpPr/>
            <p:nvPr/>
          </p:nvSpPr>
          <p:spPr>
            <a:xfrm>
              <a:off x="9916387" y="6076176"/>
              <a:ext cx="65747" cy="171594"/>
            </a:xfrm>
            <a:custGeom>
              <a:avLst/>
              <a:gdLst/>
              <a:ahLst/>
              <a:cxnLst/>
              <a:rect l="l" t="t" r="r" b="b"/>
              <a:pathLst>
                <a:path w="72390" h="189229">
                  <a:moveTo>
                    <a:pt x="16637" y="3606"/>
                  </a:moveTo>
                  <a:lnTo>
                    <a:pt x="13030" y="0"/>
                  </a:lnTo>
                  <a:lnTo>
                    <a:pt x="3606" y="0"/>
                  </a:lnTo>
                  <a:lnTo>
                    <a:pt x="0" y="3606"/>
                  </a:lnTo>
                  <a:lnTo>
                    <a:pt x="0" y="185559"/>
                  </a:lnTo>
                  <a:lnTo>
                    <a:pt x="3606" y="189166"/>
                  </a:lnTo>
                  <a:lnTo>
                    <a:pt x="8318" y="189166"/>
                  </a:lnTo>
                  <a:lnTo>
                    <a:pt x="13030" y="189166"/>
                  </a:lnTo>
                  <a:lnTo>
                    <a:pt x="16637" y="185559"/>
                  </a:lnTo>
                  <a:lnTo>
                    <a:pt x="16637" y="3606"/>
                  </a:lnTo>
                  <a:close/>
                </a:path>
                <a:path w="72390" h="189229">
                  <a:moveTo>
                    <a:pt x="72110" y="3606"/>
                  </a:moveTo>
                  <a:lnTo>
                    <a:pt x="68503" y="0"/>
                  </a:lnTo>
                  <a:lnTo>
                    <a:pt x="59080" y="0"/>
                  </a:lnTo>
                  <a:lnTo>
                    <a:pt x="55473" y="3606"/>
                  </a:lnTo>
                  <a:lnTo>
                    <a:pt x="55473" y="185559"/>
                  </a:lnTo>
                  <a:lnTo>
                    <a:pt x="59080" y="189166"/>
                  </a:lnTo>
                  <a:lnTo>
                    <a:pt x="63792" y="189166"/>
                  </a:lnTo>
                  <a:lnTo>
                    <a:pt x="68503" y="189166"/>
                  </a:lnTo>
                  <a:lnTo>
                    <a:pt x="72110" y="185559"/>
                  </a:lnTo>
                  <a:lnTo>
                    <a:pt x="72110" y="36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bg object 20">
              <a:extLst>
                <a:ext uri="{FF2B5EF4-FFF2-40B4-BE49-F238E27FC236}">
                  <a16:creationId xmlns:a16="http://schemas.microsoft.com/office/drawing/2014/main" id="{D7BC008D-5A1B-BE3A-4CBD-34678F8CB2C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1316" y="6093783"/>
              <a:ext cx="1836661" cy="304614"/>
            </a:xfrm>
            <a:prstGeom prst="rect">
              <a:avLst/>
            </a:prstGeom>
          </p:spPr>
        </p:pic>
        <p:pic>
          <p:nvPicPr>
            <p:cNvPr id="13" name="bg object 21">
              <a:extLst>
                <a:ext uri="{FF2B5EF4-FFF2-40B4-BE49-F238E27FC236}">
                  <a16:creationId xmlns:a16="http://schemas.microsoft.com/office/drawing/2014/main" id="{7A1F9893-575A-F37A-22F6-165D8958B67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1018" y="5263373"/>
              <a:ext cx="711091" cy="772536"/>
            </a:xfrm>
            <a:prstGeom prst="rect">
              <a:avLst/>
            </a:prstGeom>
          </p:spPr>
        </p:pic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317170-02D0-6F51-2E76-B9C54BEA68A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16204" y="323967"/>
            <a:ext cx="6400801" cy="367409"/>
          </a:xfrm>
        </p:spPr>
        <p:txBody>
          <a:bodyPr anchor="ctr">
            <a:normAutofit/>
          </a:bodyPr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Speaker names and organisations</a:t>
            </a:r>
          </a:p>
        </p:txBody>
      </p:sp>
    </p:spTree>
    <p:extLst>
      <p:ext uri="{BB962C8B-B14F-4D97-AF65-F5344CB8AC3E}">
        <p14:creationId xmlns:p14="http://schemas.microsoft.com/office/powerpoint/2010/main" val="881780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A9427-C886-3512-4C7D-C43D5222D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0425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1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1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530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52104-509B-E0AB-E830-5FA822F21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2602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902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3864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8EC3E5FD-9CD6-C249-C704-5CED90A6A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8536539" cy="377253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1pPr>
            <a:lvl2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736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3809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C5C9EF-0409-B5D4-B719-F06C3A197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4051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33994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2CD8E40-DA3B-E886-2C97-906DA16B7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4735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74652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AEEF4C6-3B07-140E-7DCD-3597EF49B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buClr>
                <a:schemeClr val="bg2"/>
              </a:buCl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6490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buClr>
                <a:schemeClr val="accent3"/>
              </a:buClr>
              <a:defRPr>
                <a:latin typeface="Quicksand" pitchFamily="2" charset="0"/>
              </a:defRPr>
            </a:lvl2pPr>
            <a:lvl3pPr>
              <a:buClr>
                <a:schemeClr val="accent3"/>
              </a:buClr>
              <a:defRPr>
                <a:latin typeface="Quicksand" pitchFamily="2" charset="0"/>
              </a:defRPr>
            </a:lvl3pPr>
            <a:lvl4pPr>
              <a:buClr>
                <a:schemeClr val="accent3"/>
              </a:buClr>
              <a:defRPr>
                <a:latin typeface="Quicksand" pitchFamily="2" charset="0"/>
              </a:defRPr>
            </a:lvl4pPr>
            <a:lvl5pPr>
              <a:buClr>
                <a:schemeClr val="accent3"/>
              </a:buClr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icon to add chart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462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icon to add chart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8290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17941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4690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581551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47772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642514" y="651643"/>
            <a:ext cx="4351283" cy="30447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730423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521898"/>
            <a:ext cx="4351283" cy="36923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026789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324677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74373" y="2074718"/>
            <a:ext cx="4857818" cy="3466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45116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849816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636480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84883" y="2275184"/>
            <a:ext cx="4847307" cy="32660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553204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27269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584313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0E7A881-0BBB-45B8-4AF2-117BF87335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192" y="365125"/>
            <a:ext cx="729786" cy="79100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719D4C6-1C25-B2AF-91D9-FF7F9035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97" y="430440"/>
            <a:ext cx="10819673" cy="1039132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F89E646-3B5B-1D2E-C5EA-A57DCB1769C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39775" y="5845175"/>
            <a:ext cx="10820854" cy="66516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GB"/>
              <a:t>Please add your logos here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3C8DD06-2D99-DAD9-0309-30004B9AC860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320183" y="1619803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0334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953E05-4FEC-729D-CA30-2C2C9BA4EE9C}"/>
              </a:ext>
            </a:extLst>
          </p:cNvPr>
          <p:cNvSpPr/>
          <p:nvPr userDrawn="1"/>
        </p:nvSpPr>
        <p:spPr>
          <a:xfrm>
            <a:off x="10558914" y="5736657"/>
            <a:ext cx="837398" cy="837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95745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114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C5C9EF-0409-B5D4-B719-F06C3A197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1301412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602DFDE-91C8-1198-84C9-6B47DF32E1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"/>
            <a:ext cx="12191999" cy="6859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1589518"/>
            <a:ext cx="6950801" cy="165576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7034432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697506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26" name="Picture 25" descr="Logo&#10;&#10;Description automatically generated with low confidence">
            <a:extLst>
              <a:ext uri="{FF2B5EF4-FFF2-40B4-BE49-F238E27FC236}">
                <a16:creationId xmlns:a16="http://schemas.microsoft.com/office/drawing/2014/main" id="{E1FC5BD7-8732-ADEF-9F81-3F0DADD8D5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115" y="5178055"/>
            <a:ext cx="2299500" cy="150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7015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1072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78458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21507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1209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4969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3170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0363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47149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0409213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44017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823208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0264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7302582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3289279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69739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62754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22419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489341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12356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389271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53756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025797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963498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044834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F4C07C6-A816-4189-5ED3-13CBBC6455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140E3-2C98-83A6-68C2-F9EA088D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07512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30725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3" Type="http://schemas.openxmlformats.org/officeDocument/2006/relationships/slideLayout" Target="../slideLayouts/slideLayout34.xml"/><Relationship Id="rId21" Type="http://schemas.openxmlformats.org/officeDocument/2006/relationships/slideLayout" Target="../slideLayouts/slideLayout52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br>
              <a:rPr lang="en-US"/>
            </a:b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82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49" r:id="rId2"/>
    <p:sldLayoutId id="2147483650" r:id="rId3"/>
    <p:sldLayoutId id="2147483660" r:id="rId4"/>
    <p:sldLayoutId id="2147483661" r:id="rId5"/>
    <p:sldLayoutId id="2147483682" r:id="rId6"/>
    <p:sldLayoutId id="2147483684" r:id="rId7"/>
    <p:sldLayoutId id="2147483662" r:id="rId8"/>
    <p:sldLayoutId id="2147483651" r:id="rId9"/>
    <p:sldLayoutId id="2147483663" r:id="rId10"/>
    <p:sldLayoutId id="2147483664" r:id="rId11"/>
    <p:sldLayoutId id="2147483665" r:id="rId12"/>
    <p:sldLayoutId id="2147483666" r:id="rId13"/>
    <p:sldLayoutId id="2147483652" r:id="rId14"/>
    <p:sldLayoutId id="2147483669" r:id="rId15"/>
    <p:sldLayoutId id="2147483653" r:id="rId16"/>
    <p:sldLayoutId id="2147483667" r:id="rId17"/>
    <p:sldLayoutId id="2147483668" r:id="rId18"/>
    <p:sldLayoutId id="2147483671" r:id="rId19"/>
    <p:sldLayoutId id="2147483672" r:id="rId20"/>
    <p:sldLayoutId id="2147483676" r:id="rId21"/>
    <p:sldLayoutId id="2147483673" r:id="rId22"/>
    <p:sldLayoutId id="2147483677" r:id="rId23"/>
    <p:sldLayoutId id="2147483674" r:id="rId24"/>
    <p:sldLayoutId id="2147483675" r:id="rId25"/>
    <p:sldLayoutId id="2147483679" r:id="rId26"/>
    <p:sldLayoutId id="2147483680" r:id="rId27"/>
    <p:sldLayoutId id="2147483656" r:id="rId28"/>
    <p:sldLayoutId id="2147483683" r:id="rId29"/>
    <p:sldLayoutId id="2147483655" r:id="rId30"/>
    <p:sldLayoutId id="2147483686" r:id="rId3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 Medium" pitchFamily="2" charset="0"/>
          <a:ea typeface="+mn-ea"/>
          <a:cs typeface="+mn-cs"/>
        </a:defRPr>
      </a:lvl1pPr>
      <a:lvl2pPr marL="3429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684000" indent="-3429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13680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2052000" indent="-3429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4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29" userDrawn="1">
          <p15:clr>
            <a:srgbClr val="F26B43"/>
          </p15:clr>
        </p15:guide>
        <p15:guide id="4" orient="horz" pos="754" userDrawn="1">
          <p15:clr>
            <a:srgbClr val="F26B43"/>
          </p15:clr>
        </p15:guide>
        <p15:guide id="5" orient="horz" pos="1321" userDrawn="1">
          <p15:clr>
            <a:srgbClr val="F26B43"/>
          </p15:clr>
        </p15:guide>
        <p15:guide id="6" orient="horz" pos="399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183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  <p:sldLayoutId id="2147483710" r:id="rId23"/>
    <p:sldLayoutId id="2147483711" r:id="rId24"/>
    <p:sldLayoutId id="2147483712" r:id="rId25"/>
    <p:sldLayoutId id="2147483713" r:id="rId26"/>
    <p:sldLayoutId id="2147483714" r:id="rId2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15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fif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7.jfi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017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role of repayable finance: financing different segments in the WASH and water security landscape</a:t>
            </a:r>
            <a:endParaRPr lang="en-GB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301BC9A-F195-A9B2-D315-D981F42401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session highlighting how different streams of repayable finance can be used to de-risk loans and address the finance gap for each of the market segments.  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3315F5-271F-7F92-6581-168BC31B8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400" dirty="0"/>
              <a:t>IRC Africa Regional Programme</a:t>
            </a:r>
          </a:p>
        </p:txBody>
      </p:sp>
    </p:spTree>
    <p:extLst>
      <p:ext uri="{BB962C8B-B14F-4D97-AF65-F5344CB8AC3E}">
        <p14:creationId xmlns:p14="http://schemas.microsoft.com/office/powerpoint/2010/main" val="3854490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EC80E6-5374-83E3-DCBC-57DA54A18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1231" y="563447"/>
            <a:ext cx="2409934" cy="865909"/>
          </a:xfrm>
        </p:spPr>
        <p:txBody>
          <a:bodyPr>
            <a:normAutofit/>
          </a:bodyPr>
          <a:lstStyle/>
          <a:p>
            <a:r>
              <a:rPr lang="en-GB" sz="2800" b="1" dirty="0"/>
              <a:t>Moderator</a:t>
            </a:r>
            <a:endParaRPr lang="en-NL" sz="2800" b="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7A59126-B535-1B3D-86C0-5D56CC09B0F3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931228" y="1719807"/>
            <a:ext cx="5758544" cy="3418386"/>
          </a:xfrm>
        </p:spPr>
        <p:txBody>
          <a:bodyPr>
            <a:normAutofit/>
          </a:bodyPr>
          <a:lstStyle/>
          <a:p>
            <a:r>
              <a:rPr lang="fr-FR" sz="2600" b="1" dirty="0" err="1">
                <a:latin typeface="Leta"/>
              </a:rPr>
              <a:t>Wambui</a:t>
            </a:r>
            <a:r>
              <a:rPr lang="fr-FR" sz="2600" b="1" dirty="0">
                <a:latin typeface="Leta"/>
              </a:rPr>
              <a:t> </a:t>
            </a:r>
            <a:r>
              <a:rPr lang="fr-FR" sz="2600" b="1" dirty="0" err="1">
                <a:latin typeface="Leta"/>
              </a:rPr>
              <a:t>Gichuri</a:t>
            </a:r>
            <a:br>
              <a:rPr lang="fr-FR" sz="2400" dirty="0">
                <a:latin typeface="Leta"/>
              </a:rPr>
            </a:br>
            <a:r>
              <a:rPr lang="fr-FR" sz="2400" dirty="0">
                <a:solidFill>
                  <a:schemeClr val="tx1"/>
                </a:solidFill>
                <a:latin typeface="Leta"/>
              </a:rPr>
              <a:t>Chair, IRCWASH </a:t>
            </a:r>
            <a:r>
              <a:rPr lang="fr-FR" sz="2400" dirty="0" err="1">
                <a:solidFill>
                  <a:schemeClr val="tx1"/>
                </a:solidFill>
                <a:latin typeface="Leta"/>
              </a:rPr>
              <a:t>Supervisory</a:t>
            </a:r>
            <a:r>
              <a:rPr lang="fr-FR" sz="2400" dirty="0">
                <a:solidFill>
                  <a:schemeClr val="tx1"/>
                </a:solidFill>
                <a:latin typeface="Leta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Leta"/>
              </a:rPr>
              <a:t>Board</a:t>
            </a:r>
            <a:r>
              <a:rPr lang="fr-FR" sz="2400" dirty="0">
                <a:solidFill>
                  <a:schemeClr val="tx1"/>
                </a:solidFill>
                <a:latin typeface="Leta"/>
              </a:rPr>
              <a:t>; </a:t>
            </a:r>
          </a:p>
          <a:p>
            <a:r>
              <a:rPr lang="en-US" sz="2400" dirty="0">
                <a:solidFill>
                  <a:schemeClr val="tx1"/>
                </a:solidFill>
                <a:latin typeface="Leta"/>
              </a:rPr>
              <a:t>Previously: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Leta"/>
              </a:rPr>
              <a:t>Acting Vice-President for Agriculture, Human and Social Development at AfDB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Leta"/>
              </a:rPr>
              <a:t>World Bank Water Practice Manager for Latin America and The Caribbean, and Africa.</a:t>
            </a:r>
            <a:endParaRPr lang="en-GB" sz="2400" dirty="0">
              <a:solidFill>
                <a:schemeClr val="tx1"/>
              </a:solidFill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43210CF3-104D-267D-0206-ECF7D9B06A5D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" r="1498"/>
          <a:stretch/>
        </p:blipFill>
        <p:spPr>
          <a:xfrm>
            <a:off x="107005" y="1177278"/>
            <a:ext cx="4564730" cy="4503444"/>
          </a:xfrm>
        </p:spPr>
      </p:pic>
    </p:spTree>
    <p:extLst>
      <p:ext uri="{BB962C8B-B14F-4D97-AF65-F5344CB8AC3E}">
        <p14:creationId xmlns:p14="http://schemas.microsoft.com/office/powerpoint/2010/main" val="191746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5D95B0-F1DC-85F9-D27A-344F1ACD2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FCDFBA1-CAE2-1C79-9F92-A1F33F99B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Session Overview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4BF7EC-3898-C5C4-5DE9-45ED75192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9317446" cy="3772535"/>
          </a:xfrm>
        </p:spPr>
        <p:txBody>
          <a:bodyPr>
            <a:normAutofit fontScale="92500"/>
          </a:bodyPr>
          <a:lstStyle/>
          <a:p>
            <a:endParaRPr lang="en-GB" dirty="0"/>
          </a:p>
          <a:p>
            <a:r>
              <a:rPr lang="en-US" sz="2600" dirty="0"/>
              <a:t>General allocution from the moderator</a:t>
            </a:r>
          </a:p>
          <a:p>
            <a:r>
              <a:rPr lang="en-US" sz="2600" dirty="0"/>
              <a:t>Framing presentation from the Africa Water Investment </a:t>
            </a:r>
            <a:r>
              <a:rPr lang="en-US" sz="2600" dirty="0" err="1"/>
              <a:t>Programme</a:t>
            </a:r>
            <a:r>
              <a:rPr lang="en-US" sz="2600" dirty="0"/>
              <a:t> (AIP)</a:t>
            </a:r>
            <a:endParaRPr lang="en-GB" sz="2600" dirty="0"/>
          </a:p>
          <a:p>
            <a:r>
              <a:rPr lang="en-GB" sz="2600" dirty="0"/>
              <a:t>Presentation of the panellists </a:t>
            </a:r>
          </a:p>
          <a:p>
            <a:r>
              <a:rPr lang="en-GB" sz="2600" dirty="0"/>
              <a:t>Panel Discussion</a:t>
            </a:r>
          </a:p>
          <a:p>
            <a:r>
              <a:rPr lang="en-GB" sz="2600" dirty="0"/>
              <a:t>Q/A: questions from the audience</a:t>
            </a:r>
          </a:p>
          <a:p>
            <a:r>
              <a:rPr lang="en-US" sz="2600" dirty="0"/>
              <a:t>Closing remarks and take-aways: </a:t>
            </a:r>
            <a:r>
              <a:rPr lang="en-GB" sz="2600" dirty="0"/>
              <a:t>concrete next steps for which stakeholders and participants can be accountable for.</a:t>
            </a:r>
          </a:p>
        </p:txBody>
      </p:sp>
    </p:spTree>
    <p:extLst>
      <p:ext uri="{BB962C8B-B14F-4D97-AF65-F5344CB8AC3E}">
        <p14:creationId xmlns:p14="http://schemas.microsoft.com/office/powerpoint/2010/main" val="2949070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EC80E6-5374-83E3-DCBC-57DA54A18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7443" y="472226"/>
            <a:ext cx="10657114" cy="1052223"/>
          </a:xfrm>
        </p:spPr>
        <p:txBody>
          <a:bodyPr>
            <a:normAutofit fontScale="62500" lnSpcReduction="20000"/>
          </a:bodyPr>
          <a:lstStyle/>
          <a:p>
            <a:r>
              <a:rPr lang="en-GB" sz="3400" b="1" dirty="0"/>
              <a:t>FRAMING PRESENTATION: </a:t>
            </a:r>
          </a:p>
          <a:p>
            <a:r>
              <a:rPr lang="en-GB" sz="3400" b="1" dirty="0"/>
              <a:t>Africa Investment Plan High Level Report  </a:t>
            </a:r>
          </a:p>
          <a:p>
            <a:r>
              <a:rPr lang="en-GB" sz="3400" b="1" dirty="0"/>
              <a:t>(and </a:t>
            </a:r>
            <a:r>
              <a:rPr lang="en-GB" sz="3400" b="1" dirty="0" err="1"/>
              <a:t>takeways</a:t>
            </a:r>
            <a:r>
              <a:rPr lang="en-GB" sz="3400" b="1" dirty="0"/>
              <a:t> from the UN Water 2023 Conference)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7A59126-B535-1B3D-86C0-5D56CC09B0F3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948927" y="3193405"/>
            <a:ext cx="4098584" cy="1450006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29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Mr Alex </a:t>
            </a:r>
            <a:r>
              <a:rPr lang="en-GB" sz="29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Simalabwi</a:t>
            </a:r>
            <a:endParaRPr lang="en-GB" sz="29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Executive Secretary 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Global Water Partnership Southern Africa</a:t>
            </a:r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Espace réservé pour une image  35">
            <a:extLst>
              <a:ext uri="{FF2B5EF4-FFF2-40B4-BE49-F238E27FC236}">
                <a16:creationId xmlns:a16="http://schemas.microsoft.com/office/drawing/2014/main" id="{0FB0B095-555B-5130-46BB-78E190068EED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" b="287"/>
          <a:stretch/>
        </p:blipFill>
        <p:spPr>
          <a:xfrm>
            <a:off x="593494" y="1883679"/>
            <a:ext cx="3355433" cy="3310383"/>
          </a:xfrm>
        </p:spPr>
      </p:pic>
    </p:spTree>
    <p:extLst>
      <p:ext uri="{BB962C8B-B14F-4D97-AF65-F5344CB8AC3E}">
        <p14:creationId xmlns:p14="http://schemas.microsoft.com/office/powerpoint/2010/main" val="853745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ZA" dirty="0"/>
              <a:t>International High Level Panel Report on Water Investments for Africa</a:t>
            </a:r>
            <a:endParaRPr lang="en-GB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301BC9A-F195-A9B2-D315-D981F42401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/>
              <a:t>Africa’s Riding Investment Tide</a:t>
            </a:r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3315F5-271F-7F92-6581-168BC31B8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Alex </a:t>
            </a:r>
            <a:r>
              <a:rPr lang="en-GB" dirty="0" err="1"/>
              <a:t>Simalabwi</a:t>
            </a:r>
            <a:r>
              <a:rPr lang="en-GB" dirty="0"/>
              <a:t>, Global Water Partnership</a:t>
            </a:r>
          </a:p>
        </p:txBody>
      </p:sp>
    </p:spTree>
    <p:extLst>
      <p:ext uri="{BB962C8B-B14F-4D97-AF65-F5344CB8AC3E}">
        <p14:creationId xmlns:p14="http://schemas.microsoft.com/office/powerpoint/2010/main" val="1281752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5FF3E-F630-4A8E-8BB6-E7DFEB6C1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26772" y="1044407"/>
            <a:ext cx="4212667" cy="333289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buClr>
                <a:srgbClr val="000000"/>
              </a:buClr>
              <a:defRPr/>
            </a:pPr>
            <a:r>
              <a:rPr lang="en-US" sz="1600" b="1" kern="0" dirty="0">
                <a:solidFill>
                  <a:srgbClr val="04819D"/>
                </a:solidFill>
                <a:latin typeface="Arial"/>
                <a:cs typeface="Arial"/>
              </a:rPr>
              <a:t> Panel Leadership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65C00C0-D055-4F44-7B12-C4AABD706703}"/>
              </a:ext>
            </a:extLst>
          </p:cNvPr>
          <p:cNvGrpSpPr/>
          <p:nvPr/>
        </p:nvGrpSpPr>
        <p:grpSpPr>
          <a:xfrm>
            <a:off x="224450" y="1527565"/>
            <a:ext cx="3947970" cy="5440513"/>
            <a:chOff x="8341313" y="1612306"/>
            <a:chExt cx="3508059" cy="520463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CE8E41A-B244-428B-BBA5-EE600CC16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41313" y="1612306"/>
              <a:ext cx="3508059" cy="260231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02C5626-EE7A-4170-A911-B771DB6C71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41314" y="4214623"/>
              <a:ext cx="3449737" cy="2602316"/>
            </a:xfrm>
            <a:prstGeom prst="rect">
              <a:avLst/>
            </a:prstGeom>
          </p:spPr>
        </p:pic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24939080-010F-6B8D-D2D0-DE811E2EB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78" y="391944"/>
            <a:ext cx="12191999" cy="453101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b="1" spc="-300" dirty="0">
                <a:solidFill>
                  <a:srgbClr val="04819D"/>
                </a:solidFill>
                <a:latin typeface="Arial" panose="020B0604020202020204" pitchFamily="34" charset="0"/>
              </a:rPr>
              <a:t>AIP</a:t>
            </a:r>
            <a:r>
              <a:rPr lang="en-US" sz="2800" b="1" cap="all" spc="-300" dirty="0">
                <a:solidFill>
                  <a:schemeClr val="accent1"/>
                </a:solidFill>
                <a:latin typeface="Arial" panose="020B0604020202020204" pitchFamily="34" charset="0"/>
              </a:rPr>
              <a:t> </a:t>
            </a:r>
            <a:r>
              <a:rPr lang="en-US" sz="3200" b="1" cap="all" spc="-300" dirty="0">
                <a:solidFill>
                  <a:srgbClr val="D3B387"/>
                </a:solidFill>
                <a:latin typeface="Arial" panose="020B0604020202020204" pitchFamily="34" charset="0"/>
              </a:rPr>
              <a:t>International High-Level Panel on Water Investments  for Africa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67F604-98A8-6B04-B265-8EE4767F97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279" t="40293" r="35631" b="9365"/>
          <a:stretch/>
        </p:blipFill>
        <p:spPr>
          <a:xfrm>
            <a:off x="4264262" y="1211051"/>
            <a:ext cx="7703287" cy="567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308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73A249-0D1C-56DA-A0A2-F349AF765668}"/>
              </a:ext>
            </a:extLst>
          </p:cNvPr>
          <p:cNvSpPr txBox="1"/>
          <p:nvPr/>
        </p:nvSpPr>
        <p:spPr>
          <a:xfrm>
            <a:off x="811347" y="1828799"/>
            <a:ext cx="10569306" cy="3344505"/>
          </a:xfrm>
          <a:prstGeom prst="rect">
            <a:avLst/>
          </a:prstGeom>
          <a:solidFill>
            <a:srgbClr val="FEFFFF">
              <a:alpha val="54118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25D72"/>
              </a:solidFill>
              <a:effectLst/>
              <a:uLnTx/>
              <a:uFillTx/>
              <a:latin typeface="Calibri" panose="020F0502020204030204" pitchFamily="34" charset="0"/>
              <a:ea typeface="Yu Gothic Light" panose="020B0300000000000000" pitchFamily="34" charset="-128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25D72"/>
                </a:solidFill>
                <a:effectLst/>
                <a:uLnTx/>
                <a:uFillTx/>
                <a:latin typeface="Calibri" panose="020F0502020204030204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With conservative assumptions, over US$30 billion per year can be mobilised through three actionable pathways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025D72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02968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0836" y="6012873"/>
            <a:ext cx="11817928" cy="84512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3"/>
          <a:stretch/>
        </p:blipFill>
        <p:spPr>
          <a:xfrm>
            <a:off x="1668379" y="304722"/>
            <a:ext cx="8439606" cy="63887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BA640C-4E54-AE51-5CB2-A08E15723AB0}"/>
              </a:ext>
            </a:extLst>
          </p:cNvPr>
          <p:cNvSpPr txBox="1"/>
          <p:nvPr/>
        </p:nvSpPr>
        <p:spPr>
          <a:xfrm>
            <a:off x="2084015" y="140211"/>
            <a:ext cx="7673596" cy="8451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78AA5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Pyramid of water investment transformation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4282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91545-B51D-4059-B317-EDB9EE6F9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836" y="582346"/>
            <a:ext cx="10675564" cy="852754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1" indent="0">
              <a:buNone/>
              <a:defRPr/>
            </a:pPr>
            <a:r>
              <a:rPr lang="en-GB" sz="2800" b="1" dirty="0">
                <a:solidFill>
                  <a:srgbClr val="378AA5"/>
                </a:solidFill>
                <a:latin typeface="Muli"/>
              </a:rPr>
              <a:t>A 5 point plan for African governments and financial institutions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D8E9C9-0240-91D9-364F-0BA276A6D6B3}"/>
              </a:ext>
            </a:extLst>
          </p:cNvPr>
          <p:cNvSpPr txBox="1"/>
          <p:nvPr/>
        </p:nvSpPr>
        <p:spPr>
          <a:xfrm>
            <a:off x="776845" y="1876378"/>
            <a:ext cx="9078355" cy="3325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ZA" sz="2800" b="0" i="0" u="none" strike="noStrike" kern="1200" cap="none" spc="0" normalizeH="0" baseline="0" noProof="0" dirty="0">
                <a:ln>
                  <a:noFill/>
                </a:ln>
                <a:solidFill>
                  <a:srgbClr val="332C26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High-level cross-sector leadership and commitment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ZA" sz="2800" b="0" i="0" u="none" strike="noStrike" kern="1200" cap="none" spc="0" normalizeH="0" baseline="0" noProof="0" dirty="0">
                <a:ln>
                  <a:noFill/>
                </a:ln>
                <a:solidFill>
                  <a:srgbClr val="332C26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Track progress, enhance mutual accountability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ZA" sz="2800" b="0" i="0" u="none" strike="noStrike" kern="1200" cap="none" spc="0" normalizeH="0" baseline="0" noProof="0" dirty="0">
                <a:ln>
                  <a:noFill/>
                </a:ln>
                <a:solidFill>
                  <a:srgbClr val="332C26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Innovative finance and matchmaking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ZA" sz="2800" b="0" i="0" u="none" strike="noStrike" kern="1200" cap="none" spc="0" normalizeH="0" baseline="0" noProof="0" dirty="0">
                <a:ln>
                  <a:noFill/>
                </a:ln>
                <a:solidFill>
                  <a:srgbClr val="332C26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Strengthen regulation and efficiency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ZA" sz="2800" b="0" i="0" u="none" strike="noStrike" kern="1200" cap="none" spc="0" normalizeH="0" baseline="0" noProof="0" dirty="0">
                <a:ln>
                  <a:noFill/>
                </a:ln>
                <a:solidFill>
                  <a:srgbClr val="332C26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Use ODA to de-risk investment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332C26"/>
                </a:solidFill>
                <a:effectLst/>
                <a:uLnTx/>
                <a:uFillTx/>
                <a:latin typeface="Muli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</a:p>
        </p:txBody>
      </p:sp>
    </p:spTree>
    <p:extLst>
      <p:ext uri="{BB962C8B-B14F-4D97-AF65-F5344CB8AC3E}">
        <p14:creationId xmlns:p14="http://schemas.microsoft.com/office/powerpoint/2010/main" val="1153688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9CACDED-E6F2-3477-E6D0-2E324D507A8C}"/>
              </a:ext>
            </a:extLst>
          </p:cNvPr>
          <p:cNvSpPr txBox="1"/>
          <p:nvPr/>
        </p:nvSpPr>
        <p:spPr>
          <a:xfrm>
            <a:off x="6082146" y="902658"/>
            <a:ext cx="5401293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378AA5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3 pathways to mobilise at least US$30 billion/year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378AA5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by 2030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378AA5"/>
              </a:solidFill>
              <a:effectLst/>
              <a:uLnTx/>
              <a:uFillTx/>
              <a:latin typeface="Mul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332C26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1. Achieve more impactful water spending and financial leveraging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332C26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2. Mobilise domestic resources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332C26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3. Secure global and continental investment and finance      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32C2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496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950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2D29E8-D916-AB3C-D6E7-8075B2F318FD}"/>
              </a:ext>
            </a:extLst>
          </p:cNvPr>
          <p:cNvSpPr txBox="1"/>
          <p:nvPr/>
        </p:nvSpPr>
        <p:spPr>
          <a:xfrm>
            <a:off x="510638" y="647942"/>
            <a:ext cx="1111530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829F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The cost of inaction is too high - nearly US$200 billion/year </a:t>
            </a:r>
            <a:endParaRPr kumimoji="0" lang="en-GB" sz="4800" b="0" i="0" u="none" strike="noStrike" kern="1200" cap="none" spc="0" normalizeH="0" baseline="0" noProof="0" dirty="0">
              <a:ln>
                <a:noFill/>
              </a:ln>
              <a:solidFill>
                <a:srgbClr val="04819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A44994-87C5-0710-01B8-17343905ADCB}"/>
              </a:ext>
            </a:extLst>
          </p:cNvPr>
          <p:cNvSpPr txBox="1"/>
          <p:nvPr/>
        </p:nvSpPr>
        <p:spPr>
          <a:xfrm>
            <a:off x="142504" y="2053349"/>
            <a:ext cx="1148343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African countries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25D72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lose up to US$200 billion/year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due to insufficient investment, coupled with the impacts of climate change and inefficiencies.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ul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By 2030, the continent will need to produce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25D72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at least 50% more food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and at least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25D72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ten times more water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for energy production to enable growth and development.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ul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By 2050,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25D72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6 out 10 people in Africa will live in urban areas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and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25D72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70% of them will be children and youth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ul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Africa’s population is forecast to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25D72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grow to 1.6 billion by 2050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ul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8595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6AF357-E8B2-8E23-63AE-B6332D24483F}"/>
              </a:ext>
            </a:extLst>
          </p:cNvPr>
          <p:cNvSpPr txBox="1"/>
          <p:nvPr/>
        </p:nvSpPr>
        <p:spPr>
          <a:xfrm>
            <a:off x="6136574" y="2276382"/>
            <a:ext cx="526571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378AA5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We need a paradigm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378AA5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change in water investments partnerships 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rgbClr val="378AA5"/>
              </a:solidFill>
              <a:effectLst/>
              <a:uLnTx/>
              <a:uFillTx/>
              <a:latin typeface="Mul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211D1E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.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4819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37"/>
          <a:stretch/>
        </p:blipFill>
        <p:spPr>
          <a:xfrm>
            <a:off x="-56409" y="0"/>
            <a:ext cx="58069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759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6AF357-E8B2-8E23-63AE-B6332D24483F}"/>
              </a:ext>
            </a:extLst>
          </p:cNvPr>
          <p:cNvSpPr txBox="1"/>
          <p:nvPr/>
        </p:nvSpPr>
        <p:spPr>
          <a:xfrm>
            <a:off x="673924" y="821654"/>
            <a:ext cx="118664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378AA5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The change we need   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rgbClr val="378AA5"/>
              </a:solidFill>
              <a:effectLst/>
              <a:uLnTx/>
              <a:uFillTx/>
              <a:latin typeface="Muli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8BF166-EF7C-A0C3-5877-D36E1DFDF157}"/>
              </a:ext>
            </a:extLst>
          </p:cNvPr>
          <p:cNvSpPr txBox="1"/>
          <p:nvPr/>
        </p:nvSpPr>
        <p:spPr>
          <a:xfrm>
            <a:off x="673924" y="1808976"/>
            <a:ext cx="10750138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211D1E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Approximately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25D72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US$50 billion annually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211D1E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, or US$40 per African per year is required, to achieve water security and sustainable sanitation in Africa by 2030.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211D1E"/>
              </a:solidFill>
              <a:effectLst/>
              <a:uLnTx/>
              <a:uFillTx/>
              <a:latin typeface="Muli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211D1E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Currently, 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25D72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US$10-US$19 billion is invested each year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211D1E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4819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25D72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At least an additional US$30 billion/year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211D1E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needs to be invested by 2030.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211D1E"/>
              </a:solidFill>
              <a:effectLst/>
              <a:uLnTx/>
              <a:uFillTx/>
              <a:latin typeface="Mul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rgbClr val="211D1E"/>
              </a:solidFill>
              <a:effectLst/>
              <a:uLnTx/>
              <a:uFillTx/>
              <a:latin typeface="Mul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6340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332AA3-8129-E2FD-05BC-EBA4CF05B339}"/>
              </a:ext>
            </a:extLst>
          </p:cNvPr>
          <p:cNvSpPr txBox="1"/>
          <p:nvPr/>
        </p:nvSpPr>
        <p:spPr>
          <a:xfrm>
            <a:off x="6539345" y="1885706"/>
            <a:ext cx="499493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4000" b="0" i="0" u="none" strike="noStrike" baseline="0">
                <a:solidFill>
                  <a:srgbClr val="000000"/>
                </a:solidFill>
                <a:latin typeface="Mul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00829F"/>
                </a:solidFill>
                <a:effectLst/>
                <a:uLnTx/>
                <a:uFillTx/>
                <a:latin typeface="Muli"/>
                <a:ea typeface="+mn-ea"/>
                <a:cs typeface="+mn-cs"/>
              </a:rPr>
              <a:t>Every US$1 invested in climate-resilient water and sanitation returns at least US$7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11" b="-424"/>
          <a:stretch/>
        </p:blipFill>
        <p:spPr>
          <a:xfrm>
            <a:off x="0" y="0"/>
            <a:ext cx="6137564" cy="694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5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2B00D72-F3B6-6F4D-770E-CD0D2FF4CDCC}"/>
              </a:ext>
            </a:extLst>
          </p:cNvPr>
          <p:cNvSpPr txBox="1"/>
          <p:nvPr/>
        </p:nvSpPr>
        <p:spPr>
          <a:xfrm>
            <a:off x="306945" y="1286012"/>
            <a:ext cx="5662056" cy="4939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all" spc="10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Muli"/>
                <a:ea typeface="Yu Gothic Light" panose="020B0300000000000000" pitchFamily="34" charset="-128"/>
                <a:cs typeface="+mn-cs"/>
              </a:rPr>
              <a:t>THE HIGH-LEVEL PANEL INVITES AFRICAN HEADS OF STATE AND GLOBAL LEADERS TO JOIN EFFORTS To at least  DOUBLE CURRENT WATER INVESTMENTS AND IMPLEMENT NATIONAL WATER INVESTMENT PROGRAMMES BY 2030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Muli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+mn-cs"/>
              </a:rPr>
              <a:t> 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34"/>
          <a:stretch/>
        </p:blipFill>
        <p:spPr>
          <a:xfrm>
            <a:off x="6311900" y="0"/>
            <a:ext cx="58801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980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3AABD-69F7-8EF2-4C5C-786F79995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530" y="2676891"/>
            <a:ext cx="11503660" cy="752109"/>
          </a:xfrm>
        </p:spPr>
        <p:txBody>
          <a:bodyPr>
            <a:noAutofit/>
          </a:bodyPr>
          <a:lstStyle/>
          <a:p>
            <a:pPr algn="ctr"/>
            <a:r>
              <a:rPr lang="en-GB" sz="2800" b="1" dirty="0"/>
              <a:t>High Level Panel supports the  African Union to close the water investment gap through the Continental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" pitchFamily="2" charset="0"/>
                <a:ea typeface="+mj-ea"/>
                <a:cs typeface="Quire Sans" panose="020B0502040204020203" pitchFamily="34" charset="0"/>
              </a:rPr>
              <a:t>Africa Water Investment Programme (AIP)</a:t>
            </a:r>
            <a:endParaRPr lang="en-GB" sz="2800" b="1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F466FC-8147-1CD7-7A2D-BF222C193D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2230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435" y="369366"/>
            <a:ext cx="11156843" cy="844341"/>
          </a:xfrm>
        </p:spPr>
        <p:txBody>
          <a:bodyPr>
            <a:normAutofit fontScale="90000"/>
          </a:bodyPr>
          <a:lstStyle/>
          <a:p>
            <a:r>
              <a:rPr lang="en-ZA" b="1" dirty="0">
                <a:latin typeface="+mn-lt"/>
              </a:rPr>
              <a:t>AIP was adopted by AU Heads of States in February 2021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357313"/>
            <a:ext cx="6554817" cy="4350760"/>
          </a:xfrm>
        </p:spPr>
      </p:pic>
      <p:sp>
        <p:nvSpPr>
          <p:cNvPr id="5" name="TextBox 4"/>
          <p:cNvSpPr txBox="1"/>
          <p:nvPr/>
        </p:nvSpPr>
        <p:spPr>
          <a:xfrm>
            <a:off x="-1" y="3643745"/>
            <a:ext cx="5403274" cy="2000548"/>
          </a:xfrm>
          <a:prstGeom prst="rect">
            <a:avLst/>
          </a:prstGeom>
          <a:solidFill>
            <a:srgbClr val="FEFF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4819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February 2021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5E697B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AIP was adopted during the 34th Ordinary Session of the Assembly of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5E697B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 Heads of State and Government in Addis Ababa, Ethiopia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5E697B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as part of the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5E697B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Programme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5E697B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Infrastructure Development in Africa (PIDA) Priority Action Plan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5E697B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11438" y="1316701"/>
            <a:ext cx="5015346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2000" b="0" i="0" u="none" strike="noStrike" kern="1200" cap="none" spc="0" normalizeH="0" baseline="0" noProof="0" dirty="0">
              <a:ln>
                <a:noFill/>
              </a:ln>
              <a:solidFill>
                <a:srgbClr val="5E697B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2000" b="1" i="0" u="none" strike="noStrike" kern="1200" cap="none" spc="0" normalizeH="0" baseline="0" noProof="0" dirty="0">
                <a:ln>
                  <a:noFill/>
                </a:ln>
                <a:solidFill>
                  <a:srgbClr val="04819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2019:</a:t>
            </a:r>
            <a:r>
              <a:rPr kumimoji="0" lang="en-ZA" sz="2000" b="0" i="0" u="none" strike="noStrike" kern="1200" cap="none" spc="0" normalizeH="0" baseline="0" noProof="0" dirty="0">
                <a:ln>
                  <a:noFill/>
                </a:ln>
                <a:solidFill>
                  <a:srgbClr val="5E697B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Endorsed by the </a:t>
            </a:r>
            <a:r>
              <a:rPr kumimoji="0" lang="en-ZA" sz="2000" b="1" i="0" u="none" strike="noStrike" kern="1200" cap="none" spc="0" normalizeH="0" baseline="0" noProof="0" dirty="0">
                <a:ln>
                  <a:noFill/>
                </a:ln>
                <a:solidFill>
                  <a:srgbClr val="5E697B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Governance Council of the African Ministers’ Council on Water in February 2019 – to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E697B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transform Africa’s water investment outlook through increased partnerships and implementation the AIP.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5E697B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5E697B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4819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2018: Joint UN/World Bank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E697B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High-Level Panel on Water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E697B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called for the launch of an Africa Water Investment Programme in its final report.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rgbClr val="04819D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3169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324E69-0A1D-4CD5-87C8-5BFE37ED6D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483" y="1249158"/>
            <a:ext cx="11478563" cy="4667340"/>
          </a:xfrm>
        </p:spPr>
        <p:txBody>
          <a:bodyPr>
            <a:noAutofit/>
          </a:bodyPr>
          <a:lstStyle/>
          <a:p>
            <a:pPr marL="342900" indent="-342900">
              <a:lnSpc>
                <a:spcPct val="114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ZA" sz="2400" dirty="0"/>
              <a:t>Establish a </a:t>
            </a:r>
            <a:r>
              <a:rPr lang="en-ZA" sz="2400" b="1" dirty="0">
                <a:solidFill>
                  <a:schemeClr val="tx1"/>
                </a:solidFill>
              </a:rPr>
              <a:t>High level Panel at Heads of States level, </a:t>
            </a:r>
            <a:r>
              <a:rPr lang="en-ZA" sz="2400" dirty="0"/>
              <a:t>strengthen </a:t>
            </a:r>
            <a:r>
              <a:rPr lang="en-GB" sz="2400" b="1" dirty="0">
                <a:solidFill>
                  <a:schemeClr val="tx1"/>
                </a:solidFill>
              </a:rPr>
              <a:t>political commitment and </a:t>
            </a:r>
            <a:r>
              <a:rPr lang="en-GB" sz="2400" dirty="0"/>
              <a:t>leadership</a:t>
            </a:r>
          </a:p>
          <a:p>
            <a:pPr marL="342900" indent="-342900">
              <a:lnSpc>
                <a:spcPct val="114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sz="2400" dirty="0"/>
              <a:t>Develop and implement the </a:t>
            </a:r>
            <a:r>
              <a:rPr lang="en-GB" sz="2400" b="1" dirty="0">
                <a:solidFill>
                  <a:schemeClr val="tx1"/>
                </a:solidFill>
              </a:rPr>
              <a:t>AIP-PIDA Water Investment Scorecard </a:t>
            </a:r>
            <a:r>
              <a:rPr lang="en-GB" sz="2400" dirty="0"/>
              <a:t>to enhance mutual accountability, transparency and efficiency of water finance and investments</a:t>
            </a:r>
          </a:p>
          <a:p>
            <a:pPr marL="342900" indent="-342900">
              <a:lnSpc>
                <a:spcPct val="114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ZA" sz="2400" dirty="0"/>
              <a:t>Establish an </a:t>
            </a:r>
            <a:r>
              <a:rPr lang="en-ZA" sz="2400" b="1" dirty="0">
                <a:solidFill>
                  <a:schemeClr val="tx1"/>
                </a:solidFill>
              </a:rPr>
              <a:t>International  Blended investment Facility </a:t>
            </a:r>
            <a:r>
              <a:rPr lang="en-ZA" sz="2400" dirty="0"/>
              <a:t>to leverage </a:t>
            </a:r>
            <a:r>
              <a:rPr lang="en-ZA" sz="2400" b="1" dirty="0">
                <a:solidFill>
                  <a:schemeClr val="tx1"/>
                </a:solidFill>
              </a:rPr>
              <a:t>public- private partnership finance</a:t>
            </a:r>
            <a:endParaRPr lang="en-ZA" sz="2400" dirty="0"/>
          </a:p>
          <a:p>
            <a:pPr marL="342900" indent="-342900">
              <a:lnSpc>
                <a:spcPct val="114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sz="2400" dirty="0"/>
              <a:t>Develop </a:t>
            </a:r>
            <a:r>
              <a:rPr lang="en-GB" sz="2400" b="1" dirty="0">
                <a:solidFill>
                  <a:schemeClr val="tx1"/>
                </a:solidFill>
              </a:rPr>
              <a:t>regional, transboundary and national water investment programmes </a:t>
            </a:r>
            <a:r>
              <a:rPr lang="en-GB" sz="2400" dirty="0"/>
              <a:t>to close the water investment gap</a:t>
            </a:r>
          </a:p>
          <a:p>
            <a:pPr marL="342900" indent="-342900">
              <a:lnSpc>
                <a:spcPct val="114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GB" sz="2400" dirty="0"/>
              <a:t>Promote </a:t>
            </a:r>
            <a:r>
              <a:rPr lang="en-GB" sz="2400" b="1" dirty="0">
                <a:solidFill>
                  <a:schemeClr val="tx1"/>
                </a:solidFill>
              </a:rPr>
              <a:t>gender equality and empowerment of women </a:t>
            </a:r>
            <a:r>
              <a:rPr lang="en-GB" sz="2400" dirty="0"/>
              <a:t>and girls in water investments</a:t>
            </a:r>
            <a:endParaRPr lang="en-ZA" sz="2400" dirty="0"/>
          </a:p>
        </p:txBody>
      </p:sp>
      <p:sp>
        <p:nvSpPr>
          <p:cNvPr id="6" name="Title 69">
            <a:extLst>
              <a:ext uri="{FF2B5EF4-FFF2-40B4-BE49-F238E27FC236}">
                <a16:creationId xmlns:a16="http://schemas.microsoft.com/office/drawing/2014/main" id="{E556AE22-63D6-44B5-BD0E-8C58B1053C13}"/>
              </a:ext>
            </a:extLst>
          </p:cNvPr>
          <p:cNvSpPr txBox="1">
            <a:spLocks/>
          </p:cNvSpPr>
          <p:nvPr/>
        </p:nvSpPr>
        <p:spPr>
          <a:xfrm>
            <a:off x="438250" y="342788"/>
            <a:ext cx="11397031" cy="8050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700" b="1" i="0" u="none" strike="noStrike" kern="1200" cap="none" spc="-300" normalizeH="0" baseline="0" noProof="0" dirty="0">
                <a:ln>
                  <a:noFill/>
                </a:ln>
                <a:solidFill>
                  <a:srgbClr val="04819D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HOW</a:t>
            </a:r>
            <a:r>
              <a:rPr kumimoji="0" lang="en-US" sz="4400" b="1" i="0" u="none" strike="noStrike" kern="1200" cap="none" spc="-300" normalizeH="0" baseline="0" noProof="0" dirty="0">
                <a:ln>
                  <a:noFill/>
                </a:ln>
                <a:solidFill>
                  <a:srgbClr val="D3B387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  AIP  WILL  CLOSE THE WATER INVESTMENT GAP</a:t>
            </a:r>
          </a:p>
        </p:txBody>
      </p:sp>
    </p:spTree>
    <p:extLst>
      <p:ext uri="{BB962C8B-B14F-4D97-AF65-F5344CB8AC3E}">
        <p14:creationId xmlns:p14="http://schemas.microsoft.com/office/powerpoint/2010/main" val="2383782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3AABD-69F7-8EF2-4C5C-786F79995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170" y="1866"/>
            <a:ext cx="11503660" cy="752109"/>
          </a:xfrm>
        </p:spPr>
        <p:txBody>
          <a:bodyPr>
            <a:noAutofit/>
          </a:bodyPr>
          <a:lstStyle/>
          <a:p>
            <a:r>
              <a:rPr lang="en-GB" sz="2800" b="1" dirty="0"/>
              <a:t>High Level Panel Report launched at UN Water 2023 Conference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F466FC-8147-1CD7-7A2D-BF222C193D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Quicksand" pitchFamily="2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9A61F5-8BB1-4A91-F4AB-2033C00A2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104" y="753975"/>
            <a:ext cx="8381500" cy="577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24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578" y="18841"/>
            <a:ext cx="11156843" cy="844341"/>
          </a:xfrm>
        </p:spPr>
        <p:txBody>
          <a:bodyPr>
            <a:normAutofit fontScale="90000"/>
          </a:bodyPr>
          <a:lstStyle/>
          <a:p>
            <a:r>
              <a:rPr lang="en-ZA" b="1" dirty="0">
                <a:latin typeface="Muli"/>
              </a:rPr>
              <a:t>Launch of the High Level Panel Report at UN 2023</a:t>
            </a:r>
            <a:endParaRPr lang="en-US" b="1" dirty="0">
              <a:latin typeface="Muli"/>
            </a:endParaRPr>
          </a:p>
        </p:txBody>
      </p:sp>
      <p:pic>
        <p:nvPicPr>
          <p:cNvPr id="7" name="Picture 6" descr="A group of people in a meeting&#10;&#10;Description automatically generated with medium confidence">
            <a:extLst>
              <a:ext uri="{FF2B5EF4-FFF2-40B4-BE49-F238E27FC236}">
                <a16:creationId xmlns:a16="http://schemas.microsoft.com/office/drawing/2014/main" id="{B5AF31F1-A78D-BDBB-DEE8-C5FF3C03D293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0" y="844341"/>
            <a:ext cx="10337800" cy="581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98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a person in a suit and tie&#10;&#10;Description automatically generated with low confidence">
            <a:extLst>
              <a:ext uri="{FF2B5EF4-FFF2-40B4-BE49-F238E27FC236}">
                <a16:creationId xmlns:a16="http://schemas.microsoft.com/office/drawing/2014/main" id="{E11DED36-2E3D-5E6F-91FA-106ABE7CE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0801" y="78334"/>
            <a:ext cx="6667699" cy="6818833"/>
          </a:xfrm>
          <a:prstGeom prst="rect">
            <a:avLst/>
          </a:prstGeom>
        </p:spPr>
      </p:pic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FAF0DE21-43B3-6DAE-FF6A-B6DEF53793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465" b="1"/>
          <a:stretch/>
        </p:blipFill>
        <p:spPr>
          <a:xfrm>
            <a:off x="0" y="212217"/>
            <a:ext cx="5411391" cy="655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930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a person in a suit and tie&#10;&#10;Description automatically generated with low confidence">
            <a:extLst>
              <a:ext uri="{FF2B5EF4-FFF2-40B4-BE49-F238E27FC236}">
                <a16:creationId xmlns:a16="http://schemas.microsoft.com/office/drawing/2014/main" id="{E11DED36-2E3D-5E6F-91FA-106ABE7CE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797" y="78334"/>
            <a:ext cx="5752703" cy="6818833"/>
          </a:xfrm>
          <a:prstGeom prst="rect">
            <a:avLst/>
          </a:prstGeom>
        </p:spPr>
      </p:pic>
      <p:pic>
        <p:nvPicPr>
          <p:cNvPr id="4" name="Picture 3" descr="A picture containing text, person, indoor, ceiling&#10;&#10;Description automatically generated">
            <a:extLst>
              <a:ext uri="{FF2B5EF4-FFF2-40B4-BE49-F238E27FC236}">
                <a16:creationId xmlns:a16="http://schemas.microsoft.com/office/drawing/2014/main" id="{32CA24D0-AB5C-2F05-108B-B3ACABC56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167"/>
            <a:ext cx="63757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086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.E. Macky Sall ">
            <a:extLst>
              <a:ext uri="{FF2B5EF4-FFF2-40B4-BE49-F238E27FC236}">
                <a16:creationId xmlns:a16="http://schemas.microsoft.com/office/drawing/2014/main" id="{77FB4522-2C22-F595-7803-5C95CEC323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6" r="18597"/>
          <a:stretch/>
        </p:blipFill>
        <p:spPr bwMode="auto">
          <a:xfrm>
            <a:off x="7816130" y="-2"/>
            <a:ext cx="4375870" cy="6858000"/>
          </a:xfrm>
          <a:custGeom>
            <a:avLst/>
            <a:gdLst/>
            <a:ahLst/>
            <a:cxnLst/>
            <a:rect l="l" t="t" r="r" b="b"/>
            <a:pathLst>
              <a:path w="4375870" h="6858000">
                <a:moveTo>
                  <a:pt x="4441" y="0"/>
                </a:moveTo>
                <a:lnTo>
                  <a:pt x="4375870" y="0"/>
                </a:lnTo>
                <a:lnTo>
                  <a:pt x="4375870" y="23"/>
                </a:lnTo>
                <a:lnTo>
                  <a:pt x="4375870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4314FF8A-4F34-EAFA-C021-75BC653BCA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06" b="3517"/>
          <a:stretch/>
        </p:blipFill>
        <p:spPr>
          <a:xfrm>
            <a:off x="3595404" y="33"/>
            <a:ext cx="4942298" cy="6857999"/>
          </a:xfrm>
          <a:custGeom>
            <a:avLst/>
            <a:gdLst/>
            <a:ahLst/>
            <a:cxnLst/>
            <a:rect l="l" t="t" r="r" b="b"/>
            <a:pathLst>
              <a:path w="4942298" h="6857999">
                <a:moveTo>
                  <a:pt x="0" y="0"/>
                </a:moveTo>
                <a:lnTo>
                  <a:pt x="4164238" y="0"/>
                </a:lnTo>
                <a:lnTo>
                  <a:pt x="4271743" y="210478"/>
                </a:lnTo>
                <a:cubicBezTo>
                  <a:pt x="4695097" y="1127919"/>
                  <a:pt x="4942298" y="2233909"/>
                  <a:pt x="4942298" y="3424428"/>
                </a:cubicBezTo>
                <a:cubicBezTo>
                  <a:pt x="4942298" y="4614948"/>
                  <a:pt x="4695097" y="5720938"/>
                  <a:pt x="4271743" y="6638378"/>
                </a:cubicBezTo>
                <a:lnTo>
                  <a:pt x="4159568" y="6857999"/>
                </a:lnTo>
                <a:lnTo>
                  <a:pt x="49488" y="6857999"/>
                </a:lnTo>
                <a:lnTo>
                  <a:pt x="119616" y="6721637"/>
                </a:lnTo>
                <a:cubicBezTo>
                  <a:pt x="540124" y="5863919"/>
                  <a:pt x="796416" y="4724528"/>
                  <a:pt x="796416" y="3474162"/>
                </a:cubicBezTo>
                <a:cubicBezTo>
                  <a:pt x="796416" y="2140439"/>
                  <a:pt x="504812" y="932979"/>
                  <a:pt x="33352" y="58950"/>
                </a:cubicBez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914E086-9AD4-A377-1C1E-4A0260887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3" y="1511589"/>
            <a:ext cx="3430958" cy="289643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H.E Marky Sall, President  of Senegal  welcome Global Award</a:t>
            </a:r>
            <a:endParaRPr lang="en-US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75237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.E. Hage Geingob ">
            <a:extLst>
              <a:ext uri="{FF2B5EF4-FFF2-40B4-BE49-F238E27FC236}">
                <a16:creationId xmlns:a16="http://schemas.microsoft.com/office/drawing/2014/main" id="{92BA19A9-FF5D-5B3B-8223-B392F9190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98" r="17752" b="3"/>
          <a:stretch/>
        </p:blipFill>
        <p:spPr bwMode="auto">
          <a:xfrm>
            <a:off x="2677260" y="-18240"/>
            <a:ext cx="4040744" cy="687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914E086-9AD4-A377-1C1E-4A0260887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29519"/>
            <a:ext cx="2984937" cy="2757975"/>
          </a:xfrm>
          <a:prstGeom prst="ellipse">
            <a:avLst/>
          </a:prstGeo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25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H.E </a:t>
            </a:r>
            <a:r>
              <a:rPr lang="en-GB" sz="25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Hage</a:t>
            </a:r>
            <a:r>
              <a:rPr lang="en-GB" sz="25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Geingob</a:t>
            </a:r>
            <a:r>
              <a:rPr lang="en-GB" sz="2500" b="1" dirty="0">
                <a:solidFill>
                  <a:srgbClr val="FFFFFF"/>
                </a:solidFill>
              </a:rPr>
              <a:t>, </a:t>
            </a:r>
            <a:r>
              <a:rPr lang="en-GB" sz="25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President of the Republic of Namibia </a:t>
            </a:r>
            <a:r>
              <a:rPr lang="en-US" sz="25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welcome Global Award</a:t>
            </a:r>
          </a:p>
        </p:txBody>
      </p:sp>
      <p:pic>
        <p:nvPicPr>
          <p:cNvPr id="4" name="Picture 3" descr="A picture containing text, person, screenshot&#10;&#10;Description automatically generated">
            <a:extLst>
              <a:ext uri="{FF2B5EF4-FFF2-40B4-BE49-F238E27FC236}">
                <a16:creationId xmlns:a16="http://schemas.microsoft.com/office/drawing/2014/main" id="{5BBA263D-6A6C-E39A-5802-746A965D9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360" y="0"/>
            <a:ext cx="55526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20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.E. Hakainde Hichilema">
            <a:extLst>
              <a:ext uri="{FF2B5EF4-FFF2-40B4-BE49-F238E27FC236}">
                <a16:creationId xmlns:a16="http://schemas.microsoft.com/office/drawing/2014/main" id="{DF93C6DF-0721-5D93-C095-ADA3DA0945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4" r="22626" b="3"/>
          <a:stretch/>
        </p:blipFill>
        <p:spPr bwMode="auto">
          <a:xfrm>
            <a:off x="3870934" y="-172619"/>
            <a:ext cx="4039673" cy="687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6EA5013-BD5A-5E84-D7DA-1D1411968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792" y="2945176"/>
            <a:ext cx="2984937" cy="2757975"/>
          </a:xfrm>
          <a:prstGeom prst="ellipse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H.E </a:t>
            </a:r>
            <a:r>
              <a:rPr lang="en-GB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H.E. Hakainde Hichilema</a:t>
            </a:r>
            <a:br>
              <a:rPr lang="en-GB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GB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President of the Republic of Zambia </a:t>
            </a:r>
            <a:r>
              <a:rPr lang="en-US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welcome Global Award</a:t>
            </a:r>
          </a:p>
        </p:txBody>
      </p:sp>
      <p:pic>
        <p:nvPicPr>
          <p:cNvPr id="4" name="Picture 3" descr="Text, letter&#10;&#10;Description automatically generated">
            <a:extLst>
              <a:ext uri="{FF2B5EF4-FFF2-40B4-BE49-F238E27FC236}">
                <a16:creationId xmlns:a16="http://schemas.microsoft.com/office/drawing/2014/main" id="{3C7DDF26-A1AF-98CB-8258-E291F77457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452" r="6042" b="-2"/>
          <a:stretch/>
        </p:blipFill>
        <p:spPr>
          <a:xfrm>
            <a:off x="7909538" y="-7"/>
            <a:ext cx="4282456" cy="6876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79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floor, furniture&#10;&#10;Description automatically generated">
            <a:extLst>
              <a:ext uri="{FF2B5EF4-FFF2-40B4-BE49-F238E27FC236}">
                <a16:creationId xmlns:a16="http://schemas.microsoft.com/office/drawing/2014/main" id="{90801E83-5E03-EACD-C7D0-C13612910B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632" r="-2" b="9995"/>
          <a:stretch/>
        </p:blipFill>
        <p:spPr>
          <a:xfrm>
            <a:off x="4493436" y="243"/>
            <a:ext cx="769856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6451640" y="0"/>
                </a:lnTo>
                <a:lnTo>
                  <a:pt x="6451640" y="479"/>
                </a:lnTo>
                <a:lnTo>
                  <a:pt x="7698564" y="479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28" name="Picture 27" descr="A person holding a trophy&#10;&#10;Description automatically generated with medium confidence">
            <a:extLst>
              <a:ext uri="{FF2B5EF4-FFF2-40B4-BE49-F238E27FC236}">
                <a16:creationId xmlns:a16="http://schemas.microsoft.com/office/drawing/2014/main" id="{1EC66095-2E86-E347-0409-A09892736D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937" r="1" b="34566"/>
          <a:stretch/>
        </p:blipFill>
        <p:spPr>
          <a:xfrm>
            <a:off x="20" y="10"/>
            <a:ext cx="5859777" cy="3346695"/>
          </a:xfrm>
          <a:custGeom>
            <a:avLst/>
            <a:gdLst/>
            <a:ahLst/>
            <a:cxnLst/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10" name="Picture 9" descr="A picture containing text, person, person, suit&#10;&#10;Description automatically generated">
            <a:extLst>
              <a:ext uri="{FF2B5EF4-FFF2-40B4-BE49-F238E27FC236}">
                <a16:creationId xmlns:a16="http://schemas.microsoft.com/office/drawing/2014/main" id="{B4C602FF-6305-9A51-C392-CC8647ED7F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" b="9784"/>
          <a:stretch/>
        </p:blipFill>
        <p:spPr>
          <a:xfrm>
            <a:off x="6350089" y="3511295"/>
            <a:ext cx="5841911" cy="3346705"/>
          </a:xfrm>
          <a:custGeom>
            <a:avLst/>
            <a:gdLst/>
            <a:ahLst/>
            <a:cxnLst/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9" name="Picture 8" descr="A group of people sitting in a room&#10;&#10;Description automatically generated with medium confidence">
            <a:extLst>
              <a:ext uri="{FF2B5EF4-FFF2-40B4-BE49-F238E27FC236}">
                <a16:creationId xmlns:a16="http://schemas.microsoft.com/office/drawing/2014/main" id="{95047D93-FE52-18C6-3294-57797F6994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3140" r="-2" b="11488"/>
          <a:stretch/>
        </p:blipFill>
        <p:spPr>
          <a:xfrm>
            <a:off x="20" y="3511295"/>
            <a:ext cx="769854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48659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4BF7EC-3898-C5C4-5DE9-45ED751926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Examining how different streams of repayable finance can be used to de-risk loans and address the finance gap for each of the market segments. </a:t>
            </a:r>
            <a:endParaRPr lang="en-GB" sz="4000" dirty="0"/>
          </a:p>
          <a:p>
            <a:pPr marL="0" indent="0">
              <a:buNone/>
            </a:pPr>
            <a:endParaRPr lang="en-GB" sz="3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2F2B752-4BED-483D-C307-DFF883296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Panel Discussion</a:t>
            </a:r>
            <a:endParaRPr 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D54E9B-29B1-751A-C2EB-0E1CB0ED6619}"/>
              </a:ext>
            </a:extLst>
          </p:cNvPr>
          <p:cNvSpPr txBox="1">
            <a:spLocks/>
          </p:cNvSpPr>
          <p:nvPr/>
        </p:nvSpPr>
        <p:spPr>
          <a:xfrm>
            <a:off x="738653" y="468820"/>
            <a:ext cx="9282430" cy="7521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2"/>
                </a:solidFill>
                <a:latin typeface="Quicksand" pitchFamily="2" charset="0"/>
                <a:ea typeface="+mj-ea"/>
                <a:cs typeface="Quire Sans" panose="020B0502040204020203" pitchFamily="34" charset="0"/>
              </a:defRPr>
            </a:lvl1pPr>
          </a:lstStyle>
          <a:p>
            <a:endParaRPr lang="en-GB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870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7A59126-B535-1B3D-86C0-5D56CC09B0F3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05268" y="4310808"/>
            <a:ext cx="3571536" cy="1474642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H.E. Mr. Roberto Carlos Ramirez Alvarenga</a:t>
            </a:r>
          </a:p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Vice Minister of Finance in charge of Credit and Public Investment Honduras</a:t>
            </a:r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7" name="Espace réservé pour une image  23">
            <a:extLst>
              <a:ext uri="{FF2B5EF4-FFF2-40B4-BE49-F238E27FC236}">
                <a16:creationId xmlns:a16="http://schemas.microsoft.com/office/drawing/2014/main" id="{EEFD7F82-7574-A91C-79C1-135897BFDC97}"/>
              </a:ext>
            </a:extLst>
          </p:cNvPr>
          <p:cNvSpPr txBox="1">
            <a:spLocks/>
          </p:cNvSpPr>
          <p:nvPr/>
        </p:nvSpPr>
        <p:spPr>
          <a:xfrm>
            <a:off x="4312599" y="569747"/>
            <a:ext cx="2993617" cy="2953425"/>
          </a:xfrm>
          <a:prstGeom prst="ellipse">
            <a:avLst/>
          </a:prstGeom>
        </p:spPr>
      </p:sp>
      <p:sp>
        <p:nvSpPr>
          <p:cNvPr id="29" name="Espace réservé pour une image  23">
            <a:extLst>
              <a:ext uri="{FF2B5EF4-FFF2-40B4-BE49-F238E27FC236}">
                <a16:creationId xmlns:a16="http://schemas.microsoft.com/office/drawing/2014/main" id="{120E2C84-EAD9-4B03-483B-797F90D7CFCD}"/>
              </a:ext>
            </a:extLst>
          </p:cNvPr>
          <p:cNvSpPr txBox="1">
            <a:spLocks/>
          </p:cNvSpPr>
          <p:nvPr/>
        </p:nvSpPr>
        <p:spPr>
          <a:xfrm>
            <a:off x="2514647" y="4260974"/>
            <a:ext cx="2993617" cy="2953425"/>
          </a:xfrm>
          <a:prstGeom prst="ellipse">
            <a:avLst/>
          </a:prstGeom>
        </p:spPr>
      </p:sp>
      <p:sp>
        <p:nvSpPr>
          <p:cNvPr id="35" name="Espace réservé pour une image  23">
            <a:extLst>
              <a:ext uri="{FF2B5EF4-FFF2-40B4-BE49-F238E27FC236}">
                <a16:creationId xmlns:a16="http://schemas.microsoft.com/office/drawing/2014/main" id="{BDFAF759-31BE-0265-477A-2175C0CC4D59}"/>
              </a:ext>
            </a:extLst>
          </p:cNvPr>
          <p:cNvSpPr txBox="1">
            <a:spLocks/>
          </p:cNvSpPr>
          <p:nvPr/>
        </p:nvSpPr>
        <p:spPr>
          <a:xfrm>
            <a:off x="8847658" y="554745"/>
            <a:ext cx="2993617" cy="2953425"/>
          </a:xfrm>
          <a:prstGeom prst="ellipse">
            <a:avLst/>
          </a:prstGeom>
        </p:spPr>
      </p:sp>
      <p:pic>
        <p:nvPicPr>
          <p:cNvPr id="49" name="Espace réservé pour une image  15">
            <a:extLst>
              <a:ext uri="{FF2B5EF4-FFF2-40B4-BE49-F238E27FC236}">
                <a16:creationId xmlns:a16="http://schemas.microsoft.com/office/drawing/2014/main" id="{33FE6AE9-7616-C5B4-9F92-CE62CDA6F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1" b="671"/>
          <a:stretch/>
        </p:blipFill>
        <p:spPr>
          <a:xfrm>
            <a:off x="6739315" y="1687082"/>
            <a:ext cx="2559960" cy="2525591"/>
          </a:xfrm>
          <a:prstGeom prst="ellipse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B18EC83-903E-F295-8524-35D53FC5FA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1357" y="523662"/>
            <a:ext cx="10657114" cy="1052223"/>
          </a:xfrm>
        </p:spPr>
        <p:txBody>
          <a:bodyPr>
            <a:normAutofit/>
          </a:bodyPr>
          <a:lstStyle/>
          <a:p>
            <a:r>
              <a:rPr lang="en-GB" sz="3200" b="1" dirty="0"/>
              <a:t>PERSPECTIVES FROM THE DEMAND SIDE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B115EF21-13C0-9E30-F075-7A464689A389}"/>
              </a:ext>
            </a:extLst>
          </p:cNvPr>
          <p:cNvSpPr txBox="1">
            <a:spLocks/>
          </p:cNvSpPr>
          <p:nvPr/>
        </p:nvSpPr>
        <p:spPr>
          <a:xfrm>
            <a:off x="1584385" y="4382694"/>
            <a:ext cx="3571536" cy="14746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b="0" kern="1200">
                <a:solidFill>
                  <a:schemeClr val="accent3"/>
                </a:solidFill>
                <a:latin typeface="Quicksan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24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H.E. Mrs. Abida Mia</a:t>
            </a:r>
          </a:p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Minister of Water and Sanitation</a:t>
            </a:r>
          </a:p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Malawi</a:t>
            </a:r>
            <a:endParaRPr lang="fr-FR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Espace réservé pour une image  15">
            <a:extLst>
              <a:ext uri="{FF2B5EF4-FFF2-40B4-BE49-F238E27FC236}">
                <a16:creationId xmlns:a16="http://schemas.microsoft.com/office/drawing/2014/main" id="{C92DF39A-1954-A893-98F5-65581E004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4" b="17114"/>
          <a:stretch/>
        </p:blipFill>
        <p:spPr>
          <a:xfrm>
            <a:off x="2041256" y="1694031"/>
            <a:ext cx="2507739" cy="247407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89047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7A59126-B535-1B3D-86C0-5D56CC09B0F3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959481" y="4143749"/>
            <a:ext cx="3181197" cy="1699989"/>
          </a:xfrm>
        </p:spPr>
        <p:txBody>
          <a:bodyPr>
            <a:noAutofit/>
          </a:bodyPr>
          <a:lstStyle/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Joel </a:t>
            </a:r>
            <a:r>
              <a:rPr lang="en-GB" sz="1800" b="1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Kolker</a:t>
            </a:r>
            <a:endParaRPr lang="en-GB" sz="1800" b="1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Global Lead Water and Finance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World Bank Group </a:t>
            </a:r>
            <a:endParaRPr lang="en-GB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673606B0-CECA-8100-77B2-23AB59F37FCB}"/>
              </a:ext>
            </a:extLst>
          </p:cNvPr>
          <p:cNvSpPr txBox="1">
            <a:spLocks/>
          </p:cNvSpPr>
          <p:nvPr/>
        </p:nvSpPr>
        <p:spPr>
          <a:xfrm>
            <a:off x="4296466" y="4098181"/>
            <a:ext cx="3599068" cy="1699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b="0" kern="1200">
                <a:solidFill>
                  <a:schemeClr val="accent3"/>
                </a:solidFill>
                <a:latin typeface="Quicksan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800" b="1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Osward</a:t>
            </a:r>
            <a:r>
              <a:rPr lang="en-GB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Chanda</a:t>
            </a:r>
          </a:p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Director of the Water and Sanitation Development Department</a:t>
            </a: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African Development Bank</a:t>
            </a:r>
            <a:endParaRPr lang="fr-FR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95CC3D54-9AD7-698B-B2C5-AD5469194D57}"/>
              </a:ext>
            </a:extLst>
          </p:cNvPr>
          <p:cNvSpPr txBox="1">
            <a:spLocks/>
          </p:cNvSpPr>
          <p:nvPr/>
        </p:nvSpPr>
        <p:spPr>
          <a:xfrm>
            <a:off x="8314281" y="3876137"/>
            <a:ext cx="2492574" cy="15691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b="0" kern="1200">
                <a:solidFill>
                  <a:schemeClr val="accent3"/>
                </a:solidFill>
                <a:latin typeface="Quicksan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Quicksand" pitchFamily="2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7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900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Peter Karanja </a:t>
            </a:r>
            <a:endParaRPr lang="en-GB" sz="19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1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WASH Manager</a:t>
            </a:r>
          </a:p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1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World Vision Kenya (on behalf of Vision Fund)</a:t>
            </a:r>
            <a:endParaRPr lang="fr-FR" sz="1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9" name="Espace réservé pour une image  23">
            <a:extLst>
              <a:ext uri="{FF2B5EF4-FFF2-40B4-BE49-F238E27FC236}">
                <a16:creationId xmlns:a16="http://schemas.microsoft.com/office/drawing/2014/main" id="{120E2C84-EAD9-4B03-483B-797F90D7CFCD}"/>
              </a:ext>
            </a:extLst>
          </p:cNvPr>
          <p:cNvSpPr txBox="1">
            <a:spLocks/>
          </p:cNvSpPr>
          <p:nvPr/>
        </p:nvSpPr>
        <p:spPr>
          <a:xfrm>
            <a:off x="2514647" y="4260974"/>
            <a:ext cx="2993617" cy="2953425"/>
          </a:xfrm>
          <a:prstGeom prst="ellipse">
            <a:avLst/>
          </a:prstGeom>
        </p:spPr>
      </p:sp>
      <p:sp>
        <p:nvSpPr>
          <p:cNvPr id="35" name="Espace réservé pour une image  23">
            <a:extLst>
              <a:ext uri="{FF2B5EF4-FFF2-40B4-BE49-F238E27FC236}">
                <a16:creationId xmlns:a16="http://schemas.microsoft.com/office/drawing/2014/main" id="{BDFAF759-31BE-0265-477A-2175C0CC4D59}"/>
              </a:ext>
            </a:extLst>
          </p:cNvPr>
          <p:cNvSpPr txBox="1">
            <a:spLocks/>
          </p:cNvSpPr>
          <p:nvPr/>
        </p:nvSpPr>
        <p:spPr>
          <a:xfrm>
            <a:off x="8847658" y="554745"/>
            <a:ext cx="2993617" cy="2953425"/>
          </a:xfrm>
          <a:prstGeom prst="ellipse">
            <a:avLst/>
          </a:prstGeom>
        </p:spPr>
      </p:sp>
      <p:pic>
        <p:nvPicPr>
          <p:cNvPr id="12" name="Espace réservé pour une image  11">
            <a:extLst>
              <a:ext uri="{FF2B5EF4-FFF2-40B4-BE49-F238E27FC236}">
                <a16:creationId xmlns:a16="http://schemas.microsoft.com/office/drawing/2014/main" id="{FFD3DC02-60C3-8A76-2084-F86C96A7F4ED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1" r="5581"/>
          <a:stretch/>
        </p:blipFill>
        <p:spPr>
          <a:xfrm>
            <a:off x="1239212" y="1273055"/>
            <a:ext cx="2621404" cy="2586209"/>
          </a:xfrm>
        </p:spPr>
      </p:pic>
      <p:pic>
        <p:nvPicPr>
          <p:cNvPr id="14" name="Espace réservé pour une image  13">
            <a:extLst>
              <a:ext uri="{FF2B5EF4-FFF2-40B4-BE49-F238E27FC236}">
                <a16:creationId xmlns:a16="http://schemas.microsoft.com/office/drawing/2014/main" id="{AE49B8C0-0E0E-12BD-AF35-AA2C6256E78F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" b="667"/>
          <a:stretch/>
        </p:blipFill>
        <p:spPr>
          <a:xfrm>
            <a:off x="4846228" y="1178006"/>
            <a:ext cx="2715017" cy="2678780"/>
          </a:xfrm>
        </p:spPr>
      </p:pic>
      <p:sp>
        <p:nvSpPr>
          <p:cNvPr id="9" name="Espace réservé pour une image  3">
            <a:extLst>
              <a:ext uri="{FF2B5EF4-FFF2-40B4-BE49-F238E27FC236}">
                <a16:creationId xmlns:a16="http://schemas.microsoft.com/office/drawing/2014/main" id="{7A83900C-1443-EEAC-B9F1-DD052AFD2CCE}"/>
              </a:ext>
            </a:extLst>
          </p:cNvPr>
          <p:cNvSpPr txBox="1">
            <a:spLocks/>
          </p:cNvSpPr>
          <p:nvPr/>
        </p:nvSpPr>
        <p:spPr>
          <a:xfrm>
            <a:off x="4787415" y="151219"/>
            <a:ext cx="2993617" cy="2953425"/>
          </a:xfrm>
          <a:prstGeom prst="ellipse">
            <a:avLst/>
          </a:prstGeom>
        </p:spPr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119BD860-4024-7BF6-CEAA-3EF45E484897}"/>
              </a:ext>
            </a:extLst>
          </p:cNvPr>
          <p:cNvSpPr txBox="1">
            <a:spLocks/>
          </p:cNvSpPr>
          <p:nvPr/>
        </p:nvSpPr>
        <p:spPr>
          <a:xfrm>
            <a:off x="8221278" y="-56421"/>
            <a:ext cx="2993617" cy="2953425"/>
          </a:xfrm>
          <a:prstGeom prst="ellipse">
            <a:avLst/>
          </a:prstGeom>
        </p:spPr>
      </p:sp>
      <p:pic>
        <p:nvPicPr>
          <p:cNvPr id="19" name="Espace réservé pour une image  23">
            <a:extLst>
              <a:ext uri="{FF2B5EF4-FFF2-40B4-BE49-F238E27FC236}">
                <a16:creationId xmlns:a16="http://schemas.microsoft.com/office/drawing/2014/main" id="{BA79B0A7-AE63-66A8-C86B-B3941C2F70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1" b="671"/>
          <a:stretch/>
        </p:blipFill>
        <p:spPr>
          <a:xfrm>
            <a:off x="8314281" y="1273055"/>
            <a:ext cx="2638507" cy="2603082"/>
          </a:xfrm>
          <a:prstGeom prst="ellipse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EE55AF-FBB5-B201-5C03-15A473F41C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027" y="383532"/>
            <a:ext cx="10657114" cy="1052223"/>
          </a:xfrm>
        </p:spPr>
        <p:txBody>
          <a:bodyPr>
            <a:normAutofit/>
          </a:bodyPr>
          <a:lstStyle/>
          <a:p>
            <a:r>
              <a:rPr lang="en-GB" sz="3200" b="1" dirty="0"/>
              <a:t>PERSPECTIVES FROM THE SUPPLY SIDE</a:t>
            </a:r>
          </a:p>
        </p:txBody>
      </p:sp>
    </p:spTree>
    <p:extLst>
      <p:ext uri="{BB962C8B-B14F-4D97-AF65-F5344CB8AC3E}">
        <p14:creationId xmlns:p14="http://schemas.microsoft.com/office/powerpoint/2010/main" val="4050006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EC80E6-5374-83E3-DCBC-57DA54A18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1231" y="563447"/>
            <a:ext cx="2409934" cy="865909"/>
          </a:xfrm>
        </p:spPr>
        <p:txBody>
          <a:bodyPr>
            <a:normAutofit/>
          </a:bodyPr>
          <a:lstStyle/>
          <a:p>
            <a:r>
              <a:rPr lang="en-GB" sz="2800" b="1" dirty="0"/>
              <a:t>Moderator</a:t>
            </a:r>
            <a:endParaRPr lang="en-NL" sz="2800" b="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7A59126-B535-1B3D-86C0-5D56CC09B0F3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931228" y="1719807"/>
            <a:ext cx="5758544" cy="3418386"/>
          </a:xfrm>
        </p:spPr>
        <p:txBody>
          <a:bodyPr>
            <a:normAutofit/>
          </a:bodyPr>
          <a:lstStyle/>
          <a:p>
            <a:r>
              <a:rPr lang="fr-FR" sz="2600" b="1" dirty="0" err="1">
                <a:latin typeface="Leta"/>
              </a:rPr>
              <a:t>Wambui</a:t>
            </a:r>
            <a:r>
              <a:rPr lang="fr-FR" sz="2600" b="1" dirty="0">
                <a:latin typeface="Leta"/>
              </a:rPr>
              <a:t> </a:t>
            </a:r>
            <a:r>
              <a:rPr lang="fr-FR" sz="2600" b="1" dirty="0" err="1">
                <a:latin typeface="Leta"/>
              </a:rPr>
              <a:t>Gichuri</a:t>
            </a:r>
            <a:br>
              <a:rPr lang="fr-FR" sz="2400" dirty="0">
                <a:latin typeface="Leta"/>
              </a:rPr>
            </a:br>
            <a:r>
              <a:rPr lang="fr-FR" sz="2400" dirty="0">
                <a:solidFill>
                  <a:schemeClr val="tx1"/>
                </a:solidFill>
                <a:latin typeface="Leta"/>
              </a:rPr>
              <a:t>Chair, IRCWASH </a:t>
            </a:r>
            <a:r>
              <a:rPr lang="fr-FR" sz="2400" dirty="0" err="1">
                <a:solidFill>
                  <a:schemeClr val="tx1"/>
                </a:solidFill>
                <a:latin typeface="Leta"/>
              </a:rPr>
              <a:t>Supervisory</a:t>
            </a:r>
            <a:r>
              <a:rPr lang="fr-FR" sz="2400" dirty="0">
                <a:solidFill>
                  <a:schemeClr val="tx1"/>
                </a:solidFill>
                <a:latin typeface="Leta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Leta"/>
              </a:rPr>
              <a:t>Board</a:t>
            </a:r>
            <a:r>
              <a:rPr lang="fr-FR" sz="2400" dirty="0">
                <a:solidFill>
                  <a:schemeClr val="tx1"/>
                </a:solidFill>
                <a:latin typeface="Leta"/>
              </a:rPr>
              <a:t>; </a:t>
            </a:r>
          </a:p>
          <a:p>
            <a:r>
              <a:rPr lang="en-US" sz="2400" dirty="0">
                <a:solidFill>
                  <a:schemeClr val="tx1"/>
                </a:solidFill>
                <a:latin typeface="Leta"/>
              </a:rPr>
              <a:t>Previously: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Leta"/>
              </a:rPr>
              <a:t>Acting Vice-President for Agriculture, Human and Social Development at AfDB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Leta"/>
              </a:rPr>
              <a:t>World Bank Water Practice Manager for Latin America and The Caribbean, and Africa.</a:t>
            </a:r>
            <a:endParaRPr lang="en-GB" sz="2400" dirty="0">
              <a:solidFill>
                <a:schemeClr val="tx1"/>
              </a:solidFill>
            </a:endParaRPr>
          </a:p>
        </p:txBody>
      </p:sp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43210CF3-104D-267D-0206-ECF7D9B06A5D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" r="1498"/>
          <a:stretch/>
        </p:blipFill>
        <p:spPr>
          <a:xfrm>
            <a:off x="107005" y="1177278"/>
            <a:ext cx="4564730" cy="4503444"/>
          </a:xfrm>
        </p:spPr>
      </p:pic>
    </p:spTree>
    <p:extLst>
      <p:ext uri="{BB962C8B-B14F-4D97-AF65-F5344CB8AC3E}">
        <p14:creationId xmlns:p14="http://schemas.microsoft.com/office/powerpoint/2010/main" val="2355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932F51-89AF-E4F1-5299-7FDBD6F13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68071" y="1206147"/>
            <a:ext cx="4913946" cy="3044706"/>
          </a:xfrm>
        </p:spPr>
        <p:txBody>
          <a:bodyPr>
            <a:normAutofit/>
          </a:bodyPr>
          <a:lstStyle/>
          <a:p>
            <a:endParaRPr lang="en-US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Highlights of the discussion and concrete next steps </a:t>
            </a:r>
            <a:endParaRPr lang="en-GB" sz="66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390BEF9-0BDB-761B-9C79-9087E74FE8AC}"/>
              </a:ext>
            </a:extLst>
          </p:cNvPr>
          <p:cNvSpPr txBox="1"/>
          <p:nvPr/>
        </p:nvSpPr>
        <p:spPr>
          <a:xfrm>
            <a:off x="544683" y="4917492"/>
            <a:ext cx="3747581" cy="6771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fontAlgn="ctr"/>
            <a:r>
              <a:rPr lang="fr-FR" sz="2000" b="1" i="0" dirty="0" err="1">
                <a:solidFill>
                  <a:schemeClr val="bg1"/>
                </a:solidFill>
                <a:effectLst/>
                <a:latin typeface="-apple-system"/>
              </a:rPr>
              <a:t>Wambui</a:t>
            </a:r>
            <a:r>
              <a:rPr lang="fr-FR" sz="2000" b="1" i="0" dirty="0">
                <a:solidFill>
                  <a:schemeClr val="bg1"/>
                </a:solidFill>
                <a:effectLst/>
                <a:latin typeface="-apple-system"/>
              </a:rPr>
              <a:t> GICHURI</a:t>
            </a:r>
          </a:p>
          <a:p>
            <a:pPr algn="ctr"/>
            <a:r>
              <a:rPr lang="fr-FR" b="0" i="0" dirty="0">
                <a:effectLst/>
                <a:latin typeface="-apple-system"/>
              </a:rPr>
              <a:t> </a:t>
            </a:r>
            <a:endParaRPr lang="fr-FR" dirty="0">
              <a:ea typeface="Calibri"/>
              <a:cs typeface="Calibri"/>
            </a:endParaRPr>
          </a:p>
        </p:txBody>
      </p:sp>
      <p:pic>
        <p:nvPicPr>
          <p:cNvPr id="6" name="Picture Placeholder 5" descr="A picture containing person, person, smiling, posing&#10;&#10;Description automatically generated">
            <a:extLst>
              <a:ext uri="{FF2B5EF4-FFF2-40B4-BE49-F238E27FC236}">
                <a16:creationId xmlns:a16="http://schemas.microsoft.com/office/drawing/2014/main" id="{75216716-762C-85A1-967C-CC8E8D0235CE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" r="1495"/>
          <a:stretch>
            <a:fillRect/>
          </a:stretch>
        </p:blipFill>
        <p:spPr>
          <a:xfrm>
            <a:off x="446712" y="651643"/>
            <a:ext cx="4210241" cy="4153714"/>
          </a:xfrm>
        </p:spPr>
      </p:pic>
    </p:spTree>
    <p:extLst>
      <p:ext uri="{BB962C8B-B14F-4D97-AF65-F5344CB8AC3E}">
        <p14:creationId xmlns:p14="http://schemas.microsoft.com/office/powerpoint/2010/main" val="367809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6381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l Systems Connect Symposium Template" id="{2EF7223B-C4B0-D74A-910D-437314A27762}" vid="{8D5E0B56-1394-134C-A9A7-4090F894B78F}"/>
    </a:ext>
  </a:extLst>
</a:theme>
</file>

<file path=ppt/theme/theme2.xml><?xml version="1.0" encoding="utf-8"?>
<a:theme xmlns:a="http://schemas.openxmlformats.org/drawingml/2006/main" name="1_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9FDEED1CF3F4B9DC0D7FB7D725DAF" ma:contentTypeVersion="17" ma:contentTypeDescription="Create a new document." ma:contentTypeScope="" ma:versionID="a00065f7382228d9d3730e1fe2adf852">
  <xsd:schema xmlns:xsd="http://www.w3.org/2001/XMLSchema" xmlns:xs="http://www.w3.org/2001/XMLSchema" xmlns:p="http://schemas.microsoft.com/office/2006/metadata/properties" xmlns:ns2="7cf6d27a-a121-47a7-bb37-240d2e08ea91" xmlns:ns3="bbc718c4-94a0-4501-a8e8-70f7c8e44e11" targetNamespace="http://schemas.microsoft.com/office/2006/metadata/properties" ma:root="true" ma:fieldsID="76c43f8a2367fa9bfe0536691432201d" ns2:_="" ns3:_="">
    <xsd:import namespace="7cf6d27a-a121-47a7-bb37-240d2e08ea91"/>
    <xsd:import namespace="bbc718c4-94a0-4501-a8e8-70f7c8e44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f6d27a-a121-47a7-bb37-240d2e08ea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e83bbb5-db0d-49e0-93d3-6afa06249b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718c4-94a0-4501-a8e8-70f7c8e44e1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2d0e25c-88f3-40b1-ba6b-c6b79027402b}" ma:internalName="TaxCatchAll" ma:showField="CatchAllData" ma:web="bbc718c4-94a0-4501-a8e8-70f7c8e44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cf6d27a-a121-47a7-bb37-240d2e08ea91">
      <Terms xmlns="http://schemas.microsoft.com/office/infopath/2007/PartnerControls"/>
    </lcf76f155ced4ddcb4097134ff3c332f>
    <TaxCatchAll xmlns="bbc718c4-94a0-4501-a8e8-70f7c8e44e1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715DDCA-8214-4368-86E4-CD6CBCDDA95F}"/>
</file>

<file path=customXml/itemProps2.xml><?xml version="1.0" encoding="utf-8"?>
<ds:datastoreItem xmlns:ds="http://schemas.openxmlformats.org/officeDocument/2006/customXml" ds:itemID="{C8A35657-059F-4818-BB8D-34B27D4CC567}">
  <ds:schemaRefs>
    <ds:schemaRef ds:uri="479f4818-a196-4e06-95b4-5468f29f745f"/>
    <ds:schemaRef ds:uri="7cf6d27a-a121-47a7-bb37-240d2e08ea91"/>
    <ds:schemaRef ds:uri="bbc718c4-94a0-4501-a8e8-70f7c8e44e11"/>
    <ds:schemaRef ds:uri="cf857942-0446-4d61-9723-8775f05960db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FE00A8D-74F8-4883-BD6A-AD8EF63BFE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</TotalTime>
  <Words>978</Words>
  <Application>Microsoft Office PowerPoint</Application>
  <PresentationFormat>Widescreen</PresentationFormat>
  <Paragraphs>117</Paragraphs>
  <Slides>33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5" baseType="lpstr">
      <vt:lpstr>-apple-system</vt:lpstr>
      <vt:lpstr>Arial</vt:lpstr>
      <vt:lpstr>Calibri</vt:lpstr>
      <vt:lpstr>Calibri Light</vt:lpstr>
      <vt:lpstr>Leta</vt:lpstr>
      <vt:lpstr>Muli</vt:lpstr>
      <vt:lpstr>Quicksand</vt:lpstr>
      <vt:lpstr>Quicksand Medium</vt:lpstr>
      <vt:lpstr>System Font Regular</vt:lpstr>
      <vt:lpstr>Times New Roman</vt:lpstr>
      <vt:lpstr>Office Theme</vt:lpstr>
      <vt:lpstr>1_Office Theme</vt:lpstr>
      <vt:lpstr>PowerPoint Presentation</vt:lpstr>
      <vt:lpstr>The role of repayable finance: financing different segments in the WASH and water security landscape</vt:lpstr>
      <vt:lpstr>PowerPoint Presentation</vt:lpstr>
      <vt:lpstr>Session Overview</vt:lpstr>
      <vt:lpstr>PowerPoint Presentation</vt:lpstr>
      <vt:lpstr>International High Level Panel Report on Water Investments for Africa</vt:lpstr>
      <vt:lpstr>AIP International High-Level Panel on Water Investments  for Africa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High Level Panel supports the  African Union to close the water investment gap through the Continental Africa Water Investment Programme (AIP)</vt:lpstr>
      <vt:lpstr>AIP was adopted by AU Heads of States in February 2021</vt:lpstr>
      <vt:lpstr>PowerPoint Presentation</vt:lpstr>
      <vt:lpstr>High Level Panel Report launched at UN Water 2023 Conference</vt:lpstr>
      <vt:lpstr>Launch of the High Level Panel Report at UN 2023</vt:lpstr>
      <vt:lpstr>PowerPoint Presentation</vt:lpstr>
      <vt:lpstr>PowerPoint Presentation</vt:lpstr>
      <vt:lpstr>H.E Marky Sall, President  of Senegal  welcome Global Award</vt:lpstr>
      <vt:lpstr>H.E Hage Geingob, President of the Republic of Namibia welcome Global Award</vt:lpstr>
      <vt:lpstr>H.E H.E. Hakainde Hichilema President of the Republic of Zambia welcome Global Award</vt:lpstr>
      <vt:lpstr>PowerPoint Presentation</vt:lpstr>
      <vt:lpstr>Panel Discussion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Dechan Dalrymple</dc:creator>
  <cp:lastModifiedBy>jason willbourn</cp:lastModifiedBy>
  <cp:revision>5</cp:revision>
  <dcterms:created xsi:type="dcterms:W3CDTF">2023-03-14T09:11:07Z</dcterms:created>
  <dcterms:modified xsi:type="dcterms:W3CDTF">2023-05-02T10:25:55Z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0x010100F5E9FDEED1CF3F4B9DC0D7FB7D725DAF</vt:lpwstr>
  </property>
  <property fmtid="{D5CDD505-2E9C-101B-9397-08002B2CF9AE}" pid="3" name="MediaServiceImageTags">
    <vt:lpwstr/>
  </property>
</Properties>
</file>