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4"/>
    <p:sldMasterId id="2147483746" r:id="rId5"/>
  </p:sldMasterIdLst>
  <p:notesMasterIdLst>
    <p:notesMasterId r:id="rId16"/>
  </p:notesMasterIdLst>
  <p:sldIdLst>
    <p:sldId id="257" r:id="rId6"/>
    <p:sldId id="256" r:id="rId7"/>
    <p:sldId id="299" r:id="rId8"/>
    <p:sldId id="314" r:id="rId9"/>
    <p:sldId id="303" r:id="rId10"/>
    <p:sldId id="313" r:id="rId11"/>
    <p:sldId id="312" r:id="rId12"/>
    <p:sldId id="309" r:id="rId13"/>
    <p:sldId id="306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4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orient="horz" pos="1321" userDrawn="1">
          <p15:clr>
            <a:srgbClr val="A4A3A4"/>
          </p15:clr>
        </p15:guide>
        <p15:guide id="4" orient="horz" pos="40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836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76" y="36"/>
      </p:cViewPr>
      <p:guideLst>
        <p:guide orient="horz" pos="754"/>
        <p:guide pos="506"/>
        <p:guide orient="horz" pos="1321"/>
        <p:guide orient="horz" pos="40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CD4AF-3119-4B5F-91BE-A2CFC67F13E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9A1CD-FE2B-4A0F-BA0A-5FE82C9BA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008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224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602DFDE-91C8-1198-84C9-6B47DF32E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1589518"/>
            <a:ext cx="6950801" cy="165576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7034432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697506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6" name="Picture 25" descr="Logo&#10;&#10;Description automatically generated with low confidence">
            <a:extLst>
              <a:ext uri="{FF2B5EF4-FFF2-40B4-BE49-F238E27FC236}">
                <a16:creationId xmlns:a16="http://schemas.microsoft.com/office/drawing/2014/main" id="{E1FC5BD7-8732-ADEF-9F81-3F0DADD8D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CB98AEA-2283-32EB-DFD3-AD24FC02D8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pic>
        <p:nvPicPr>
          <p:cNvPr id="6" name="Picture 5" descr="Logo&#10;&#10;Description automatically generated with low confidence">
            <a:extLst>
              <a:ext uri="{FF2B5EF4-FFF2-40B4-BE49-F238E27FC236}">
                <a16:creationId xmlns:a16="http://schemas.microsoft.com/office/drawing/2014/main" id="{F0D887F5-F3D2-CD60-BBFC-BEB1EE881F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50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6695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5654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6036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object 2">
            <a:extLst>
              <a:ext uri="{FF2B5EF4-FFF2-40B4-BE49-F238E27FC236}">
                <a16:creationId xmlns:a16="http://schemas.microsoft.com/office/drawing/2014/main" id="{3A1E3526-8B48-0487-E0F3-4A5DCABCF137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41">
            <a:extLst>
              <a:ext uri="{FF2B5EF4-FFF2-40B4-BE49-F238E27FC236}">
                <a16:creationId xmlns:a16="http://schemas.microsoft.com/office/drawing/2014/main" id="{1AD82480-6695-011F-39C7-CD9519306178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24" name="object 42">
              <a:extLst>
                <a:ext uri="{FF2B5EF4-FFF2-40B4-BE49-F238E27FC236}">
                  <a16:creationId xmlns:a16="http://schemas.microsoft.com/office/drawing/2014/main" id="{FA7AD87A-F398-6CFE-85D6-239F26A4CAE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25" name="object 43">
              <a:extLst>
                <a:ext uri="{FF2B5EF4-FFF2-40B4-BE49-F238E27FC236}">
                  <a16:creationId xmlns:a16="http://schemas.microsoft.com/office/drawing/2014/main" id="{4907742B-594F-8070-8939-BBDECCB94B1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26" name="object 44">
              <a:extLst>
                <a:ext uri="{FF2B5EF4-FFF2-40B4-BE49-F238E27FC236}">
                  <a16:creationId xmlns:a16="http://schemas.microsoft.com/office/drawing/2014/main" id="{B8884D47-ACAC-72DC-238D-C82C181F9AD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27" name="bg object 22">
            <a:extLst>
              <a:ext uri="{FF2B5EF4-FFF2-40B4-BE49-F238E27FC236}">
                <a16:creationId xmlns:a16="http://schemas.microsoft.com/office/drawing/2014/main" id="{C3DC86F3-3933-157B-3623-696F47E5DEC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5C55125-5EE9-56E5-58D0-8E32CD0D1E7C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29" name="bg object 23">
              <a:extLst>
                <a:ext uri="{FF2B5EF4-FFF2-40B4-BE49-F238E27FC236}">
                  <a16:creationId xmlns:a16="http://schemas.microsoft.com/office/drawing/2014/main" id="{C8070C16-A3D8-356B-1C42-53F61BBBA58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bg object 24">
              <a:extLst>
                <a:ext uri="{FF2B5EF4-FFF2-40B4-BE49-F238E27FC236}">
                  <a16:creationId xmlns:a16="http://schemas.microsoft.com/office/drawing/2014/main" id="{D13DA271-FF2E-4A5C-61A1-4957060F8EE9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bg object 25">
              <a:extLst>
                <a:ext uri="{FF2B5EF4-FFF2-40B4-BE49-F238E27FC236}">
                  <a16:creationId xmlns:a16="http://schemas.microsoft.com/office/drawing/2014/main" id="{CC939EA6-064D-6DE1-EC0C-8723AC1A750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bg object 26">
              <a:extLst>
                <a:ext uri="{FF2B5EF4-FFF2-40B4-BE49-F238E27FC236}">
                  <a16:creationId xmlns:a16="http://schemas.microsoft.com/office/drawing/2014/main" id="{BFABD97D-CF52-61D9-9B12-B992E0548A6E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bg object 27">
              <a:extLst>
                <a:ext uri="{FF2B5EF4-FFF2-40B4-BE49-F238E27FC236}">
                  <a16:creationId xmlns:a16="http://schemas.microsoft.com/office/drawing/2014/main" id="{6913D529-27D6-6EBB-9FF0-7CBB6125FB33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bg object 28">
              <a:extLst>
                <a:ext uri="{FF2B5EF4-FFF2-40B4-BE49-F238E27FC236}">
                  <a16:creationId xmlns:a16="http://schemas.microsoft.com/office/drawing/2014/main" id="{3BC089F8-C03E-AC9A-B4DA-90B34DDA2446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bg object 29">
              <a:extLst>
                <a:ext uri="{FF2B5EF4-FFF2-40B4-BE49-F238E27FC236}">
                  <a16:creationId xmlns:a16="http://schemas.microsoft.com/office/drawing/2014/main" id="{D1AE7599-A607-8CC5-97AE-5D34E4CB5F7D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bg object 30">
              <a:extLst>
                <a:ext uri="{FF2B5EF4-FFF2-40B4-BE49-F238E27FC236}">
                  <a16:creationId xmlns:a16="http://schemas.microsoft.com/office/drawing/2014/main" id="{56CDBC1F-319A-14D3-B85A-51C0402334F7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bg object 31">
              <a:extLst>
                <a:ext uri="{FF2B5EF4-FFF2-40B4-BE49-F238E27FC236}">
                  <a16:creationId xmlns:a16="http://schemas.microsoft.com/office/drawing/2014/main" id="{34B5E27E-26C9-21B2-277D-97AEA8AF71BC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8" name="Picture 37" descr="A picture containing text&#10;&#10;Description automatically generated">
            <a:extLst>
              <a:ext uri="{FF2B5EF4-FFF2-40B4-BE49-F238E27FC236}">
                <a16:creationId xmlns:a16="http://schemas.microsoft.com/office/drawing/2014/main" id="{A1629AB3-6F71-8EC9-F449-664CD7D18E2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656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730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9560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8421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875C653E-9133-239F-55DE-BF15260BF6E3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DB2DFB41-3DFB-29B9-3697-CEE027A4AD4D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76E6E15-D06D-020F-8891-ED0DE712C506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426A65F-38AD-ACD5-417F-88124821CC1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92CD9181-B7B0-34E7-DD06-43AAE6014560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0C6B5DCA-3EC9-CF4A-0052-10F0741E1CC6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CE496A6D-B7D6-F0D8-4799-DBEABC96F7CA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E11F2413-AF26-B3A2-B50C-B04FD3D3994D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9">
              <a:extLst>
                <a:ext uri="{FF2B5EF4-FFF2-40B4-BE49-F238E27FC236}">
                  <a16:creationId xmlns:a16="http://schemas.microsoft.com/office/drawing/2014/main" id="{0B68E412-A43C-D3B0-FEB2-F2F4D7C490EE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0">
              <a:extLst>
                <a:ext uri="{FF2B5EF4-FFF2-40B4-BE49-F238E27FC236}">
                  <a16:creationId xmlns:a16="http://schemas.microsoft.com/office/drawing/2014/main" id="{D7749893-06DB-EF59-642B-435D81FB33E2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">
              <a:extLst>
                <a:ext uri="{FF2B5EF4-FFF2-40B4-BE49-F238E27FC236}">
                  <a16:creationId xmlns:a16="http://schemas.microsoft.com/office/drawing/2014/main" id="{6E20F1CC-5731-E2FE-5A6B-88C2BB5749E9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2DF4A5BC-8116-08E4-3A8B-82CA954062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807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C476F411-C1CB-B309-F6A3-9EE2FEFAA73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2724B93-4853-C9E1-AAA1-F6F9243FE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46315892-6FFB-14B2-43E9-F6D8FDFB31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3D61696-513E-B1D8-57BF-4D949F733C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C165A0-2DEF-0CDD-3D74-C014D80C3A9E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20" name="object 9">
              <a:extLst>
                <a:ext uri="{FF2B5EF4-FFF2-40B4-BE49-F238E27FC236}">
                  <a16:creationId xmlns:a16="http://schemas.microsoft.com/office/drawing/2014/main" id="{B289C9FD-6BF6-9718-403E-7BF211E6A934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0">
              <a:extLst>
                <a:ext uri="{FF2B5EF4-FFF2-40B4-BE49-F238E27FC236}">
                  <a16:creationId xmlns:a16="http://schemas.microsoft.com/office/drawing/2014/main" id="{ABE4E423-EB33-F64B-FEDA-1617C1BCE099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1">
              <a:extLst>
                <a:ext uri="{FF2B5EF4-FFF2-40B4-BE49-F238E27FC236}">
                  <a16:creationId xmlns:a16="http://schemas.microsoft.com/office/drawing/2014/main" id="{38041A99-D37E-367E-A94A-A641FCBE6C2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2">
              <a:extLst>
                <a:ext uri="{FF2B5EF4-FFF2-40B4-BE49-F238E27FC236}">
                  <a16:creationId xmlns:a16="http://schemas.microsoft.com/office/drawing/2014/main" id="{62C40971-95DB-7B8B-323F-16557495394A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3">
              <a:extLst>
                <a:ext uri="{FF2B5EF4-FFF2-40B4-BE49-F238E27FC236}">
                  <a16:creationId xmlns:a16="http://schemas.microsoft.com/office/drawing/2014/main" id="{5B308401-63CA-5EA6-11F2-1C871BCB6D04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4">
              <a:extLst>
                <a:ext uri="{FF2B5EF4-FFF2-40B4-BE49-F238E27FC236}">
                  <a16:creationId xmlns:a16="http://schemas.microsoft.com/office/drawing/2014/main" id="{3D63AD22-9CEA-0A87-E509-59CC84FC9F4E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52FABBB9-B643-B950-84BC-E9CFFE807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object 10">
            <a:extLst>
              <a:ext uri="{FF2B5EF4-FFF2-40B4-BE49-F238E27FC236}">
                <a16:creationId xmlns:a16="http://schemas.microsoft.com/office/drawing/2014/main" id="{C322B3CB-8E61-01DC-B03B-49FB10F63F31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12">
            <a:extLst>
              <a:ext uri="{FF2B5EF4-FFF2-40B4-BE49-F238E27FC236}">
                <a16:creationId xmlns:a16="http://schemas.microsoft.com/office/drawing/2014/main" id="{703724A5-0A62-D44E-D019-282FF4332DF9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3518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18" name="object 41">
            <a:extLst>
              <a:ext uri="{FF2B5EF4-FFF2-40B4-BE49-F238E27FC236}">
                <a16:creationId xmlns:a16="http://schemas.microsoft.com/office/drawing/2014/main" id="{8D0521C0-22A6-DEB9-AFCF-FBF39F4069C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19" name="object 42">
              <a:extLst>
                <a:ext uri="{FF2B5EF4-FFF2-40B4-BE49-F238E27FC236}">
                  <a16:creationId xmlns:a16="http://schemas.microsoft.com/office/drawing/2014/main" id="{5368C058-495D-F02B-43CB-07962D97901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20" name="object 43">
              <a:extLst>
                <a:ext uri="{FF2B5EF4-FFF2-40B4-BE49-F238E27FC236}">
                  <a16:creationId xmlns:a16="http://schemas.microsoft.com/office/drawing/2014/main" id="{700D5643-31DF-FD33-139E-7684E5D31F8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21" name="object 44">
              <a:extLst>
                <a:ext uri="{FF2B5EF4-FFF2-40B4-BE49-F238E27FC236}">
                  <a16:creationId xmlns:a16="http://schemas.microsoft.com/office/drawing/2014/main" id="{16458C43-2BA3-259C-A753-C2164B40499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7F15CDA-C0AB-1339-A04A-F7D9CEC48568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23" name="object 3">
              <a:extLst>
                <a:ext uri="{FF2B5EF4-FFF2-40B4-BE49-F238E27FC236}">
                  <a16:creationId xmlns:a16="http://schemas.microsoft.com/office/drawing/2014/main" id="{E8F3D1CD-03BC-1D63-D204-B247287B4B5D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4">
              <a:extLst>
                <a:ext uri="{FF2B5EF4-FFF2-40B4-BE49-F238E27FC236}">
                  <a16:creationId xmlns:a16="http://schemas.microsoft.com/office/drawing/2014/main" id="{B2543553-6FD7-434C-C45D-BFDDA2C5C453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5">
              <a:extLst>
                <a:ext uri="{FF2B5EF4-FFF2-40B4-BE49-F238E27FC236}">
                  <a16:creationId xmlns:a16="http://schemas.microsoft.com/office/drawing/2014/main" id="{24CFD0D1-2F12-0E9C-D109-09D24E849F41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6">
              <a:extLst>
                <a:ext uri="{FF2B5EF4-FFF2-40B4-BE49-F238E27FC236}">
                  <a16:creationId xmlns:a16="http://schemas.microsoft.com/office/drawing/2014/main" id="{6470D583-C86F-1D88-3E9A-379287A74109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7">
              <a:extLst>
                <a:ext uri="{FF2B5EF4-FFF2-40B4-BE49-F238E27FC236}">
                  <a16:creationId xmlns:a16="http://schemas.microsoft.com/office/drawing/2014/main" id="{14509B79-268C-F32B-7305-0CACBD9EF71D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8">
              <a:extLst>
                <a:ext uri="{FF2B5EF4-FFF2-40B4-BE49-F238E27FC236}">
                  <a16:creationId xmlns:a16="http://schemas.microsoft.com/office/drawing/2014/main" id="{A9197B0D-DE21-7CAC-FEE4-179010D141DB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9">
              <a:extLst>
                <a:ext uri="{FF2B5EF4-FFF2-40B4-BE49-F238E27FC236}">
                  <a16:creationId xmlns:a16="http://schemas.microsoft.com/office/drawing/2014/main" id="{D7B15113-3D50-7D02-A484-C31BEB4F9EDF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0">
              <a:extLst>
                <a:ext uri="{FF2B5EF4-FFF2-40B4-BE49-F238E27FC236}">
                  <a16:creationId xmlns:a16="http://schemas.microsoft.com/office/drawing/2014/main" id="{18F7E7C2-F6B5-0818-E787-0E5018FBD821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1">
              <a:extLst>
                <a:ext uri="{FF2B5EF4-FFF2-40B4-BE49-F238E27FC236}">
                  <a16:creationId xmlns:a16="http://schemas.microsoft.com/office/drawing/2014/main" id="{79493FD3-3EFF-FD66-A7E6-5D6D2531F011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99487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AC28A1F3-6E35-B7B4-AA04-1708EF78D730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F49CC8F0-C3CC-507C-1F0F-B8C7D7A5B5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960DDAA-558B-E9C0-4DB1-2E7FB7FA5A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2B5E2A8C-343F-861C-3A0E-250BDD44470E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2E618A6-048E-162E-6684-8186C1938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BA1072C-C3EA-627B-E390-BCB4724BD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BA394B7-037F-AC42-264C-9760FE15F5F8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DADFA1C5-8D70-1A97-3B24-9F2134B4E0BF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B0E4A2D0-12A2-A665-4914-B8786751A7EC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3B6AD9B7-DCFE-A40D-C14D-862A3063C1B9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3FD5405E-6550-9B09-4801-B742C7B7CDD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14">
            <a:extLst>
              <a:ext uri="{FF2B5EF4-FFF2-40B4-BE49-F238E27FC236}">
                <a16:creationId xmlns:a16="http://schemas.microsoft.com/office/drawing/2014/main" id="{38687FD4-17E6-A81A-1BB5-7E9D605C4C14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8465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17CFD94A-EB93-256D-39D1-CA9809322DAA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17D81553-5DB9-32B2-E1DE-AEF4E406D33A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D0F38C5-FC78-BCC7-816C-F56BCDD30D20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24" name="object 5">
              <a:extLst>
                <a:ext uri="{FF2B5EF4-FFF2-40B4-BE49-F238E27FC236}">
                  <a16:creationId xmlns:a16="http://schemas.microsoft.com/office/drawing/2014/main" id="{B809CECD-F3D1-708F-CB0B-F91A49B0E86F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6">
              <a:extLst>
                <a:ext uri="{FF2B5EF4-FFF2-40B4-BE49-F238E27FC236}">
                  <a16:creationId xmlns:a16="http://schemas.microsoft.com/office/drawing/2014/main" id="{7CFFD95A-C80F-4A6A-CDD7-C8298979C834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7">
              <a:extLst>
                <a:ext uri="{FF2B5EF4-FFF2-40B4-BE49-F238E27FC236}">
                  <a16:creationId xmlns:a16="http://schemas.microsoft.com/office/drawing/2014/main" id="{6F49529F-2874-F7C7-06DA-4616911BB965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8">
              <a:extLst>
                <a:ext uri="{FF2B5EF4-FFF2-40B4-BE49-F238E27FC236}">
                  <a16:creationId xmlns:a16="http://schemas.microsoft.com/office/drawing/2014/main" id="{AB175477-79BC-0A27-BF4A-C9F9E0F361BC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9">
              <a:extLst>
                <a:ext uri="{FF2B5EF4-FFF2-40B4-BE49-F238E27FC236}">
                  <a16:creationId xmlns:a16="http://schemas.microsoft.com/office/drawing/2014/main" id="{87BF4DE2-DCB0-C182-4E50-2A8A84628A5B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0">
              <a:extLst>
                <a:ext uri="{FF2B5EF4-FFF2-40B4-BE49-F238E27FC236}">
                  <a16:creationId xmlns:a16="http://schemas.microsoft.com/office/drawing/2014/main" id="{2E4D8B78-5C39-3251-488F-60A672F6E3E7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41">
            <a:extLst>
              <a:ext uri="{FF2B5EF4-FFF2-40B4-BE49-F238E27FC236}">
                <a16:creationId xmlns:a16="http://schemas.microsoft.com/office/drawing/2014/main" id="{9CFA1863-EF1F-F9C4-55A2-0D1D7A204776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32" name="object 42">
              <a:extLst>
                <a:ext uri="{FF2B5EF4-FFF2-40B4-BE49-F238E27FC236}">
                  <a16:creationId xmlns:a16="http://schemas.microsoft.com/office/drawing/2014/main" id="{C908E17E-C34E-CA39-1322-D83FEC43B51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33" name="object 43">
              <a:extLst>
                <a:ext uri="{FF2B5EF4-FFF2-40B4-BE49-F238E27FC236}">
                  <a16:creationId xmlns:a16="http://schemas.microsoft.com/office/drawing/2014/main" id="{AAA329D2-E17C-3ECA-57AA-9E1B6C665C6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34" name="object 44">
              <a:extLst>
                <a:ext uri="{FF2B5EF4-FFF2-40B4-BE49-F238E27FC236}">
                  <a16:creationId xmlns:a16="http://schemas.microsoft.com/office/drawing/2014/main" id="{DAFF4014-DD3C-A4ED-7C0F-FE199481F55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5" name="object 14">
            <a:extLst>
              <a:ext uri="{FF2B5EF4-FFF2-40B4-BE49-F238E27FC236}">
                <a16:creationId xmlns:a16="http://schemas.microsoft.com/office/drawing/2014/main" id="{6AB15B81-8104-A1EE-31B9-1124495E259E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4">
            <a:extLst>
              <a:ext uri="{FF2B5EF4-FFF2-40B4-BE49-F238E27FC236}">
                <a16:creationId xmlns:a16="http://schemas.microsoft.com/office/drawing/2014/main" id="{2B8071D5-07F1-1632-C1C4-D285EE752F87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4">
            <a:extLst>
              <a:ext uri="{FF2B5EF4-FFF2-40B4-BE49-F238E27FC236}">
                <a16:creationId xmlns:a16="http://schemas.microsoft.com/office/drawing/2014/main" id="{A3C12696-F7AD-95EC-5D4F-7FCD140FDBF3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4">
            <a:extLst>
              <a:ext uri="{FF2B5EF4-FFF2-40B4-BE49-F238E27FC236}">
                <a16:creationId xmlns:a16="http://schemas.microsoft.com/office/drawing/2014/main" id="{34849671-1B9E-8014-E0C9-CDDF8063A27B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5391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072A7579-A8DB-3BA1-7D11-B42E79C0DD4F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690750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25A24B7E-2CCD-A95C-6E01-2D9878485FE8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323226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A91AF30A-3185-C6FB-BABD-8AEF0FA48E52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825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21AEA1BE-5A69-51D3-1469-48B8F0B76D11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6AEBAF2-43F8-AE2A-D8E5-A56B30C6C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1D1CF59-C35B-E354-D43C-D41D0BD02C26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3DF4A769-3D90-B08B-7568-4B4C8AF5E7AC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FB10C788-D0AD-53B6-A77D-A8D5CF3ACE6A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75417A24-BF31-18B1-B112-203BC7A2BC0D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A63DB79C-26A1-1C42-1445-955E93424E93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D57D5D90-C7B0-1E9C-5ACA-77C18B31130A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9">
              <a:extLst>
                <a:ext uri="{FF2B5EF4-FFF2-40B4-BE49-F238E27FC236}">
                  <a16:creationId xmlns:a16="http://schemas.microsoft.com/office/drawing/2014/main" id="{26AFEF59-FB6B-F690-4E22-7EE9E7B9E657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6A6FA8FF-0323-A2A5-AD3B-04091EFBD461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19F9646E-8BC3-ACC4-DAAA-F740BD2235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16634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F5DAECAF-B29F-163A-DE28-C44878F9FDC7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D7F3E4E3-5DC2-7A90-78EF-60033C1D5E60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AB2B2C63-50CF-4F85-CEEE-44659BE09166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C3F2390B-EF8F-E0FB-A02D-68B666B38449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id="{3A71F93D-C9F0-268B-7A37-49E26BB518D7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7CEE57FE-F6B0-2AA6-7C32-A5BA1E77A0B8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4">
            <a:extLst>
              <a:ext uri="{FF2B5EF4-FFF2-40B4-BE49-F238E27FC236}">
                <a16:creationId xmlns:a16="http://schemas.microsoft.com/office/drawing/2014/main" id="{818C3CDF-E8FA-F95C-74EF-A13B1A222541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4">
            <a:extLst>
              <a:ext uri="{FF2B5EF4-FFF2-40B4-BE49-F238E27FC236}">
                <a16:creationId xmlns:a16="http://schemas.microsoft.com/office/drawing/2014/main" id="{97A1BC46-D083-F472-2FF1-6CFB61B2CAE3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4">
            <a:extLst>
              <a:ext uri="{FF2B5EF4-FFF2-40B4-BE49-F238E27FC236}">
                <a16:creationId xmlns:a16="http://schemas.microsoft.com/office/drawing/2014/main" id="{EA4F68BC-10EE-CE1E-6B81-40D32E4520B6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2BC25AE6-4FD3-97EF-A63E-FE1F7A9232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2384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907F90A9-D80F-2C20-D984-B81C3FADBF8A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F7E0B7E-B793-6DE7-10CF-6E3744391158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14EDFED5-628A-1C5B-70ED-31C07DC68AD3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EB2AD67-DB2D-08EF-B013-F17904E6C35F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E1045B53-498B-5D92-1DDD-3FCCFA081048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63FD305-F05D-3295-23C2-263F4ACF8901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5D3E14C-7C4A-F1FF-EFC2-8BACF4B52739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9">
              <a:extLst>
                <a:ext uri="{FF2B5EF4-FFF2-40B4-BE49-F238E27FC236}">
                  <a16:creationId xmlns:a16="http://schemas.microsoft.com/office/drawing/2014/main" id="{4412D18E-5F80-0CC0-92ED-CEAE4D637D59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0">
              <a:extLst>
                <a:ext uri="{FF2B5EF4-FFF2-40B4-BE49-F238E27FC236}">
                  <a16:creationId xmlns:a16="http://schemas.microsoft.com/office/drawing/2014/main" id="{D7A28E63-2723-5786-3B7D-FBE19C0CD992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F3CA2E15-83C7-3B40-0AD2-3C56F463C8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4613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1B36F8B5-5E58-0AED-AB3D-87B26C35F6D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6BAE756-DAA6-A692-8B5E-82A6D596F1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63C80E7-A27A-3650-0F8F-4E7EB0AD4479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15" name="object 3">
              <a:extLst>
                <a:ext uri="{FF2B5EF4-FFF2-40B4-BE49-F238E27FC236}">
                  <a16:creationId xmlns:a16="http://schemas.microsoft.com/office/drawing/2014/main" id="{CC01CEEA-B7ED-0148-7F51-5D1DEA93D221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2E1291D8-1207-791B-BC8E-F566522320D3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A065F34E-3F02-DC58-B0B4-2374CB6E1296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720CD7B3-698D-50CC-823F-25ED62FF26C1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F6F2F492-09C2-0DCE-5B76-E7120630D5D2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1CCA3882-4685-8799-0CB6-B2C403A6BB63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973793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25243DDB-1D8C-25F1-EFBD-CA6357999E90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9" name="object 41">
            <a:extLst>
              <a:ext uri="{FF2B5EF4-FFF2-40B4-BE49-F238E27FC236}">
                <a16:creationId xmlns:a16="http://schemas.microsoft.com/office/drawing/2014/main" id="{CBC5A9BC-C0A2-8464-E58C-15EC1876D408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10" name="object 42">
              <a:extLst>
                <a:ext uri="{FF2B5EF4-FFF2-40B4-BE49-F238E27FC236}">
                  <a16:creationId xmlns:a16="http://schemas.microsoft.com/office/drawing/2014/main" id="{2C470009-5548-426F-DD07-0A875F4C677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11" name="object 43">
              <a:extLst>
                <a:ext uri="{FF2B5EF4-FFF2-40B4-BE49-F238E27FC236}">
                  <a16:creationId xmlns:a16="http://schemas.microsoft.com/office/drawing/2014/main" id="{572A1E37-344F-50BD-6CA5-0383E9DA180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2" name="object 44">
              <a:extLst>
                <a:ext uri="{FF2B5EF4-FFF2-40B4-BE49-F238E27FC236}">
                  <a16:creationId xmlns:a16="http://schemas.microsoft.com/office/drawing/2014/main" id="{A985A281-6A65-DA1C-8767-37C57225EC4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3A2578A-31A8-FDD4-E72A-5A079F52CF4E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15" name="object 3">
              <a:extLst>
                <a:ext uri="{FF2B5EF4-FFF2-40B4-BE49-F238E27FC236}">
                  <a16:creationId xmlns:a16="http://schemas.microsoft.com/office/drawing/2014/main" id="{0134F523-6B14-48D0-7D0A-0A2FF87BCFBC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29085419-3A39-0612-AEE4-85A2802B848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BC98C7B9-2159-2CEF-DAA0-12C762E0F06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6D8AFB07-BF2F-BC78-BA67-25A8214804A5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7">
              <a:extLst>
                <a:ext uri="{FF2B5EF4-FFF2-40B4-BE49-F238E27FC236}">
                  <a16:creationId xmlns:a16="http://schemas.microsoft.com/office/drawing/2014/main" id="{8B96160B-35D6-A79C-FE28-32EDFF481B4A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8">
              <a:extLst>
                <a:ext uri="{FF2B5EF4-FFF2-40B4-BE49-F238E27FC236}">
                  <a16:creationId xmlns:a16="http://schemas.microsoft.com/office/drawing/2014/main" id="{08D38630-873D-8B69-E39D-F8DF87BB8E8E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998583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A95396BE-0267-034E-C73C-B1E6D7DABEFE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F4E04B1E-40A5-0D11-286C-9AEDAF36CC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6745ECF-4098-896D-BB3B-5CAD8C888D8B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15" name="object 3">
              <a:extLst>
                <a:ext uri="{FF2B5EF4-FFF2-40B4-BE49-F238E27FC236}">
                  <a16:creationId xmlns:a16="http://schemas.microsoft.com/office/drawing/2014/main" id="{DED38840-C871-1D00-4D41-B9796C1F6A65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E41FF462-9004-BC25-5E98-02541BF5D8F5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18A79198-250D-0B82-077D-81A9618FD128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FAE8475E-4373-CA23-CD3A-9981782BAADA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C3CEF1D1-E156-E6E9-C79B-75F37B066365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00D643EA-56DB-5B72-578C-10EF1B049A8E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767293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C7B24B84-21D1-50B8-FA07-6A0FCEE4038A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9" name="object 41">
            <a:extLst>
              <a:ext uri="{FF2B5EF4-FFF2-40B4-BE49-F238E27FC236}">
                <a16:creationId xmlns:a16="http://schemas.microsoft.com/office/drawing/2014/main" id="{C4C03EBF-D4C5-3C5B-263D-879346A88F08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10" name="object 42">
              <a:extLst>
                <a:ext uri="{FF2B5EF4-FFF2-40B4-BE49-F238E27FC236}">
                  <a16:creationId xmlns:a16="http://schemas.microsoft.com/office/drawing/2014/main" id="{97FA2D60-6985-104C-9603-E3C7261638B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11" name="object 43">
              <a:extLst>
                <a:ext uri="{FF2B5EF4-FFF2-40B4-BE49-F238E27FC236}">
                  <a16:creationId xmlns:a16="http://schemas.microsoft.com/office/drawing/2014/main" id="{8DC7F50C-5123-834D-C9A1-D10286CFB05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2" name="object 44">
              <a:extLst>
                <a:ext uri="{FF2B5EF4-FFF2-40B4-BE49-F238E27FC236}">
                  <a16:creationId xmlns:a16="http://schemas.microsoft.com/office/drawing/2014/main" id="{E8A0D243-4382-00BA-2DF1-E00518FCD51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4A10B77-C7DE-4E03-CF0C-DCD368BD9B3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15" name="object 3">
              <a:extLst>
                <a:ext uri="{FF2B5EF4-FFF2-40B4-BE49-F238E27FC236}">
                  <a16:creationId xmlns:a16="http://schemas.microsoft.com/office/drawing/2014/main" id="{B91E8EDA-45B4-BF96-9569-DB879E962254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65FDA008-8A27-36C7-9F29-B9A80DE874E8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EF3C4185-C2C5-5F24-B995-5FE7CBCDC930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1A5DA8E3-9526-D7CA-E5AE-5C7F0ACA4E15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7">
              <a:extLst>
                <a:ext uri="{FF2B5EF4-FFF2-40B4-BE49-F238E27FC236}">
                  <a16:creationId xmlns:a16="http://schemas.microsoft.com/office/drawing/2014/main" id="{8E68504D-8B32-7DF8-542F-424781F49D51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8">
              <a:extLst>
                <a:ext uri="{FF2B5EF4-FFF2-40B4-BE49-F238E27FC236}">
                  <a16:creationId xmlns:a16="http://schemas.microsoft.com/office/drawing/2014/main" id="{043290CD-FF1D-0D5D-202D-7C97FA501D01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414204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grpSp>
        <p:nvGrpSpPr>
          <p:cNvPr id="2" name="object 41">
            <a:extLst>
              <a:ext uri="{FF2B5EF4-FFF2-40B4-BE49-F238E27FC236}">
                <a16:creationId xmlns:a16="http://schemas.microsoft.com/office/drawing/2014/main" id="{AF35E098-28F2-6FCB-0C7C-37C34A0EF0D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8" name="object 42">
              <a:extLst>
                <a:ext uri="{FF2B5EF4-FFF2-40B4-BE49-F238E27FC236}">
                  <a16:creationId xmlns:a16="http://schemas.microsoft.com/office/drawing/2014/main" id="{C8EBC144-2944-70AC-FBDC-E42067B1A2C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10" name="object 43">
              <a:extLst>
                <a:ext uri="{FF2B5EF4-FFF2-40B4-BE49-F238E27FC236}">
                  <a16:creationId xmlns:a16="http://schemas.microsoft.com/office/drawing/2014/main" id="{27633C02-BFE9-416F-C814-2BEBEE471E2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2" name="object 44">
              <a:extLst>
                <a:ext uri="{FF2B5EF4-FFF2-40B4-BE49-F238E27FC236}">
                  <a16:creationId xmlns:a16="http://schemas.microsoft.com/office/drawing/2014/main" id="{FDEAB52E-FC26-B466-B07A-5678860EA81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0F54AA98-3C11-9EBD-63C0-C7FBD6057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40408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grpSp>
        <p:nvGrpSpPr>
          <p:cNvPr id="9" name="object 41">
            <a:extLst>
              <a:ext uri="{FF2B5EF4-FFF2-40B4-BE49-F238E27FC236}">
                <a16:creationId xmlns:a16="http://schemas.microsoft.com/office/drawing/2014/main" id="{3D4CA8A6-34B2-D3F8-B200-4D53D5A5EBD6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10" name="object 42">
              <a:extLst>
                <a:ext uri="{FF2B5EF4-FFF2-40B4-BE49-F238E27FC236}">
                  <a16:creationId xmlns:a16="http://schemas.microsoft.com/office/drawing/2014/main" id="{32CD1971-B21F-0808-13AC-46D3BFF7EEE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11" name="object 43">
              <a:extLst>
                <a:ext uri="{FF2B5EF4-FFF2-40B4-BE49-F238E27FC236}">
                  <a16:creationId xmlns:a16="http://schemas.microsoft.com/office/drawing/2014/main" id="{0E7B3FC3-9064-2872-B583-0E20E80005E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2" name="object 44">
              <a:extLst>
                <a:ext uri="{FF2B5EF4-FFF2-40B4-BE49-F238E27FC236}">
                  <a16:creationId xmlns:a16="http://schemas.microsoft.com/office/drawing/2014/main" id="{A5D249D7-AC39-D9BC-A5ED-A8F61582C2C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4" name="object 7">
            <a:extLst>
              <a:ext uri="{FF2B5EF4-FFF2-40B4-BE49-F238E27FC236}">
                <a16:creationId xmlns:a16="http://schemas.microsoft.com/office/drawing/2014/main" id="{436B1DB2-02CF-C566-99F4-D4B23F1BDCEC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8">
            <a:extLst>
              <a:ext uri="{FF2B5EF4-FFF2-40B4-BE49-F238E27FC236}">
                <a16:creationId xmlns:a16="http://schemas.microsoft.com/office/drawing/2014/main" id="{7998642C-9B75-A858-70AA-1DFEF36E4746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1A864D3-7F60-4848-774B-07EF363F7D10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98F28B2B-CBD7-3201-EDA2-04767953E240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B0BD76B6-F6E9-7EAC-C6D2-64249141B0B6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2">
            <a:extLst>
              <a:ext uri="{FF2B5EF4-FFF2-40B4-BE49-F238E27FC236}">
                <a16:creationId xmlns:a16="http://schemas.microsoft.com/office/drawing/2014/main" id="{79809006-7740-84DF-95BA-24FF3003A090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3">
            <a:extLst>
              <a:ext uri="{FF2B5EF4-FFF2-40B4-BE49-F238E27FC236}">
                <a16:creationId xmlns:a16="http://schemas.microsoft.com/office/drawing/2014/main" id="{96C50C6A-0119-BC13-B2BF-B99290705D6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14">
            <a:extLst>
              <a:ext uri="{FF2B5EF4-FFF2-40B4-BE49-F238E27FC236}">
                <a16:creationId xmlns:a16="http://schemas.microsoft.com/office/drawing/2014/main" id="{2713C065-E232-3FD0-EB30-099DD9461C0E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5">
            <a:extLst>
              <a:ext uri="{FF2B5EF4-FFF2-40B4-BE49-F238E27FC236}">
                <a16:creationId xmlns:a16="http://schemas.microsoft.com/office/drawing/2014/main" id="{EE88E54E-4186-ECB4-3BEF-ADA466FE447A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4">
            <a:extLst>
              <a:ext uri="{FF2B5EF4-FFF2-40B4-BE49-F238E27FC236}">
                <a16:creationId xmlns:a16="http://schemas.microsoft.com/office/drawing/2014/main" id="{E487E4EF-D486-B79E-5A1C-0ED8533B3455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4">
            <a:extLst>
              <a:ext uri="{FF2B5EF4-FFF2-40B4-BE49-F238E27FC236}">
                <a16:creationId xmlns:a16="http://schemas.microsoft.com/office/drawing/2014/main" id="{C53D564D-E3A0-EC7D-C6A6-AE25CFBCE3E6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14">
            <a:extLst>
              <a:ext uri="{FF2B5EF4-FFF2-40B4-BE49-F238E27FC236}">
                <a16:creationId xmlns:a16="http://schemas.microsoft.com/office/drawing/2014/main" id="{EA518219-2F76-137C-EF08-0FC62A6AC1DB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23920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7B826E-181D-1A8A-BEFB-7596880F9072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D8813FE5-EDAB-E0E7-9705-675A65E3E9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68C378C-08F4-3F2D-15D9-208F6ABB49B5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9622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8666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51559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45256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2326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98839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42521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99291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36965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59697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33951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40995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62751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60063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70255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61853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28336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27703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26498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A9427-C886-3512-4C7D-C43D5222D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80382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ation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10717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sourc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0E7A881-0BBB-45B8-4AF2-117BF87335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192" y="365125"/>
            <a:ext cx="729786" cy="79100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719D4C6-1C25-B2AF-91D9-FF7F9035E7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8297" y="430440"/>
            <a:ext cx="10819673" cy="1039132"/>
          </a:xfrm>
        </p:spPr>
        <p:txBody>
          <a:bodyPr/>
          <a:lstStyle/>
          <a:p>
            <a:r>
              <a:rPr lang="en-GB" dirty="0"/>
              <a:t>Resources slide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F89E646-3B5B-1D2E-C5EA-A57DCB1769C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39775" y="5845175"/>
            <a:ext cx="10820854" cy="66516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GB" dirty="0"/>
              <a:t>Please add your logos here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3C8DD06-2D99-DAD9-0309-30004B9AC86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320183" y="1619803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36727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Systems Conn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45920" y="4880665"/>
            <a:ext cx="8900160" cy="365125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Subtitle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9DBD3D-6BAC-3C74-1E30-DC5C3945900E}"/>
              </a:ext>
            </a:extLst>
          </p:cNvPr>
          <p:cNvSpPr/>
          <p:nvPr userDrawn="1"/>
        </p:nvSpPr>
        <p:spPr>
          <a:xfrm>
            <a:off x="10627112" y="5754029"/>
            <a:ext cx="769434" cy="802888"/>
          </a:xfrm>
          <a:prstGeom prst="rect">
            <a:avLst/>
          </a:prstGeom>
          <a:solidFill>
            <a:srgbClr val="01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6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8EC3E5FD-9CD6-C249-C704-5CED90A6A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8536539" cy="377253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1pPr>
            <a:lvl2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736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38098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52104-509B-E0AB-E830-5FA822F21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26021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90203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Ne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tx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tx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68194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buClr>
                <a:schemeClr val="accent3"/>
              </a:buClr>
              <a:defRPr>
                <a:latin typeface="Quicksand" pitchFamily="2" charset="0"/>
              </a:defRPr>
            </a:lvl2pPr>
            <a:lvl3pPr>
              <a:buClr>
                <a:schemeClr val="accent3"/>
              </a:buClr>
              <a:defRPr>
                <a:latin typeface="Quicksand" pitchFamily="2" charset="0"/>
              </a:defRPr>
            </a:lvl3pPr>
            <a:lvl4pPr>
              <a:buClr>
                <a:schemeClr val="accent3"/>
              </a:buClr>
              <a:defRPr>
                <a:latin typeface="Quicksand" pitchFamily="2" charset="0"/>
              </a:defRPr>
            </a:lvl4pPr>
            <a:lvl5pPr>
              <a:buClr>
                <a:schemeClr val="accent3"/>
              </a:buClr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346280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38290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C5C9EF-0409-B5D4-B719-F06C3A197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405156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AEEF4C6-3B07-140E-7DCD-3597EF49B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buClr>
                <a:schemeClr val="bg2"/>
              </a:buCl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649076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2CD8E40-DA3B-E886-2C97-906DA16B7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473510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179413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81551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642514" y="651643"/>
            <a:ext cx="4351283" cy="30447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30423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246770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849816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36480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84883" y="2275184"/>
            <a:ext cx="4847307" cy="32660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3204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521898"/>
            <a:ext cx="4351283" cy="36923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26789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74373" y="2074718"/>
            <a:ext cx="4857818" cy="3466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5116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84313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B7299-7AB9-4421-3B12-055B2CA844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C00704-5510-78E0-B7E4-F9630322C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53451-8FBE-805D-8FA3-FC147C284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EC1D9-62E5-C85C-4B63-58148D490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F95C2-AFFF-07C8-D374-FE4011B8B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15570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1DE07-2180-6511-79E3-2E29CCE5E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39261-F4E2-F83A-096F-8B4640299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1F349-BC46-79C9-52EF-514BAFBB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2DCA1-2DB5-E28A-52A3-EA7B7869C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AE262-9D44-C979-4A16-6F63869A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99347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3DAF-A9FC-2EBF-313C-F3BBB8954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F7F28-7C72-307A-C407-52556A76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6E65A-F4AD-DD3A-A52F-FA815D368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DF96-CFF7-5621-1619-4542398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BBE39-910E-748A-9083-0559B3322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85664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33C5D-B37F-1D54-B8A5-832AA5AC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8E475-38C3-004E-F4B4-1BC490416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CE613-E5A9-D074-F1D1-F7F2DB226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F732C-3593-DFBF-A549-2CEA2175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F957B-DA11-6500-63E4-E27185DF6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154A3-20E1-D18E-0026-4A8A3F81A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1870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969EE-7FCA-358E-AF68-5727C057A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B158C-293D-FC3E-8470-A5C3F0E81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2696D5-6D88-2554-E382-F7B098EA95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726132-29F8-0728-CEC6-7660F9506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94F64-22C3-42CB-F1BB-62265B02E6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1A8BE-6B08-0119-E239-80C863D83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73BA3D-95A5-5C73-ECBF-3F321960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642D4F-4B32-ED83-D21D-63C452CDF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44659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EB0C-BA77-9E02-D9FC-62623840D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FFB223-1C45-0913-7F67-BFE48E5B4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01BEB2-D578-1D7A-3513-9DFB783D4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60DC6B-1B01-30F0-C949-A2490AA5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51852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A9FE2E-46FA-BB90-50F1-2CB53E1C5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CE213D-763D-F752-F23B-3AD310C95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89DC0-3B4C-C610-8DA1-4EC909A3A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78795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ED57-C60E-60FD-BC9C-20548E064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460EA-29F8-CCC7-A9DB-EADF9BB9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8E39E-23CE-CC6D-4A90-EF01B4544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CD4CA2-4444-83A1-FC45-0C8520271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3279D-360F-A5B1-C36C-6155F84C4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8B8DA-9C7F-6A51-7F25-E25D6927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83391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47472-7E89-8BAA-DFFD-7665F68FB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39D404-A40E-A29B-C769-B076AFC068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2BE45-1AFB-1777-7F35-08016656C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F0D7A5-C01A-471C-637A-44095AFE6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A7DE5-96C0-24F9-BDDC-C53FEDDD9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B8E9E-260B-0007-E803-BAF3D1098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73179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C62E7-C227-4FE6-EF6B-402C1AF0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80A195-3677-2ED3-3546-5F8679598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4E36A-F824-805B-19DA-F6DAD9D7F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CC016-C643-8999-8F41-015CA6756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1969B-FE51-ACE6-A9E3-DA3731C3D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03595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EB87F9-C985-966A-400F-52D66829C1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6B76F3-FEC8-871A-191B-CA2078D04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C959E-0149-1FF5-4FA4-788854DC9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0DC37-1F2A-17DB-1CFB-ADCB7B9ED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FB443-699D-1C6D-5F56-CD1436AA8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2975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EC4CFFB7-5CD9-5B81-5D6F-BEA60CBF4D20}"/>
              </a:ext>
            </a:extLst>
          </p:cNvPr>
          <p:cNvPicPr>
            <a:picLocks noChangeAspect="1"/>
          </p:cNvPicPr>
          <p:nvPr userDrawn="1"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657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36" r:id="rId23"/>
    <p:sldLayoutId id="2147483737" r:id="rId24"/>
    <p:sldLayoutId id="2147483738" r:id="rId25"/>
    <p:sldLayoutId id="2147483739" r:id="rId26"/>
    <p:sldLayoutId id="2147483740" r:id="rId27"/>
    <p:sldLayoutId id="2147483691" r:id="rId28"/>
    <p:sldLayoutId id="2147483692" r:id="rId29"/>
    <p:sldLayoutId id="2147483693" r:id="rId30"/>
    <p:sldLayoutId id="2147483699" r:id="rId31"/>
    <p:sldLayoutId id="2147483700" r:id="rId32"/>
    <p:sldLayoutId id="2147483701" r:id="rId33"/>
    <p:sldLayoutId id="2147483702" r:id="rId34"/>
    <p:sldLayoutId id="2147483703" r:id="rId35"/>
    <p:sldLayoutId id="2147483704" r:id="rId36"/>
    <p:sldLayoutId id="2147483705" r:id="rId37"/>
    <p:sldLayoutId id="2147483706" r:id="rId38"/>
    <p:sldLayoutId id="2147483707" r:id="rId39"/>
    <p:sldLayoutId id="2147483708" r:id="rId40"/>
    <p:sldLayoutId id="2147483709" r:id="rId41"/>
    <p:sldLayoutId id="2147483710" r:id="rId42"/>
    <p:sldLayoutId id="2147483711" r:id="rId43"/>
    <p:sldLayoutId id="2147483741" r:id="rId44"/>
    <p:sldLayoutId id="2147483742" r:id="rId45"/>
    <p:sldLayoutId id="2147483743" r:id="rId46"/>
    <p:sldLayoutId id="2147483745" r:id="rId47"/>
    <p:sldLayoutId id="2147483681" r:id="rId48"/>
    <p:sldLayoutId id="2147483662" r:id="rId49"/>
    <p:sldLayoutId id="2147483661" r:id="rId50"/>
    <p:sldLayoutId id="2147483682" r:id="rId51"/>
    <p:sldLayoutId id="2147483684" r:id="rId52"/>
    <p:sldLayoutId id="2147483652" r:id="rId53"/>
    <p:sldLayoutId id="2147483669" r:id="rId54"/>
    <p:sldLayoutId id="2147483651" r:id="rId55"/>
    <p:sldLayoutId id="2147483666" r:id="rId56"/>
    <p:sldLayoutId id="2147483664" r:id="rId57"/>
    <p:sldLayoutId id="2147483653" r:id="rId58"/>
    <p:sldLayoutId id="2147483668" r:id="rId59"/>
    <p:sldLayoutId id="2147483672" r:id="rId60"/>
    <p:sldLayoutId id="2147483673" r:id="rId61"/>
    <p:sldLayoutId id="2147483674" r:id="rId62"/>
    <p:sldLayoutId id="2147483675" r:id="rId63"/>
    <p:sldLayoutId id="2147483676" r:id="rId64"/>
    <p:sldLayoutId id="2147483677" r:id="rId65"/>
    <p:sldLayoutId id="2147483680" r:id="rId6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7179F7-218C-AA8C-F064-DB56022E3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31F23-7336-D4E6-3272-725DF6DD9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B2028-7899-7AC8-B9F8-266CDA9A8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C2E81-7968-2DFA-094A-57B911CD54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0E72D-A4F6-F182-7896-7ED66A179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71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emf"/><Relationship Id="rId3" Type="http://schemas.openxmlformats.org/officeDocument/2006/relationships/image" Target="../media/image21.png"/><Relationship Id="rId21" Type="http://schemas.openxmlformats.org/officeDocument/2006/relationships/image" Target="../media/image39.jp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image" Target="../media/image20.png"/><Relationship Id="rId16" Type="http://schemas.openxmlformats.org/officeDocument/2006/relationships/image" Target="../media/image34.jpg"/><Relationship Id="rId20" Type="http://schemas.openxmlformats.org/officeDocument/2006/relationships/image" Target="../media/image38.jp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svg"/><Relationship Id="rId10" Type="http://schemas.openxmlformats.org/officeDocument/2006/relationships/image" Target="../media/image28.emf"/><Relationship Id="rId19" Type="http://schemas.openxmlformats.org/officeDocument/2006/relationships/image" Target="../media/image37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01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Blended finance </a:t>
            </a:r>
            <a:br>
              <a:rPr lang="en-GB" dirty="0"/>
            </a:br>
            <a:r>
              <a:rPr lang="en-GB" dirty="0"/>
              <a:t>for sanitation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301BC9A-F195-A9B2-D315-D981F42401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The role of finance intermediaries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315F5-271F-7F92-6581-168BC31B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Valentin Post, FINISH Mondial</a:t>
            </a:r>
          </a:p>
          <a:p>
            <a:r>
              <a:rPr lang="en-GB" dirty="0"/>
              <a:t>Thokozani </a:t>
            </a:r>
            <a:r>
              <a:rPr lang="en-GB" dirty="0" err="1"/>
              <a:t>Kaitane</a:t>
            </a:r>
            <a:r>
              <a:rPr lang="en-GB" dirty="0"/>
              <a:t>, Water For People Malawi, </a:t>
            </a:r>
          </a:p>
          <a:p>
            <a:r>
              <a:rPr lang="en-GB" dirty="0"/>
              <a:t>Alok Kumar Majumder, </a:t>
            </a:r>
            <a:r>
              <a:rPr lang="en-GB" dirty="0" err="1"/>
              <a:t>Simavi</a:t>
            </a:r>
            <a:r>
              <a:rPr lang="en-GB" dirty="0"/>
              <a:t> Bangladesh </a:t>
            </a:r>
          </a:p>
          <a:p>
            <a:r>
              <a:rPr lang="en-GB" dirty="0" err="1"/>
              <a:t>Santwana</a:t>
            </a:r>
            <a:r>
              <a:rPr lang="en-GB" dirty="0"/>
              <a:t> Sneha, Finish Society India</a:t>
            </a:r>
          </a:p>
          <a:p>
            <a:r>
              <a:rPr lang="en-GB" dirty="0"/>
              <a:t>Barbara </a:t>
            </a:r>
            <a:r>
              <a:rPr lang="en-GB" dirty="0" err="1"/>
              <a:t>Senkwe</a:t>
            </a:r>
            <a:r>
              <a:rPr lang="en-GB" dirty="0"/>
              <a:t>, Tetra Tech WASH-FIN project,</a:t>
            </a:r>
          </a:p>
        </p:txBody>
      </p:sp>
    </p:spTree>
    <p:extLst>
      <p:ext uri="{BB962C8B-B14F-4D97-AF65-F5344CB8AC3E}">
        <p14:creationId xmlns:p14="http://schemas.microsoft.com/office/powerpoint/2010/main" val="385449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5D95B0-F1DC-85F9-D27A-344F1ACD2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role of finance intermediaries: blended finance for sanitation</a:t>
            </a:r>
            <a:endParaRPr lang="en-GB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FCDFBA1-CAE2-1C79-9F92-A1F33F99B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4BF7EC-3898-C5C4-5DE9-45ED75192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1" y="1537855"/>
            <a:ext cx="11065421" cy="4488872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GB" dirty="0">
                <a:effectLst/>
                <a:latin typeface="Quicksand"/>
                <a:ea typeface="Calibri" panose="020F0502020204030204" pitchFamily="34" charset="0"/>
                <a:cs typeface="Arial" panose="020B0604020202020204" pitchFamily="34" charset="0"/>
              </a:rPr>
              <a:t>Conceptual introduction: the landscape for financing sanitation, its different segments</a:t>
            </a:r>
            <a:br>
              <a:rPr lang="en-GB" dirty="0">
                <a:effectLst/>
                <a:latin typeface="Quicksand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>
              <a:effectLst/>
              <a:latin typeface="Quicksand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GB" b="1" dirty="0">
                <a:effectLst/>
                <a:latin typeface="Quicksand"/>
                <a:ea typeface="Calibri" panose="020F0502020204030204" pitchFamily="34" charset="0"/>
                <a:cs typeface="Arial" panose="020B0604020202020204" pitchFamily="34" charset="0"/>
              </a:rPr>
              <a:t>Cases: </a:t>
            </a:r>
          </a:p>
          <a:p>
            <a:pPr marL="446088" lvl="1" indent="-269875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2200" dirty="0">
                <a:effectLst/>
                <a:latin typeface="Quicksand"/>
                <a:ea typeface="Calibri" panose="020F0502020204030204" pitchFamily="34" charset="0"/>
                <a:cs typeface="Arial" panose="020B0604020202020204" pitchFamily="34" charset="0"/>
              </a:rPr>
              <a:t>Sanitation financing for improved household sanitation (Malawi, Rwanda)</a:t>
            </a:r>
          </a:p>
          <a:p>
            <a:pPr marL="446088" lvl="1" indent="-269875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2200" dirty="0">
                <a:effectLst/>
                <a:latin typeface="Quicksand"/>
                <a:ea typeface="Calibri" panose="020F0502020204030204" pitchFamily="34" charset="0"/>
                <a:cs typeface="Arial" panose="020B0604020202020204" pitchFamily="34" charset="0"/>
              </a:rPr>
              <a:t>Repayable finance services at household, private service provider (Bangladesh)</a:t>
            </a:r>
          </a:p>
          <a:p>
            <a:pPr marL="446088" lvl="1" indent="-269875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2200" dirty="0">
                <a:latin typeface="Quicksand"/>
                <a:ea typeface="Calibri" panose="020F0502020204030204" pitchFamily="34" charset="0"/>
                <a:cs typeface="Arial" panose="020B0604020202020204" pitchFamily="34" charset="0"/>
              </a:rPr>
              <a:t>Pro-poor commercial sanitation financing (India) including v</a:t>
            </a:r>
            <a:r>
              <a:rPr lang="en-GB" sz="2200" dirty="0">
                <a:effectLst/>
                <a:latin typeface="Quicksand"/>
                <a:ea typeface="Calibri" panose="020F0502020204030204" pitchFamily="34" charset="0"/>
                <a:cs typeface="Arial" panose="020B0604020202020204" pitchFamily="34" charset="0"/>
              </a:rPr>
              <a:t>ideo</a:t>
            </a:r>
          </a:p>
          <a:p>
            <a:pPr marL="446088" lvl="1" indent="-269875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dirty="0">
                <a:latin typeface="Quicksand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r>
              <a:rPr lang="en-GB" dirty="0">
                <a:effectLst/>
                <a:latin typeface="Quicksand"/>
                <a:ea typeface="Calibri" panose="020F0502020204030204" pitchFamily="34" charset="0"/>
                <a:cs typeface="Arial" panose="020B0604020202020204" pitchFamily="34" charset="0"/>
              </a:rPr>
              <a:t>inking supply and demand of finance for sanitation (Kenya &amp; Senegal) </a:t>
            </a:r>
          </a:p>
          <a:p>
            <a:pPr marL="446088" indent="-269875">
              <a:lnSpc>
                <a:spcPct val="110000"/>
              </a:lnSpc>
            </a:pPr>
            <a:r>
              <a:rPr lang="en-GB" dirty="0"/>
              <a:t>Panel debate interactions with the audience</a:t>
            </a:r>
          </a:p>
          <a:p>
            <a:pPr marL="446088" indent="-269875">
              <a:lnSpc>
                <a:spcPct val="110000"/>
              </a:lnSpc>
            </a:pPr>
            <a:r>
              <a:rPr lang="en-GB" dirty="0"/>
              <a:t>Conclusions and take away messages</a:t>
            </a:r>
          </a:p>
        </p:txBody>
      </p:sp>
    </p:spTree>
    <p:extLst>
      <p:ext uri="{BB962C8B-B14F-4D97-AF65-F5344CB8AC3E}">
        <p14:creationId xmlns:p14="http://schemas.microsoft.com/office/powerpoint/2010/main" val="294907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D7012650-9B96-D494-6C96-1F9137FAE2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305626"/>
              </p:ext>
            </p:extLst>
          </p:nvPr>
        </p:nvGraphicFramePr>
        <p:xfrm>
          <a:off x="0" y="0"/>
          <a:ext cx="12242799" cy="6881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5800">
                  <a:extLst>
                    <a:ext uri="{9D8B030D-6E8A-4147-A177-3AD203B41FA5}">
                      <a16:colId xmlns:a16="http://schemas.microsoft.com/office/drawing/2014/main" val="3940166610"/>
                    </a:ext>
                  </a:extLst>
                </a:gridCol>
                <a:gridCol w="3479800">
                  <a:extLst>
                    <a:ext uri="{9D8B030D-6E8A-4147-A177-3AD203B41FA5}">
                      <a16:colId xmlns:a16="http://schemas.microsoft.com/office/drawing/2014/main" val="1628718614"/>
                    </a:ext>
                  </a:extLst>
                </a:gridCol>
                <a:gridCol w="5537199">
                  <a:extLst>
                    <a:ext uri="{9D8B030D-6E8A-4147-A177-3AD203B41FA5}">
                      <a16:colId xmlns:a16="http://schemas.microsoft.com/office/drawing/2014/main" val="720266340"/>
                    </a:ext>
                  </a:extLst>
                </a:gridCol>
              </a:tblGrid>
              <a:tr h="12486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Quicksand" pitchFamily="2" charset="0"/>
                        </a:rPr>
                        <a:t>Demand for sanitation finance </a:t>
                      </a:r>
                      <a:r>
                        <a:rPr lang="en-GB" sz="1800" dirty="0">
                          <a:effectLst/>
                          <a:latin typeface="Quicksand" pitchFamily="2" charset="0"/>
                          <a:ea typeface="Times New Roman" panose="02020603050405020304" pitchFamily="18" charset="0"/>
                        </a:rPr>
                        <a:t>(guestimates SDG 6.2) US$ million /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Quicksand" pitchFamily="2" charset="0"/>
                        </a:rPr>
                        <a:t>Available finance different segments </a:t>
                      </a:r>
                      <a:r>
                        <a:rPr lang="en-GB" sz="1800" dirty="0">
                          <a:effectLst/>
                          <a:latin typeface="Quicksand" pitchFamily="2" charset="0"/>
                          <a:ea typeface="Times New Roman" panose="02020603050405020304" pitchFamily="18" charset="0"/>
                        </a:rPr>
                        <a:t>US$ million / year</a:t>
                      </a:r>
                    </a:p>
                    <a:p>
                      <a:endParaRPr lang="en-GB" sz="1800" dirty="0">
                        <a:latin typeface="Quicksand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Quicksand" pitchFamily="2" charset="0"/>
                        </a:rPr>
                        <a:t>Sanitation challenge – role intermediaries</a:t>
                      </a:r>
                    </a:p>
                    <a:p>
                      <a:r>
                        <a:rPr lang="en-GB" sz="1800" dirty="0">
                          <a:effectLst/>
                          <a:latin typeface="Quicksand" pitchFamily="2" charset="0"/>
                          <a:ea typeface="Times New Roman" panose="02020603050405020304" pitchFamily="18" charset="0"/>
                        </a:rPr>
                        <a:t>US$ million / year</a:t>
                      </a:r>
                      <a:endParaRPr lang="en-GB" sz="1800" dirty="0">
                        <a:latin typeface="Quicksand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964683"/>
                  </a:ext>
                </a:extLst>
              </a:tr>
              <a:tr h="18493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latin typeface="Quicksand" pitchFamily="2" charset="0"/>
                          <a:ea typeface="Times New Roman" panose="02020603050405020304" pitchFamily="18" charset="0"/>
                        </a:rPr>
                        <a:t>Households  20,000				</a:t>
                      </a:r>
                      <a:endParaRPr lang="en-GB" sz="1800" b="1" dirty="0">
                        <a:latin typeface="Quicksand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Quicksand" pitchFamily="2" charset="0"/>
                          <a:ea typeface="Times New Roman" panose="02020603050405020304" pitchFamily="18" charset="0"/>
                        </a:rPr>
                        <a:t>Microfinance            200,000</a:t>
                      </a:r>
                    </a:p>
                    <a:p>
                      <a:endParaRPr lang="en-GB" sz="1800" dirty="0">
                        <a:latin typeface="Quicksand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Quicksand" pitchFamily="2" charset="0"/>
                        </a:rPr>
                        <a:t>Generating / aggregating demand </a:t>
                      </a:r>
                    </a:p>
                    <a:p>
                      <a:r>
                        <a:rPr lang="en-US" sz="1800" dirty="0">
                          <a:latin typeface="Quicksand" pitchFamily="2" charset="0"/>
                        </a:rPr>
                        <a:t>Loan product development</a:t>
                      </a:r>
                    </a:p>
                    <a:p>
                      <a:r>
                        <a:rPr lang="en-US" sz="1800" dirty="0">
                          <a:latin typeface="Quicksand" pitchFamily="2" charset="0"/>
                        </a:rPr>
                        <a:t>Capacity development MFIs</a:t>
                      </a:r>
                    </a:p>
                    <a:p>
                      <a:r>
                        <a:rPr lang="en-US" sz="1800" dirty="0">
                          <a:latin typeface="Quicksand" pitchFamily="2" charset="0"/>
                        </a:rPr>
                        <a:t>Handholding MFIs</a:t>
                      </a:r>
                    </a:p>
                    <a:p>
                      <a:r>
                        <a:rPr lang="en-US" sz="1800" dirty="0">
                          <a:latin typeface="Quicksand" pitchFamily="2" charset="0"/>
                        </a:rPr>
                        <a:t>RBF</a:t>
                      </a:r>
                    </a:p>
                    <a:p>
                      <a:r>
                        <a:rPr lang="en-US" sz="1800" dirty="0">
                          <a:latin typeface="Quicksand" pitchFamily="2" charset="0"/>
                        </a:rPr>
                        <a:t>Policy environment</a:t>
                      </a:r>
                      <a:endParaRPr lang="en-GB" sz="1800" dirty="0">
                        <a:latin typeface="Quicksand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374807"/>
                  </a:ext>
                </a:extLst>
              </a:tr>
              <a:tr h="18679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latin typeface="Quicksand" pitchFamily="2" charset="0"/>
                          <a:ea typeface="Times New Roman" panose="02020603050405020304" pitchFamily="18" charset="0"/>
                        </a:rPr>
                        <a:t>Enterprises  15,000</a:t>
                      </a:r>
                    </a:p>
                    <a:p>
                      <a:endParaRPr lang="en-GB" sz="1800" b="1" dirty="0">
                        <a:latin typeface="Quicksand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GB" sz="1800" dirty="0">
                          <a:latin typeface="Quicksand" pitchFamily="2" charset="0"/>
                          <a:ea typeface="Times New Roman" panose="02020603050405020304" pitchFamily="18" charset="0"/>
                        </a:rPr>
                        <a:t>MSME financing     3,700,000</a:t>
                      </a:r>
                    </a:p>
                    <a:p>
                      <a:endParaRPr lang="en-GB" sz="1800" dirty="0">
                        <a:latin typeface="Quicksand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Quicksand" pitchFamily="2" charset="0"/>
                        </a:rPr>
                        <a:t>Technical expertise MSMEs</a:t>
                      </a:r>
                    </a:p>
                    <a:p>
                      <a:r>
                        <a:rPr lang="en-US" sz="1800" dirty="0">
                          <a:latin typeface="Quicksand" pitchFamily="2" charset="0"/>
                        </a:rPr>
                        <a:t>Business development</a:t>
                      </a:r>
                    </a:p>
                    <a:p>
                      <a:r>
                        <a:rPr lang="en-US" sz="1800" dirty="0">
                          <a:latin typeface="Quicksand" pitchFamily="2" charset="0"/>
                        </a:rPr>
                        <a:t>Handholding MSMEs</a:t>
                      </a:r>
                    </a:p>
                    <a:p>
                      <a:r>
                        <a:rPr lang="en-US" sz="1800" dirty="0">
                          <a:latin typeface="Quicksand" pitchFamily="2" charset="0"/>
                        </a:rPr>
                        <a:t>Capacity development financial sector</a:t>
                      </a:r>
                    </a:p>
                    <a:p>
                      <a:r>
                        <a:rPr lang="en-US" sz="1800" dirty="0">
                          <a:latin typeface="Quicksand" pitchFamily="2" charset="0"/>
                        </a:rPr>
                        <a:t>Design guarantees &amp; other financial instruments</a:t>
                      </a:r>
                    </a:p>
                    <a:p>
                      <a:r>
                        <a:rPr lang="en-US" sz="1800" dirty="0">
                          <a:latin typeface="Quicksand" pitchFamily="2" charset="0"/>
                        </a:rPr>
                        <a:t>Enabling environment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047920"/>
                  </a:ext>
                </a:extLst>
              </a:tr>
              <a:tr h="9665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latin typeface="Quicksand" pitchFamily="2" charset="0"/>
                          <a:ea typeface="Times New Roman" panose="02020603050405020304" pitchFamily="18" charset="0"/>
                        </a:rPr>
                        <a:t>Utilities    5-15,000</a:t>
                      </a:r>
                    </a:p>
                    <a:p>
                      <a:endParaRPr lang="en-GB" sz="1800" b="1" dirty="0">
                        <a:latin typeface="Quicksand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latin typeface="Quicksand" pitchFamily="2" charset="0"/>
                          <a:ea typeface="Times New Roman" panose="02020603050405020304" pitchFamily="18" charset="0"/>
                        </a:rPr>
                        <a:t>Pension funds     56,000,000 </a:t>
                      </a:r>
                      <a:endParaRPr lang="en-GB" sz="1800" dirty="0">
                        <a:latin typeface="Quicksand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Quicksand" pitchFamily="2" charset="0"/>
                        </a:rPr>
                        <a:t>Building business cases meeting R/R profile</a:t>
                      </a:r>
                    </a:p>
                    <a:p>
                      <a:r>
                        <a:rPr lang="en-US" sz="1800" dirty="0">
                          <a:latin typeface="Quicksand" pitchFamily="2" charset="0"/>
                        </a:rPr>
                        <a:t>Project financing (DFIs)</a:t>
                      </a:r>
                    </a:p>
                    <a:p>
                      <a:r>
                        <a:rPr lang="en-US" sz="1800" dirty="0">
                          <a:latin typeface="Quicksand" pitchFamily="2" charset="0"/>
                        </a:rPr>
                        <a:t>Enabling environment</a:t>
                      </a:r>
                      <a:endParaRPr lang="en-GB" sz="1800" dirty="0">
                        <a:latin typeface="Quicksand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644796"/>
                  </a:ext>
                </a:extLst>
              </a:tr>
              <a:tr h="949356">
                <a:tc>
                  <a:txBody>
                    <a:bodyPr/>
                    <a:lstStyle/>
                    <a:p>
                      <a:endParaRPr lang="en-GB" sz="1800" dirty="0">
                        <a:latin typeface="Quicksand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dirty="0">
                        <a:latin typeface="Quicksand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latin typeface="Quicksand" pitchFamily="2" charset="0"/>
                          <a:ea typeface="Times New Roman" panose="02020603050405020304" pitchFamily="18" charset="0"/>
                        </a:rPr>
                        <a:t>Public financing SDG 6 20,000 </a:t>
                      </a:r>
                    </a:p>
                    <a:p>
                      <a:endParaRPr lang="en-GB" sz="1800" dirty="0">
                        <a:latin typeface="Quicksand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399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7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205C148F-E0A9-05D7-9DDA-11DC984CFCFA}"/>
              </a:ext>
            </a:extLst>
          </p:cNvPr>
          <p:cNvSpPr txBox="1">
            <a:spLocks/>
          </p:cNvSpPr>
          <p:nvPr/>
        </p:nvSpPr>
        <p:spPr>
          <a:xfrm>
            <a:off x="1138562" y="2482027"/>
            <a:ext cx="4740824" cy="39811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BFF9CDA-902A-58C2-6840-1C80BD38BE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526448"/>
              </p:ext>
            </p:extLst>
          </p:nvPr>
        </p:nvGraphicFramePr>
        <p:xfrm>
          <a:off x="110542" y="881176"/>
          <a:ext cx="10994170" cy="58690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198">
                  <a:extLst>
                    <a:ext uri="{9D8B030D-6E8A-4147-A177-3AD203B41FA5}">
                      <a16:colId xmlns:a16="http://schemas.microsoft.com/office/drawing/2014/main" val="2559525254"/>
                    </a:ext>
                  </a:extLst>
                </a:gridCol>
                <a:gridCol w="518384">
                  <a:extLst>
                    <a:ext uri="{9D8B030D-6E8A-4147-A177-3AD203B41FA5}">
                      <a16:colId xmlns:a16="http://schemas.microsoft.com/office/drawing/2014/main" val="4272112134"/>
                    </a:ext>
                  </a:extLst>
                </a:gridCol>
                <a:gridCol w="518384">
                  <a:extLst>
                    <a:ext uri="{9D8B030D-6E8A-4147-A177-3AD203B41FA5}">
                      <a16:colId xmlns:a16="http://schemas.microsoft.com/office/drawing/2014/main" val="2022461499"/>
                    </a:ext>
                  </a:extLst>
                </a:gridCol>
                <a:gridCol w="175412">
                  <a:extLst>
                    <a:ext uri="{9D8B030D-6E8A-4147-A177-3AD203B41FA5}">
                      <a16:colId xmlns:a16="http://schemas.microsoft.com/office/drawing/2014/main" val="567906624"/>
                    </a:ext>
                  </a:extLst>
                </a:gridCol>
                <a:gridCol w="342973">
                  <a:extLst>
                    <a:ext uri="{9D8B030D-6E8A-4147-A177-3AD203B41FA5}">
                      <a16:colId xmlns:a16="http://schemas.microsoft.com/office/drawing/2014/main" val="3847013185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381375734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658250308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1000471153"/>
                    </a:ext>
                  </a:extLst>
                </a:gridCol>
                <a:gridCol w="129877">
                  <a:extLst>
                    <a:ext uri="{9D8B030D-6E8A-4147-A177-3AD203B41FA5}">
                      <a16:colId xmlns:a16="http://schemas.microsoft.com/office/drawing/2014/main" val="3601114169"/>
                    </a:ext>
                  </a:extLst>
                </a:gridCol>
                <a:gridCol w="284831">
                  <a:extLst>
                    <a:ext uri="{9D8B030D-6E8A-4147-A177-3AD203B41FA5}">
                      <a16:colId xmlns:a16="http://schemas.microsoft.com/office/drawing/2014/main" val="3533355815"/>
                    </a:ext>
                  </a:extLst>
                </a:gridCol>
                <a:gridCol w="286797">
                  <a:extLst>
                    <a:ext uri="{9D8B030D-6E8A-4147-A177-3AD203B41FA5}">
                      <a16:colId xmlns:a16="http://schemas.microsoft.com/office/drawing/2014/main" val="3092261843"/>
                    </a:ext>
                  </a:extLst>
                </a:gridCol>
                <a:gridCol w="127910">
                  <a:extLst>
                    <a:ext uri="{9D8B030D-6E8A-4147-A177-3AD203B41FA5}">
                      <a16:colId xmlns:a16="http://schemas.microsoft.com/office/drawing/2014/main" val="2198118356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1912300088"/>
                    </a:ext>
                  </a:extLst>
                </a:gridCol>
                <a:gridCol w="650346">
                  <a:extLst>
                    <a:ext uri="{9D8B030D-6E8A-4147-A177-3AD203B41FA5}">
                      <a16:colId xmlns:a16="http://schemas.microsoft.com/office/drawing/2014/main" val="2817803035"/>
                    </a:ext>
                  </a:extLst>
                </a:gridCol>
                <a:gridCol w="140838">
                  <a:extLst>
                    <a:ext uri="{9D8B030D-6E8A-4147-A177-3AD203B41FA5}">
                      <a16:colId xmlns:a16="http://schemas.microsoft.com/office/drawing/2014/main" val="2194266985"/>
                    </a:ext>
                  </a:extLst>
                </a:gridCol>
                <a:gridCol w="245584">
                  <a:extLst>
                    <a:ext uri="{9D8B030D-6E8A-4147-A177-3AD203B41FA5}">
                      <a16:colId xmlns:a16="http://schemas.microsoft.com/office/drawing/2014/main" val="1570836674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2265211189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532609808"/>
                    </a:ext>
                  </a:extLst>
                </a:gridCol>
                <a:gridCol w="518384">
                  <a:extLst>
                    <a:ext uri="{9D8B030D-6E8A-4147-A177-3AD203B41FA5}">
                      <a16:colId xmlns:a16="http://schemas.microsoft.com/office/drawing/2014/main" val="3755866475"/>
                    </a:ext>
                  </a:extLst>
                </a:gridCol>
                <a:gridCol w="494681">
                  <a:extLst>
                    <a:ext uri="{9D8B030D-6E8A-4147-A177-3AD203B41FA5}">
                      <a16:colId xmlns:a16="http://schemas.microsoft.com/office/drawing/2014/main" val="3358004768"/>
                    </a:ext>
                  </a:extLst>
                </a:gridCol>
                <a:gridCol w="26005">
                  <a:extLst>
                    <a:ext uri="{9D8B030D-6E8A-4147-A177-3AD203B41FA5}">
                      <a16:colId xmlns:a16="http://schemas.microsoft.com/office/drawing/2014/main" val="2846865972"/>
                    </a:ext>
                  </a:extLst>
                </a:gridCol>
                <a:gridCol w="518384">
                  <a:extLst>
                    <a:ext uri="{9D8B030D-6E8A-4147-A177-3AD203B41FA5}">
                      <a16:colId xmlns:a16="http://schemas.microsoft.com/office/drawing/2014/main" val="2089769729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81748150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253366802"/>
                    </a:ext>
                  </a:extLst>
                </a:gridCol>
                <a:gridCol w="391005">
                  <a:extLst>
                    <a:ext uri="{9D8B030D-6E8A-4147-A177-3AD203B41FA5}">
                      <a16:colId xmlns:a16="http://schemas.microsoft.com/office/drawing/2014/main" val="512212863"/>
                    </a:ext>
                  </a:extLst>
                </a:gridCol>
                <a:gridCol w="26005">
                  <a:extLst>
                    <a:ext uri="{9D8B030D-6E8A-4147-A177-3AD203B41FA5}">
                      <a16:colId xmlns:a16="http://schemas.microsoft.com/office/drawing/2014/main" val="3545733169"/>
                    </a:ext>
                  </a:extLst>
                </a:gridCol>
                <a:gridCol w="518384">
                  <a:extLst>
                    <a:ext uri="{9D8B030D-6E8A-4147-A177-3AD203B41FA5}">
                      <a16:colId xmlns:a16="http://schemas.microsoft.com/office/drawing/2014/main" val="77500576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2551111602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1814210589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2041070414"/>
                    </a:ext>
                  </a:extLst>
                </a:gridCol>
              </a:tblGrid>
              <a:tr h="312245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300" b="1" u="none" strike="noStrike" dirty="0">
                          <a:solidFill>
                            <a:schemeClr val="bg1"/>
                          </a:solidFill>
                          <a:effectLst/>
                          <a:latin typeface="Verdana Pro" panose="020B0604030504040204" pitchFamily="34" charset="0"/>
                        </a:rPr>
                        <a:t>US$ 100</a:t>
                      </a:r>
                      <a:endParaRPr lang="en-GB" sz="1300" b="1" i="0" u="none" strike="noStrike" dirty="0">
                        <a:solidFill>
                          <a:schemeClr val="bg1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 dirty="0">
                          <a:effectLst/>
                          <a:latin typeface="Verdana Pro" panose="020B0604030504040204" pitchFamily="34" charset="0"/>
                        </a:rPr>
                        <a:t>US$ 100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r>
                        <a:rPr lang="en-GB" sz="1400" b="1" u="none" strike="noStrike" dirty="0">
                          <a:effectLst/>
                          <a:latin typeface="Verdana Pro" panose="020B0604030504040204" pitchFamily="34" charset="0"/>
                        </a:rPr>
                        <a:t>US$ 1,000</a:t>
                      </a:r>
                      <a:endParaRPr lang="en-GB" dirty="0"/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300" b="1" u="none" strike="noStrike" dirty="0">
                          <a:solidFill>
                            <a:schemeClr val="bg1"/>
                          </a:solidFill>
                          <a:effectLst/>
                          <a:latin typeface="Verdana Pro" panose="020B0604030504040204" pitchFamily="34" charset="0"/>
                        </a:rPr>
                        <a:t>US$ 1,000</a:t>
                      </a:r>
                      <a:endParaRPr lang="en-GB" sz="1300" b="1" i="0" u="none" strike="noStrike" dirty="0">
                        <a:solidFill>
                          <a:schemeClr val="bg1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 dirty="0">
                          <a:effectLst/>
                          <a:latin typeface="Verdana Pro" panose="020B0604030504040204" pitchFamily="34" charset="0"/>
                        </a:rPr>
                        <a:t>US$ 10,000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r>
                        <a:rPr lang="en-GB" sz="1300" b="1" u="none" strike="noStrike" dirty="0">
                          <a:solidFill>
                            <a:schemeClr val="bg1"/>
                          </a:solidFill>
                          <a:effectLst/>
                          <a:latin typeface="Verdana Pro" panose="020B0604030504040204" pitchFamily="34" charset="0"/>
                        </a:rPr>
                        <a:t>US$ 10,000</a:t>
                      </a:r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bg1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300" b="1" u="none" strike="noStrike" dirty="0">
                          <a:solidFill>
                            <a:schemeClr val="bg1"/>
                          </a:solidFill>
                          <a:effectLst/>
                          <a:latin typeface="Verdana Pro" panose="020B0604030504040204" pitchFamily="34" charset="0"/>
                        </a:rPr>
                        <a:t>US$ 100,000</a:t>
                      </a:r>
                      <a:endParaRPr lang="en-GB" sz="1300" b="1" i="0" u="none" strike="noStrike" dirty="0">
                        <a:solidFill>
                          <a:schemeClr val="bg1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bg1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GB" sz="1300" b="1" u="none" strike="noStrike" dirty="0">
                          <a:solidFill>
                            <a:schemeClr val="bg1"/>
                          </a:solidFill>
                          <a:effectLst/>
                          <a:latin typeface="Verdana Pro" panose="020B0604030504040204" pitchFamily="34" charset="0"/>
                        </a:rPr>
                        <a:t>US$ 1,000,000</a:t>
                      </a:r>
                      <a:endParaRPr lang="en-GB" sz="1300" b="1" i="0" u="none" strike="noStrike" dirty="0">
                        <a:solidFill>
                          <a:schemeClr val="bg1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 dirty="0">
                          <a:effectLst/>
                          <a:latin typeface="Verdana Pro" panose="020B0604030504040204" pitchFamily="34" charset="0"/>
                        </a:rPr>
                        <a:t>US$ 1,000,000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300" b="1" u="none" strike="noStrike" dirty="0">
                          <a:solidFill>
                            <a:schemeClr val="bg1"/>
                          </a:solidFill>
                          <a:effectLst/>
                          <a:latin typeface="Verdana Pro" panose="020B0604030504040204" pitchFamily="34" charset="0"/>
                        </a:rPr>
                        <a:t>US$ 10,000,000</a:t>
                      </a:r>
                      <a:endParaRPr lang="en-GB" sz="1300" b="1" i="0" u="none" strike="noStrike" dirty="0">
                        <a:solidFill>
                          <a:schemeClr val="bg1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 dirty="0">
                          <a:effectLst/>
                          <a:latin typeface="Verdana Pro" panose="020B0604030504040204" pitchFamily="34" charset="0"/>
                        </a:rPr>
                        <a:t>US$ 10,000,000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847821"/>
                  </a:ext>
                </a:extLst>
              </a:tr>
              <a:tr h="132284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8" gridSpan="3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noFill/>
                  </a:tcPr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gridSpan="6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gridSpan="5">
                  <a:txBody>
                    <a:bodyPr/>
                    <a:lstStyle/>
                    <a:p>
                      <a:endParaRPr lang="en-GB" sz="160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9" gridSpan="5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9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9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9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9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9" gridSpan="5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9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9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9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9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790115"/>
                  </a:ext>
                </a:extLst>
              </a:tr>
              <a:tr h="130596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0739430"/>
                  </a:ext>
                </a:extLst>
              </a:tr>
              <a:tr h="164804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9522493"/>
                  </a:ext>
                </a:extLst>
              </a:tr>
              <a:tr h="164804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0622882"/>
                  </a:ext>
                </a:extLst>
              </a:tr>
              <a:tr h="164804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5384751"/>
                  </a:ext>
                </a:extLst>
              </a:tr>
              <a:tr h="164804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9791007"/>
                  </a:ext>
                </a:extLst>
              </a:tr>
              <a:tr h="164804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080285"/>
                  </a:ext>
                </a:extLst>
              </a:tr>
              <a:tr h="164804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6085083"/>
                  </a:ext>
                </a:extLst>
              </a:tr>
              <a:tr h="164804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0262896"/>
                  </a:ext>
                </a:extLst>
              </a:tr>
              <a:tr h="164804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1659904"/>
                  </a:ext>
                </a:extLst>
              </a:tr>
              <a:tr h="164804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6952078"/>
                  </a:ext>
                </a:extLst>
              </a:tr>
              <a:tr h="238940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101571"/>
                  </a:ext>
                </a:extLst>
              </a:tr>
              <a:tr h="269707">
                <a:tc gridSpan="30">
                  <a:txBody>
                    <a:bodyPr/>
                    <a:lstStyle/>
                    <a:p>
                      <a:pPr algn="l" fontAlgn="b"/>
                      <a:r>
                        <a:rPr lang="en-GB" sz="13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Financing instruments deployed</a:t>
                      </a:r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62584508"/>
                  </a:ext>
                </a:extLst>
              </a:tr>
              <a:tr h="429924"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Informal sector </a:t>
                      </a:r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Microfinance</a:t>
                      </a:r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Guarantees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6">
                  <a:txBody>
                    <a:bodyPr/>
                    <a:lstStyle/>
                    <a:p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Guarantees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Public investment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development finance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Development </a:t>
                      </a:r>
                    </a:p>
                    <a:p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finance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regular commercial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Commercial impact finance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51008557"/>
                  </a:ext>
                </a:extLst>
              </a:tr>
              <a:tr h="214962"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lending</a:t>
                      </a:r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RBF</a:t>
                      </a:r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grants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r>
                        <a:rPr lang="en-GB" sz="130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grants</a:t>
                      </a:r>
                      <a:endParaRPr lang="en-GB" sz="1600">
                        <a:solidFill>
                          <a:schemeClr val="accent6">
                            <a:lumMod val="50000"/>
                          </a:schemeClr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GB" sz="130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grants</a:t>
                      </a:r>
                      <a:endParaRPr lang="en-GB" sz="1600">
                        <a:solidFill>
                          <a:schemeClr val="accent6">
                            <a:lumMod val="50000"/>
                          </a:schemeClr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Verdana Pro" panose="020B0604030504040204" pitchFamily="34" charset="0"/>
                        </a:rPr>
                        <a:t>guarantees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guarantees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development finance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development finance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7383601"/>
                  </a:ext>
                </a:extLst>
              </a:tr>
              <a:tr h="429924"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revolving funds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6">
                  <a:txBody>
                    <a:bodyPr/>
                    <a:lstStyle/>
                    <a:p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Revolving funds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dedicated funds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Public investment 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Public investment 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5444172"/>
                  </a:ext>
                </a:extLst>
              </a:tr>
              <a:tr h="214962"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Verdana Pro" panose="020B0604030504040204" pitchFamily="34" charset="0"/>
                        </a:rPr>
                        <a:t>dedicated funds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dedicated funds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1093515"/>
                  </a:ext>
                </a:extLst>
              </a:tr>
              <a:tr h="214962"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Verdana Pro" panose="020B0604030504040204" pitchFamily="34" charset="0"/>
                        </a:rPr>
                        <a:t>Climate finance?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Climate finance?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6028014"/>
                  </a:ext>
                </a:extLst>
              </a:tr>
              <a:tr h="214962"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grants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r>
                        <a:rPr lang="en-GB" sz="130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grants</a:t>
                      </a:r>
                      <a:endParaRPr lang="en-GB" sz="1600">
                        <a:solidFill>
                          <a:schemeClr val="accent6">
                            <a:lumMod val="50000"/>
                          </a:schemeClr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8114408"/>
                  </a:ext>
                </a:extLst>
              </a:tr>
              <a:tr h="285009">
                <a:tc gridSpan="9">
                  <a:txBody>
                    <a:bodyPr/>
                    <a:lstStyle/>
                    <a:p>
                      <a:pPr algn="l" fontAlgn="b"/>
                      <a:r>
                        <a:rPr lang="en-GB" sz="13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Technical assistance </a:t>
                      </a:r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1024509"/>
                  </a:ext>
                </a:extLst>
              </a:tr>
              <a:tr h="429924"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Construction</a:t>
                      </a:r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Construction</a:t>
                      </a:r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Verdana Pro" panose="020B0604030504040204" pitchFamily="34" charset="0"/>
                        </a:rPr>
                        <a:t>business skills 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Business skills 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Business skills </a:t>
                      </a:r>
                    </a:p>
                    <a:p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(capacity dev.)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business skills (handholding)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Business skills (handholding)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Verdana Pro" panose="020B0604030504040204" pitchFamily="34" charset="0"/>
                        </a:rPr>
                        <a:t>enabling environment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EE (legal etc)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37073097"/>
                  </a:ext>
                </a:extLst>
              </a:tr>
              <a:tr h="437477"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4">
                  <a:txBody>
                    <a:bodyPr/>
                    <a:lstStyle/>
                    <a:p>
                      <a:pPr algn="l" fontAlgn="b"/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Supply side </a:t>
                      </a:r>
                    </a:p>
                    <a:p>
                      <a:pPr algn="l" fontAlgn="b"/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development</a:t>
                      </a:r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</a:tcPr>
                </a:tc>
                <a:tc rowSpan="2"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rowSpan="2"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Demand aggregation</a:t>
                      </a:r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enabling environment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Enabling environment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Enabling environment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enabling environment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Enabling environment</a:t>
                      </a:r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6504562"/>
                  </a:ext>
                </a:extLst>
              </a:tr>
              <a:tr h="429924"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 v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development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13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Quicksand" pitchFamily="2" charset="0"/>
                        </a:rPr>
                        <a:t>Business skills</a:t>
                      </a:r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8005257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A9FE6832-D4AD-D478-3946-FD197D7D551A}"/>
              </a:ext>
            </a:extLst>
          </p:cNvPr>
          <p:cNvSpPr/>
          <p:nvPr/>
        </p:nvSpPr>
        <p:spPr>
          <a:xfrm>
            <a:off x="0" y="0"/>
            <a:ext cx="12192000" cy="80844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D4824E-6CFD-6A4E-9DBE-8AB770FA61B6}"/>
              </a:ext>
            </a:extLst>
          </p:cNvPr>
          <p:cNvSpPr txBox="1"/>
          <p:nvPr/>
        </p:nvSpPr>
        <p:spPr>
          <a:xfrm>
            <a:off x="3047419" y="180522"/>
            <a:ext cx="6097162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chemeClr val="bg1"/>
                </a:solidFill>
                <a:latin typeface="Quicksand" pitchFamily="2" charset="0"/>
                <a:ea typeface="+mj-ea"/>
                <a:cs typeface="+mj-cs"/>
              </a:rPr>
              <a:t>Scaling : &lt; $10 M</a:t>
            </a:r>
          </a:p>
        </p:txBody>
      </p:sp>
      <p:pic>
        <p:nvPicPr>
          <p:cNvPr id="15" name="Picture 14" descr="A picture containing outdoor, tree, ground, building&#10;&#10;Description automatically generated">
            <a:extLst>
              <a:ext uri="{FF2B5EF4-FFF2-40B4-BE49-F238E27FC236}">
                <a16:creationId xmlns:a16="http://schemas.microsoft.com/office/drawing/2014/main" id="{D3A9EA3A-1185-BB2F-C7EF-4159458F34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469" y="1589054"/>
            <a:ext cx="1136904" cy="1405128"/>
          </a:xfrm>
          <a:prstGeom prst="rect">
            <a:avLst/>
          </a:prstGeom>
        </p:spPr>
      </p:pic>
      <p:pic>
        <p:nvPicPr>
          <p:cNvPr id="16" name="Picture 15" descr="A picture containing sky, truck, outdoor, transport&#10;&#10;Description automatically generated">
            <a:extLst>
              <a:ext uri="{FF2B5EF4-FFF2-40B4-BE49-F238E27FC236}">
                <a16:creationId xmlns:a16="http://schemas.microsoft.com/office/drawing/2014/main" id="{F5A97846-7FAB-98BD-B1E4-8FD35EA2F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777" y="1593268"/>
            <a:ext cx="1492135" cy="1438102"/>
          </a:xfrm>
          <a:prstGeom prst="rect">
            <a:avLst/>
          </a:prstGeom>
        </p:spPr>
      </p:pic>
      <p:pic>
        <p:nvPicPr>
          <p:cNvPr id="17" name="Picture 16" descr="A picture containing outdoor, person, tool&#10;&#10;Description automatically generated">
            <a:extLst>
              <a:ext uri="{FF2B5EF4-FFF2-40B4-BE49-F238E27FC236}">
                <a16:creationId xmlns:a16="http://schemas.microsoft.com/office/drawing/2014/main" id="{904B93F0-7911-A881-8E2C-B8F164498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401" y="1581499"/>
            <a:ext cx="1526146" cy="1420238"/>
          </a:xfrm>
          <a:prstGeom prst="rect">
            <a:avLst/>
          </a:prstGeom>
        </p:spPr>
      </p:pic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E2DDE96B-EAE7-7E20-0A2A-01D4929CFA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076" y="1605737"/>
            <a:ext cx="1766455" cy="1413164"/>
          </a:xfrm>
          <a:prstGeom prst="rect">
            <a:avLst/>
          </a:prstGeom>
        </p:spPr>
      </p:pic>
      <p:pic>
        <p:nvPicPr>
          <p:cNvPr id="19" name="Picture 18" descr="A picture containing indoor&#10;&#10;Description automatically generated">
            <a:extLst>
              <a:ext uri="{FF2B5EF4-FFF2-40B4-BE49-F238E27FC236}">
                <a16:creationId xmlns:a16="http://schemas.microsoft.com/office/drawing/2014/main" id="{6C7D9D91-B784-0B91-C626-D0A9CE0CE6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899" y="1599502"/>
            <a:ext cx="1691640" cy="1425633"/>
          </a:xfrm>
          <a:prstGeom prst="rect">
            <a:avLst/>
          </a:prstGeom>
        </p:spPr>
      </p:pic>
      <p:pic>
        <p:nvPicPr>
          <p:cNvPr id="20" name="Picture 19" descr="Chart, funnel chart&#10;&#10;Description automatically generated">
            <a:extLst>
              <a:ext uri="{FF2B5EF4-FFF2-40B4-BE49-F238E27FC236}">
                <a16:creationId xmlns:a16="http://schemas.microsoft.com/office/drawing/2014/main" id="{071534CC-4DFA-2B3E-2944-20996D643A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70" y="1824893"/>
            <a:ext cx="1495425" cy="93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06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205C148F-E0A9-05D7-9DDA-11DC984CFCFA}"/>
              </a:ext>
            </a:extLst>
          </p:cNvPr>
          <p:cNvSpPr txBox="1">
            <a:spLocks/>
          </p:cNvSpPr>
          <p:nvPr/>
        </p:nvSpPr>
        <p:spPr>
          <a:xfrm>
            <a:off x="1138562" y="2482027"/>
            <a:ext cx="4740824" cy="39811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BFF9CDA-902A-58C2-6840-1C80BD38BE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197261"/>
              </p:ext>
            </p:extLst>
          </p:nvPr>
        </p:nvGraphicFramePr>
        <p:xfrm>
          <a:off x="668461" y="855127"/>
          <a:ext cx="10977265" cy="60028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1293">
                  <a:extLst>
                    <a:ext uri="{9D8B030D-6E8A-4147-A177-3AD203B41FA5}">
                      <a16:colId xmlns:a16="http://schemas.microsoft.com/office/drawing/2014/main" val="2559525254"/>
                    </a:ext>
                  </a:extLst>
                </a:gridCol>
                <a:gridCol w="518384">
                  <a:extLst>
                    <a:ext uri="{9D8B030D-6E8A-4147-A177-3AD203B41FA5}">
                      <a16:colId xmlns:a16="http://schemas.microsoft.com/office/drawing/2014/main" val="4272112134"/>
                    </a:ext>
                  </a:extLst>
                </a:gridCol>
                <a:gridCol w="518384">
                  <a:extLst>
                    <a:ext uri="{9D8B030D-6E8A-4147-A177-3AD203B41FA5}">
                      <a16:colId xmlns:a16="http://schemas.microsoft.com/office/drawing/2014/main" val="2022461499"/>
                    </a:ext>
                  </a:extLst>
                </a:gridCol>
                <a:gridCol w="175412">
                  <a:extLst>
                    <a:ext uri="{9D8B030D-6E8A-4147-A177-3AD203B41FA5}">
                      <a16:colId xmlns:a16="http://schemas.microsoft.com/office/drawing/2014/main" val="567906624"/>
                    </a:ext>
                  </a:extLst>
                </a:gridCol>
                <a:gridCol w="342973">
                  <a:extLst>
                    <a:ext uri="{9D8B030D-6E8A-4147-A177-3AD203B41FA5}">
                      <a16:colId xmlns:a16="http://schemas.microsoft.com/office/drawing/2014/main" val="3847013185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381375734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658250308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1000471153"/>
                    </a:ext>
                  </a:extLst>
                </a:gridCol>
                <a:gridCol w="129877">
                  <a:extLst>
                    <a:ext uri="{9D8B030D-6E8A-4147-A177-3AD203B41FA5}">
                      <a16:colId xmlns:a16="http://schemas.microsoft.com/office/drawing/2014/main" val="3601114169"/>
                    </a:ext>
                  </a:extLst>
                </a:gridCol>
                <a:gridCol w="284831">
                  <a:extLst>
                    <a:ext uri="{9D8B030D-6E8A-4147-A177-3AD203B41FA5}">
                      <a16:colId xmlns:a16="http://schemas.microsoft.com/office/drawing/2014/main" val="3533355815"/>
                    </a:ext>
                  </a:extLst>
                </a:gridCol>
                <a:gridCol w="286797">
                  <a:extLst>
                    <a:ext uri="{9D8B030D-6E8A-4147-A177-3AD203B41FA5}">
                      <a16:colId xmlns:a16="http://schemas.microsoft.com/office/drawing/2014/main" val="3092261843"/>
                    </a:ext>
                  </a:extLst>
                </a:gridCol>
                <a:gridCol w="127910">
                  <a:extLst>
                    <a:ext uri="{9D8B030D-6E8A-4147-A177-3AD203B41FA5}">
                      <a16:colId xmlns:a16="http://schemas.microsoft.com/office/drawing/2014/main" val="2198118356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1912300088"/>
                    </a:ext>
                  </a:extLst>
                </a:gridCol>
                <a:gridCol w="650346">
                  <a:extLst>
                    <a:ext uri="{9D8B030D-6E8A-4147-A177-3AD203B41FA5}">
                      <a16:colId xmlns:a16="http://schemas.microsoft.com/office/drawing/2014/main" val="2817803035"/>
                    </a:ext>
                  </a:extLst>
                </a:gridCol>
                <a:gridCol w="140838">
                  <a:extLst>
                    <a:ext uri="{9D8B030D-6E8A-4147-A177-3AD203B41FA5}">
                      <a16:colId xmlns:a16="http://schemas.microsoft.com/office/drawing/2014/main" val="2194266985"/>
                    </a:ext>
                  </a:extLst>
                </a:gridCol>
                <a:gridCol w="245584">
                  <a:extLst>
                    <a:ext uri="{9D8B030D-6E8A-4147-A177-3AD203B41FA5}">
                      <a16:colId xmlns:a16="http://schemas.microsoft.com/office/drawing/2014/main" val="1570836674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2265211189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532609808"/>
                    </a:ext>
                  </a:extLst>
                </a:gridCol>
                <a:gridCol w="518384">
                  <a:extLst>
                    <a:ext uri="{9D8B030D-6E8A-4147-A177-3AD203B41FA5}">
                      <a16:colId xmlns:a16="http://schemas.microsoft.com/office/drawing/2014/main" val="3755866475"/>
                    </a:ext>
                  </a:extLst>
                </a:gridCol>
                <a:gridCol w="494681">
                  <a:extLst>
                    <a:ext uri="{9D8B030D-6E8A-4147-A177-3AD203B41FA5}">
                      <a16:colId xmlns:a16="http://schemas.microsoft.com/office/drawing/2014/main" val="3358004768"/>
                    </a:ext>
                  </a:extLst>
                </a:gridCol>
                <a:gridCol w="26005">
                  <a:extLst>
                    <a:ext uri="{9D8B030D-6E8A-4147-A177-3AD203B41FA5}">
                      <a16:colId xmlns:a16="http://schemas.microsoft.com/office/drawing/2014/main" val="2846865972"/>
                    </a:ext>
                  </a:extLst>
                </a:gridCol>
                <a:gridCol w="518384">
                  <a:extLst>
                    <a:ext uri="{9D8B030D-6E8A-4147-A177-3AD203B41FA5}">
                      <a16:colId xmlns:a16="http://schemas.microsoft.com/office/drawing/2014/main" val="2089769729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81748150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253366802"/>
                    </a:ext>
                  </a:extLst>
                </a:gridCol>
                <a:gridCol w="391005">
                  <a:extLst>
                    <a:ext uri="{9D8B030D-6E8A-4147-A177-3AD203B41FA5}">
                      <a16:colId xmlns:a16="http://schemas.microsoft.com/office/drawing/2014/main" val="512212863"/>
                    </a:ext>
                  </a:extLst>
                </a:gridCol>
                <a:gridCol w="26005">
                  <a:extLst>
                    <a:ext uri="{9D8B030D-6E8A-4147-A177-3AD203B41FA5}">
                      <a16:colId xmlns:a16="http://schemas.microsoft.com/office/drawing/2014/main" val="3545733169"/>
                    </a:ext>
                  </a:extLst>
                </a:gridCol>
                <a:gridCol w="518384">
                  <a:extLst>
                    <a:ext uri="{9D8B030D-6E8A-4147-A177-3AD203B41FA5}">
                      <a16:colId xmlns:a16="http://schemas.microsoft.com/office/drawing/2014/main" val="77500576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2551111602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1814210589"/>
                    </a:ext>
                  </a:extLst>
                </a:gridCol>
                <a:gridCol w="414708">
                  <a:extLst>
                    <a:ext uri="{9D8B030D-6E8A-4147-A177-3AD203B41FA5}">
                      <a16:colId xmlns:a16="http://schemas.microsoft.com/office/drawing/2014/main" val="2041070414"/>
                    </a:ext>
                  </a:extLst>
                </a:gridCol>
              </a:tblGrid>
              <a:tr h="312245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bg1"/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bg1"/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bg1"/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300" b="1" u="none" strike="noStrike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</a:rPr>
                        <a:t>US$ 100</a:t>
                      </a:r>
                      <a:endParaRPr lang="en-GB" sz="1300" b="1" i="0" u="none" strike="noStrike" dirty="0">
                        <a:solidFill>
                          <a:schemeClr val="bg1"/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 dirty="0">
                          <a:effectLst/>
                          <a:latin typeface="Verdana Pro" panose="020B0604030504040204" pitchFamily="34" charset="0"/>
                        </a:rPr>
                        <a:t>US$ 100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r>
                        <a:rPr lang="en-GB" sz="1400" b="1" u="none" strike="noStrike" dirty="0">
                          <a:effectLst/>
                          <a:latin typeface="Verdana Pro" panose="020B0604030504040204" pitchFamily="34" charset="0"/>
                        </a:rPr>
                        <a:t>US$ 1,000</a:t>
                      </a:r>
                      <a:endParaRPr lang="en-GB" dirty="0"/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300" b="1" u="none" strike="noStrike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</a:rPr>
                        <a:t>US$ 1,000</a:t>
                      </a:r>
                      <a:endParaRPr lang="en-GB" sz="1300" b="1" i="0" u="none" strike="noStrike" dirty="0">
                        <a:solidFill>
                          <a:schemeClr val="bg1"/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 dirty="0">
                          <a:effectLst/>
                          <a:latin typeface="Verdana Pro" panose="020B0604030504040204" pitchFamily="34" charset="0"/>
                        </a:rPr>
                        <a:t>US$ 10,000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r>
                        <a:rPr lang="en-GB" sz="1300" b="1" u="none" strike="noStrike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</a:rPr>
                        <a:t>US$ 10,000</a:t>
                      </a:r>
                      <a:endParaRPr lang="en-GB" sz="1600" dirty="0">
                        <a:solidFill>
                          <a:schemeClr val="bg1"/>
                        </a:solidFill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bg1"/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300" b="1" u="none" strike="noStrike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</a:rPr>
                        <a:t>US$ 100,000</a:t>
                      </a:r>
                      <a:endParaRPr lang="en-GB" sz="1300" b="1" i="0" u="none" strike="noStrike" dirty="0">
                        <a:solidFill>
                          <a:schemeClr val="bg1"/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bg1"/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GB" sz="1300" b="1" u="none" strike="noStrike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</a:rPr>
                        <a:t>US$ 1,000,000</a:t>
                      </a:r>
                      <a:endParaRPr lang="en-GB" sz="1300" b="1" i="0" u="none" strike="noStrike" dirty="0">
                        <a:solidFill>
                          <a:schemeClr val="bg1"/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 dirty="0">
                          <a:effectLst/>
                          <a:latin typeface="Verdana Pro" panose="020B0604030504040204" pitchFamily="34" charset="0"/>
                        </a:rPr>
                        <a:t>US$ 1,000,000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300" b="1" u="none" strike="noStrike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</a:rPr>
                        <a:t>US$ 10,000,000</a:t>
                      </a:r>
                      <a:endParaRPr lang="en-GB" sz="1300" b="1" i="0" u="none" strike="noStrike" dirty="0">
                        <a:solidFill>
                          <a:schemeClr val="bg1"/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b="1" u="none" strike="noStrike" dirty="0">
                          <a:effectLst/>
                          <a:latin typeface="Verdana Pro" panose="020B0604030504040204" pitchFamily="34" charset="0"/>
                        </a:rPr>
                        <a:t>US$ 10,000,000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847821"/>
                  </a:ext>
                </a:extLst>
              </a:tr>
              <a:tr h="132284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8" gridSpan="3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noFill/>
                  </a:tcPr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gridSpan="6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gridSpan="5">
                  <a:txBody>
                    <a:bodyPr/>
                    <a:lstStyle/>
                    <a:p>
                      <a:endParaRPr lang="en-GB" sz="160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8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9" gridSpan="5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9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9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9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9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9" gridSpan="5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9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9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9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9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790115"/>
                  </a:ext>
                </a:extLst>
              </a:tr>
              <a:tr h="130596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0739430"/>
                  </a:ext>
                </a:extLst>
              </a:tr>
              <a:tr h="164804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9522493"/>
                  </a:ext>
                </a:extLst>
              </a:tr>
              <a:tr h="164804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0622882"/>
                  </a:ext>
                </a:extLst>
              </a:tr>
              <a:tr h="164804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5384751"/>
                  </a:ext>
                </a:extLst>
              </a:tr>
              <a:tr h="164804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9791007"/>
                  </a:ext>
                </a:extLst>
              </a:tr>
              <a:tr h="164804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080285"/>
                  </a:ext>
                </a:extLst>
              </a:tr>
              <a:tr h="164804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6085083"/>
                  </a:ext>
                </a:extLst>
              </a:tr>
              <a:tr h="164804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0262896"/>
                  </a:ext>
                </a:extLst>
              </a:tr>
              <a:tr h="164804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1659904"/>
                  </a:ext>
                </a:extLst>
              </a:tr>
              <a:tr h="164804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6952078"/>
                  </a:ext>
                </a:extLst>
              </a:tr>
              <a:tr h="238940"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101571"/>
                  </a:ext>
                </a:extLst>
              </a:tr>
              <a:tr h="269707">
                <a:tc gridSpan="30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62584508"/>
                  </a:ext>
                </a:extLst>
              </a:tr>
              <a:tr h="429924"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Guarantees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6">
                  <a:txBody>
                    <a:bodyPr/>
                    <a:lstStyle/>
                    <a:p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development finance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regular commercial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51008557"/>
                  </a:ext>
                </a:extLst>
              </a:tr>
              <a:tr h="262163"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grants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GB" sz="160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Verdana Pro" panose="020B0604030504040204" pitchFamily="34" charset="0"/>
                        </a:rPr>
                        <a:t>guarantees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development finance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7383601"/>
                  </a:ext>
                </a:extLst>
              </a:tr>
              <a:tr h="429924"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revolving funds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6">
                  <a:txBody>
                    <a:bodyPr/>
                    <a:lstStyle/>
                    <a:p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Public investment 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5444172"/>
                  </a:ext>
                </a:extLst>
              </a:tr>
              <a:tr h="214962"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Verdana Pro" panose="020B0604030504040204" pitchFamily="34" charset="0"/>
                        </a:rPr>
                        <a:t>dedicated funds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1093515"/>
                  </a:ext>
                </a:extLst>
              </a:tr>
              <a:tr h="214962"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Verdana Pro" panose="020B0604030504040204" pitchFamily="34" charset="0"/>
                        </a:rPr>
                        <a:t>Climate finance?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6028014"/>
                  </a:ext>
                </a:extLst>
              </a:tr>
              <a:tr h="214962"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grants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8114408"/>
                  </a:ext>
                </a:extLst>
              </a:tr>
              <a:tr h="285009">
                <a:tc gridSpan="9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1024509"/>
                  </a:ext>
                </a:extLst>
              </a:tr>
              <a:tr h="429924"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Verdana Pro" panose="020B0604030504040204" pitchFamily="34" charset="0"/>
                        </a:rPr>
                        <a:t>business skills 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business skills (handholding)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  <a:latin typeface="Verdana Pro" panose="020B0604030504040204" pitchFamily="34" charset="0"/>
                        </a:rPr>
                        <a:t>enabling environment</a:t>
                      </a:r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37073097"/>
                  </a:ext>
                </a:extLst>
              </a:tr>
              <a:tr h="437477"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gridSpan="4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</a:tcPr>
                </a:tc>
                <a:tc rowSpan="2"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rowSpan="2"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enabling environment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enabling environment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endParaRPr lang="en-GB" sz="16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6504562"/>
                  </a:ext>
                </a:extLst>
              </a:tr>
              <a:tr h="429924"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 vMerge="1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  <a:latin typeface="Verdana Pro" panose="020B0604030504040204" pitchFamily="34" charset="0"/>
                        </a:rPr>
                        <a:t>development</a:t>
                      </a:r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 hMerge="1" v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3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 Pro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7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8005257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A9FE6832-D4AD-D478-3946-FD197D7D551A}"/>
              </a:ext>
            </a:extLst>
          </p:cNvPr>
          <p:cNvSpPr/>
          <p:nvPr/>
        </p:nvSpPr>
        <p:spPr>
          <a:xfrm>
            <a:off x="0" y="0"/>
            <a:ext cx="12192000" cy="80844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D4824E-6CFD-6A4E-9DBE-8AB770FA61B6}"/>
              </a:ext>
            </a:extLst>
          </p:cNvPr>
          <p:cNvSpPr txBox="1"/>
          <p:nvPr/>
        </p:nvSpPr>
        <p:spPr>
          <a:xfrm>
            <a:off x="3047419" y="180522"/>
            <a:ext cx="6097162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chemeClr val="bg1"/>
                </a:solidFill>
                <a:latin typeface="Quicksand" pitchFamily="2" charset="0"/>
                <a:ea typeface="+mj-ea"/>
                <a:cs typeface="+mj-cs"/>
              </a:rPr>
              <a:t>Scaling : &lt; $10 M</a:t>
            </a:r>
          </a:p>
        </p:txBody>
      </p:sp>
      <p:pic>
        <p:nvPicPr>
          <p:cNvPr id="15" name="Picture 14" descr="A picture containing outdoor, tree, ground, building&#10;&#10;Description automatically generated">
            <a:extLst>
              <a:ext uri="{FF2B5EF4-FFF2-40B4-BE49-F238E27FC236}">
                <a16:creationId xmlns:a16="http://schemas.microsoft.com/office/drawing/2014/main" id="{D3A9EA3A-1185-BB2F-C7EF-4159458F34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469" y="1589054"/>
            <a:ext cx="1136904" cy="1405128"/>
          </a:xfrm>
          <a:prstGeom prst="rect">
            <a:avLst/>
          </a:prstGeom>
        </p:spPr>
      </p:pic>
      <p:pic>
        <p:nvPicPr>
          <p:cNvPr id="16" name="Picture 15" descr="A picture containing sky, truck, outdoor, transport&#10;&#10;Description automatically generated">
            <a:extLst>
              <a:ext uri="{FF2B5EF4-FFF2-40B4-BE49-F238E27FC236}">
                <a16:creationId xmlns:a16="http://schemas.microsoft.com/office/drawing/2014/main" id="{F5A97846-7FAB-98BD-B1E4-8FD35EA2F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777" y="1593268"/>
            <a:ext cx="1492135" cy="1438102"/>
          </a:xfrm>
          <a:prstGeom prst="rect">
            <a:avLst/>
          </a:prstGeom>
        </p:spPr>
      </p:pic>
      <p:pic>
        <p:nvPicPr>
          <p:cNvPr id="17" name="Picture 16" descr="A picture containing outdoor, person, tool&#10;&#10;Description automatically generated">
            <a:extLst>
              <a:ext uri="{FF2B5EF4-FFF2-40B4-BE49-F238E27FC236}">
                <a16:creationId xmlns:a16="http://schemas.microsoft.com/office/drawing/2014/main" id="{904B93F0-7911-A881-8E2C-B8F164498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401" y="1581499"/>
            <a:ext cx="1526146" cy="1420238"/>
          </a:xfrm>
          <a:prstGeom prst="rect">
            <a:avLst/>
          </a:prstGeom>
        </p:spPr>
      </p:pic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E2DDE96B-EAE7-7E20-0A2A-01D4929CFA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076" y="1605737"/>
            <a:ext cx="1766455" cy="1413164"/>
          </a:xfrm>
          <a:prstGeom prst="rect">
            <a:avLst/>
          </a:prstGeom>
        </p:spPr>
      </p:pic>
      <p:pic>
        <p:nvPicPr>
          <p:cNvPr id="19" name="Picture 18" descr="A picture containing indoor&#10;&#10;Description automatically generated">
            <a:extLst>
              <a:ext uri="{FF2B5EF4-FFF2-40B4-BE49-F238E27FC236}">
                <a16:creationId xmlns:a16="http://schemas.microsoft.com/office/drawing/2014/main" id="{6C7D9D91-B784-0B91-C626-D0A9CE0CE6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899" y="1599502"/>
            <a:ext cx="1691640" cy="1425633"/>
          </a:xfrm>
          <a:prstGeom prst="rect">
            <a:avLst/>
          </a:prstGeom>
        </p:spPr>
      </p:pic>
      <p:pic>
        <p:nvPicPr>
          <p:cNvPr id="20" name="Picture 19" descr="Chart, funnel chart&#10;&#10;Description automatically generated">
            <a:extLst>
              <a:ext uri="{FF2B5EF4-FFF2-40B4-BE49-F238E27FC236}">
                <a16:creationId xmlns:a16="http://schemas.microsoft.com/office/drawing/2014/main" id="{071534CC-4DFA-2B3E-2944-20996D643A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70" y="1824893"/>
            <a:ext cx="1495425" cy="93345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A16BB29-074C-4A7E-4FC1-305CB506215D}"/>
              </a:ext>
            </a:extLst>
          </p:cNvPr>
          <p:cNvSpPr/>
          <p:nvPr/>
        </p:nvSpPr>
        <p:spPr>
          <a:xfrm>
            <a:off x="803194" y="1464906"/>
            <a:ext cx="3759475" cy="424542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385F4D-F403-08E3-30CF-819A9773D5A9}"/>
              </a:ext>
            </a:extLst>
          </p:cNvPr>
          <p:cNvSpPr txBox="1"/>
          <p:nvPr/>
        </p:nvSpPr>
        <p:spPr>
          <a:xfrm>
            <a:off x="1325617" y="3343181"/>
            <a:ext cx="2239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Quicksand" pitchFamily="2" charset="0"/>
              </a:rPr>
              <a:t>Micro finance in its various forms</a:t>
            </a:r>
            <a:endParaRPr lang="en-GB" sz="1600" dirty="0">
              <a:latin typeface="Quicksand" pitchFamily="2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D115752-BDD2-6CD5-01C1-682FE0E11EC7}"/>
              </a:ext>
            </a:extLst>
          </p:cNvPr>
          <p:cNvSpPr/>
          <p:nvPr/>
        </p:nvSpPr>
        <p:spPr>
          <a:xfrm>
            <a:off x="9716393" y="1147504"/>
            <a:ext cx="2214618" cy="318912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43A274-2E05-2783-C9FD-855C7CD9E317}"/>
              </a:ext>
            </a:extLst>
          </p:cNvPr>
          <p:cNvSpPr txBox="1"/>
          <p:nvPr/>
        </p:nvSpPr>
        <p:spPr>
          <a:xfrm>
            <a:off x="10130553" y="3408662"/>
            <a:ext cx="15395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Quicksand" pitchFamily="2" charset="0"/>
              </a:rPr>
              <a:t>commercial </a:t>
            </a:r>
          </a:p>
          <a:p>
            <a:r>
              <a:rPr lang="en-US" sz="1600" dirty="0">
                <a:latin typeface="Quicksand" pitchFamily="2" charset="0"/>
              </a:rPr>
              <a:t>        impact</a:t>
            </a:r>
          </a:p>
          <a:p>
            <a:r>
              <a:rPr lang="en-US" sz="1600" dirty="0">
                <a:latin typeface="Quicksand" pitchFamily="2" charset="0"/>
              </a:rPr>
              <a:t>        finance,</a:t>
            </a:r>
          </a:p>
          <a:p>
            <a:r>
              <a:rPr lang="en-US" sz="1600" dirty="0">
                <a:latin typeface="Quicksand" pitchFamily="2" charset="0"/>
              </a:rPr>
              <a:t>     </a:t>
            </a:r>
          </a:p>
          <a:p>
            <a:r>
              <a:rPr lang="en-US" sz="1600" dirty="0">
                <a:latin typeface="Quicksand" pitchFamily="2" charset="0"/>
              </a:rPr>
              <a:t>development finance</a:t>
            </a:r>
            <a:endParaRPr lang="en-GB" sz="1600" dirty="0">
              <a:latin typeface="Quicksand" pitchFamily="2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2CA1B37-9139-448A-6B11-D8592308AB02}"/>
              </a:ext>
            </a:extLst>
          </p:cNvPr>
          <p:cNvSpPr/>
          <p:nvPr/>
        </p:nvSpPr>
        <p:spPr>
          <a:xfrm>
            <a:off x="6874897" y="1195290"/>
            <a:ext cx="3781121" cy="446741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15D6E9F-3501-3B87-F145-EA1412401EA3}"/>
              </a:ext>
            </a:extLst>
          </p:cNvPr>
          <p:cNvSpPr/>
          <p:nvPr/>
        </p:nvSpPr>
        <p:spPr>
          <a:xfrm>
            <a:off x="3988825" y="1278348"/>
            <a:ext cx="3781121" cy="446741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noFill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6E266F-8883-4B2D-949F-65C1F4B0B378}"/>
              </a:ext>
            </a:extLst>
          </p:cNvPr>
          <p:cNvSpPr txBox="1"/>
          <p:nvPr/>
        </p:nvSpPr>
        <p:spPr>
          <a:xfrm>
            <a:off x="4841661" y="3343181"/>
            <a:ext cx="18888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Quicksand" pitchFamily="2" charset="0"/>
              </a:rPr>
              <a:t>“SME” financing with guarantees</a:t>
            </a:r>
          </a:p>
          <a:p>
            <a:r>
              <a:rPr lang="en-US" sz="1600" dirty="0">
                <a:latin typeface="Quicksand" pitchFamily="2" charset="0"/>
              </a:rPr>
              <a:t>incubation funds (grants/loans); blended finance; competitions</a:t>
            </a:r>
            <a:endParaRPr lang="en-GB" sz="1600" dirty="0">
              <a:latin typeface="Quicksand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C035A5-49D2-B7DC-C76F-CB1F27F4FE0A}"/>
              </a:ext>
            </a:extLst>
          </p:cNvPr>
          <p:cNvSpPr txBox="1"/>
          <p:nvPr/>
        </p:nvSpPr>
        <p:spPr>
          <a:xfrm>
            <a:off x="7883033" y="3429000"/>
            <a:ext cx="18915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Quicksand" pitchFamily="2" charset="0"/>
              </a:rPr>
              <a:t>“SME” financing with guarantees</a:t>
            </a:r>
          </a:p>
          <a:p>
            <a:r>
              <a:rPr lang="en-US" sz="1600" dirty="0">
                <a:latin typeface="Quicksand" pitchFamily="2" charset="0"/>
              </a:rPr>
              <a:t>Project finance (DFIs); blended finance; new funds (TAS,YSB,  </a:t>
            </a:r>
            <a:r>
              <a:rPr lang="en-US" sz="1600" dirty="0" err="1">
                <a:latin typeface="Quicksand" pitchFamily="2" charset="0"/>
              </a:rPr>
              <a:t>waterequity</a:t>
            </a:r>
            <a:r>
              <a:rPr lang="en-US" sz="1600" dirty="0">
                <a:latin typeface="Quicksand" pitchFamily="2" charset="0"/>
              </a:rPr>
              <a:t>, DGGF)</a:t>
            </a:r>
            <a:endParaRPr lang="en-GB" sz="1600" dirty="0">
              <a:latin typeface="Quicksa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07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2525121F-4698-E4D6-7B56-FAADF1D47B2E}"/>
              </a:ext>
            </a:extLst>
          </p:cNvPr>
          <p:cNvSpPr txBox="1">
            <a:spLocks/>
          </p:cNvSpPr>
          <p:nvPr/>
        </p:nvSpPr>
        <p:spPr>
          <a:xfrm>
            <a:off x="2200495" y="1866461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B96E0C-481A-E6B7-6DE5-BFB582158515}"/>
              </a:ext>
            </a:extLst>
          </p:cNvPr>
          <p:cNvSpPr txBox="1"/>
          <p:nvPr/>
        </p:nvSpPr>
        <p:spPr>
          <a:xfrm>
            <a:off x="1093597" y="1453737"/>
            <a:ext cx="2695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2"/>
                </a:solidFill>
                <a:latin typeface="Quicksand" pitchFamily="2" charset="0"/>
              </a:rPr>
              <a:t>Most of us are here</a:t>
            </a:r>
            <a:endParaRPr lang="en-GB" b="1" i="1" dirty="0">
              <a:solidFill>
                <a:schemeClr val="bg2"/>
              </a:solidFill>
              <a:latin typeface="Quicksand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AD8B26-0EDA-4F37-B505-A91108F92F11}"/>
              </a:ext>
            </a:extLst>
          </p:cNvPr>
          <p:cNvSpPr txBox="1"/>
          <p:nvPr/>
        </p:nvSpPr>
        <p:spPr>
          <a:xfrm>
            <a:off x="4992704" y="1379751"/>
            <a:ext cx="3095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2"/>
                </a:solidFill>
                <a:latin typeface="Quicksand" pitchFamily="2" charset="0"/>
              </a:rPr>
              <a:t>How to get here?</a:t>
            </a:r>
            <a:endParaRPr lang="en-GB" b="1" i="1" dirty="0">
              <a:solidFill>
                <a:schemeClr val="bg2"/>
              </a:solidFill>
              <a:latin typeface="Quicksand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B26C86-BD0C-750F-A6CE-653B67240F32}"/>
              </a:ext>
            </a:extLst>
          </p:cNvPr>
          <p:cNvSpPr txBox="1"/>
          <p:nvPr/>
        </p:nvSpPr>
        <p:spPr>
          <a:xfrm>
            <a:off x="1093597" y="969171"/>
            <a:ext cx="2616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Quicksand" pitchFamily="2" charset="0"/>
              </a:rPr>
              <a:t>US $ 1 – 10 million</a:t>
            </a:r>
            <a:endParaRPr lang="en-GB" b="1" dirty="0">
              <a:solidFill>
                <a:schemeClr val="accent6">
                  <a:lumMod val="50000"/>
                </a:schemeClr>
              </a:solidFill>
              <a:latin typeface="Quicksand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D4758B-4228-4366-6679-7292CB315535}"/>
              </a:ext>
            </a:extLst>
          </p:cNvPr>
          <p:cNvSpPr txBox="1"/>
          <p:nvPr/>
        </p:nvSpPr>
        <p:spPr>
          <a:xfrm>
            <a:off x="9291352" y="920549"/>
            <a:ext cx="2256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Quicksand" pitchFamily="2" charset="0"/>
              </a:rPr>
              <a:t>US $ 1 billion</a:t>
            </a:r>
            <a:endParaRPr lang="en-GB" b="1" dirty="0">
              <a:solidFill>
                <a:schemeClr val="accent6">
                  <a:lumMod val="50000"/>
                </a:schemeClr>
              </a:solidFill>
              <a:latin typeface="Quicksand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1562AC-C1D1-7152-CBB2-D7452B9A9280}"/>
              </a:ext>
            </a:extLst>
          </p:cNvPr>
          <p:cNvSpPr txBox="1"/>
          <p:nvPr/>
        </p:nvSpPr>
        <p:spPr>
          <a:xfrm>
            <a:off x="4992704" y="916420"/>
            <a:ext cx="2637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Quicksand" pitchFamily="2" charset="0"/>
              </a:rPr>
              <a:t>US $ 100 million</a:t>
            </a:r>
            <a:endParaRPr lang="en-GB" b="1" dirty="0">
              <a:solidFill>
                <a:schemeClr val="accent6">
                  <a:lumMod val="50000"/>
                </a:schemeClr>
              </a:solidFill>
              <a:latin typeface="Quicksand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1C0BAA-56C5-38D2-5FBA-935D2F53592B}"/>
              </a:ext>
            </a:extLst>
          </p:cNvPr>
          <p:cNvSpPr txBox="1"/>
          <p:nvPr/>
        </p:nvSpPr>
        <p:spPr>
          <a:xfrm>
            <a:off x="9481568" y="1349383"/>
            <a:ext cx="1639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2"/>
                </a:solidFill>
                <a:latin typeface="Quicksand" pitchFamily="2" charset="0"/>
              </a:rPr>
              <a:t>And here?</a:t>
            </a:r>
            <a:endParaRPr lang="en-GB" b="1" i="1" dirty="0">
              <a:solidFill>
                <a:schemeClr val="bg2"/>
              </a:solidFill>
              <a:latin typeface="Quicksand" pitchFamily="2" charset="0"/>
            </a:endParaRPr>
          </a:p>
        </p:txBody>
      </p:sp>
      <p:pic>
        <p:nvPicPr>
          <p:cNvPr id="15" name="Picture 14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DD8B7242-6A4C-6992-6739-3DE6065F9E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0" b="19817"/>
          <a:stretch/>
        </p:blipFill>
        <p:spPr>
          <a:xfrm>
            <a:off x="0" y="1894880"/>
            <a:ext cx="11913829" cy="384447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87FEFC4-4592-8223-90B5-DD76FFC44574}"/>
              </a:ext>
            </a:extLst>
          </p:cNvPr>
          <p:cNvSpPr/>
          <p:nvPr/>
        </p:nvSpPr>
        <p:spPr>
          <a:xfrm>
            <a:off x="0" y="0"/>
            <a:ext cx="12192000" cy="80844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7B51A1-5EB8-F8DA-9304-9C2F7856F04E}"/>
              </a:ext>
            </a:extLst>
          </p:cNvPr>
          <p:cNvSpPr txBox="1"/>
          <p:nvPr/>
        </p:nvSpPr>
        <p:spPr>
          <a:xfrm>
            <a:off x="257452" y="180522"/>
            <a:ext cx="11248007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>
                <a:solidFill>
                  <a:schemeClr val="bg1"/>
                </a:solidFill>
                <a:latin typeface="Quicksand" pitchFamily="2" charset="0"/>
                <a:ea typeface="+mj-ea"/>
                <a:cs typeface="+mj-cs"/>
              </a:rPr>
              <a:t>Scaling commercial funding :  $10 M &lt; $100M &lt; $ 1B, How?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2233435-9093-4EB0-39BD-8D28E310CCBA}"/>
              </a:ext>
            </a:extLst>
          </p:cNvPr>
          <p:cNvCxnSpPr>
            <a:cxnSpLocks/>
          </p:cNvCxnSpPr>
          <p:nvPr/>
        </p:nvCxnSpPr>
        <p:spPr>
          <a:xfrm>
            <a:off x="2244638" y="1885415"/>
            <a:ext cx="0" cy="1730621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BC4E53B-B9AC-0AF4-A52C-2084704831EB}"/>
              </a:ext>
            </a:extLst>
          </p:cNvPr>
          <p:cNvCxnSpPr>
            <a:cxnSpLocks/>
          </p:cNvCxnSpPr>
          <p:nvPr/>
        </p:nvCxnSpPr>
        <p:spPr>
          <a:xfrm>
            <a:off x="6061970" y="1904947"/>
            <a:ext cx="0" cy="1305844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614610E-B710-925E-47B0-E1A3F1B73304}"/>
              </a:ext>
            </a:extLst>
          </p:cNvPr>
          <p:cNvCxnSpPr>
            <a:cxnSpLocks/>
          </p:cNvCxnSpPr>
          <p:nvPr/>
        </p:nvCxnSpPr>
        <p:spPr>
          <a:xfrm>
            <a:off x="10469824" y="1904947"/>
            <a:ext cx="0" cy="339489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290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3867498-C99D-49A8-13BB-04D1C1610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009" y="365125"/>
            <a:ext cx="8343899" cy="4355493"/>
          </a:xfrm>
        </p:spPr>
        <p:txBody>
          <a:bodyPr>
            <a:normAutofit fontScale="90000"/>
          </a:bodyPr>
          <a:lstStyle/>
          <a:p>
            <a:r>
              <a:rPr lang="en-US" dirty="0"/>
              <a:t>“</a:t>
            </a:r>
            <a:r>
              <a:rPr lang="en-GB" dirty="0"/>
              <a:t>What “size of fish” are you in currently ($1-10M, $100m, $250M)?</a:t>
            </a:r>
            <a:br>
              <a:rPr lang="en-GB" dirty="0"/>
            </a:br>
            <a:r>
              <a:rPr lang="en-GB" dirty="0"/>
              <a:t>Is it working well?</a:t>
            </a:r>
            <a:br>
              <a:rPr lang="en-GB" dirty="0"/>
            </a:br>
            <a:r>
              <a:rPr lang="en-GB" dirty="0"/>
              <a:t>How do you become the “next fish”, what is holding you back?</a:t>
            </a:r>
            <a:br>
              <a:rPr lang="en-GB" dirty="0"/>
            </a:br>
            <a:br>
              <a:rPr lang="en-GB" dirty="0"/>
            </a:br>
            <a:r>
              <a:rPr lang="en-GB" dirty="0"/>
              <a:t>How and by whom does the intermediary get paid?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EE7098-4359-970E-8A8C-9718BCCD1B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748645"/>
            <a:ext cx="7232072" cy="554875"/>
          </a:xfrm>
        </p:spPr>
        <p:txBody>
          <a:bodyPr>
            <a:normAutofit lnSpcReduction="10000"/>
          </a:bodyPr>
          <a:lstStyle/>
          <a:p>
            <a:r>
              <a:rPr lang="en-US" sz="1600" b="1" dirty="0"/>
              <a:t>Money often costs too much – Ralph Waldo Emerson</a:t>
            </a:r>
            <a:br>
              <a:rPr lang="en-GB" sz="1100" dirty="0"/>
            </a:br>
            <a:br>
              <a:rPr lang="en-US" sz="1100" dirty="0"/>
            </a:b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94105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9F7997A-E397-C09F-583E-47BAB5D3C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74570" y="4515716"/>
            <a:ext cx="5201227" cy="3732068"/>
          </a:xfrm>
        </p:spPr>
        <p:txBody>
          <a:bodyPr/>
          <a:lstStyle/>
          <a:p>
            <a:r>
              <a:rPr lang="en-US" dirty="0"/>
              <a:t>Independent </a:t>
            </a:r>
          </a:p>
          <a:p>
            <a:r>
              <a:rPr lang="en-US" dirty="0"/>
              <a:t>Evaluation </a:t>
            </a:r>
          </a:p>
          <a:p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51D7CC2-91E2-EB1D-7531-228C8A9994A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0"/>
            <a:ext cx="5731164" cy="390063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US$ 3 million loan ACTIAM to </a:t>
            </a:r>
            <a:r>
              <a:rPr lang="en-US" dirty="0" err="1"/>
              <a:t>Cashpor</a:t>
            </a:r>
            <a:r>
              <a:rPr lang="en-US" dirty="0"/>
              <a:t> (proof of concept)</a:t>
            </a:r>
          </a:p>
          <a:p>
            <a:pPr>
              <a:lnSpc>
                <a:spcPct val="110000"/>
              </a:lnSpc>
            </a:pPr>
            <a:r>
              <a:rPr lang="en-US" dirty="0"/>
              <a:t>Finish Society provided TA to </a:t>
            </a:r>
            <a:r>
              <a:rPr lang="en-US" dirty="0" err="1"/>
              <a:t>Cashpor</a:t>
            </a: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TA package: demand generation, mason training, monitoring support, handholding</a:t>
            </a:r>
          </a:p>
          <a:p>
            <a:pPr>
              <a:lnSpc>
                <a:spcPct val="110000"/>
              </a:lnSpc>
            </a:pPr>
            <a:r>
              <a:rPr lang="en-US" dirty="0"/>
              <a:t>Results: (1) loan conversion 100%; (2) </a:t>
            </a:r>
            <a:r>
              <a:rPr lang="en-US" dirty="0" err="1"/>
              <a:t>Utilisation</a:t>
            </a:r>
            <a:r>
              <a:rPr lang="en-US" dirty="0"/>
              <a:t> 97%</a:t>
            </a:r>
          </a:p>
          <a:p>
            <a:pPr>
              <a:lnSpc>
                <a:spcPct val="110000"/>
              </a:lnSpc>
            </a:pPr>
            <a:r>
              <a:rPr lang="en-US" dirty="0"/>
              <a:t>36,843 safely managed HH sanitation</a:t>
            </a:r>
          </a:p>
          <a:p>
            <a:pPr>
              <a:lnSpc>
                <a:spcPct val="110000"/>
              </a:lnSpc>
            </a:pPr>
            <a:r>
              <a:rPr lang="en-US" dirty="0"/>
              <a:t>Testing contracts (RBF), financing routes </a:t>
            </a:r>
            <a:endParaRPr lang="en-GB" dirty="0"/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1150B35-5D29-BAAD-14D1-E7F29BC0F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Proof of concept of the ‘sanitation impact bond</a:t>
            </a:r>
            <a:endParaRPr lang="en-GB" dirty="0"/>
          </a:p>
        </p:txBody>
      </p:sp>
      <p:pic>
        <p:nvPicPr>
          <p:cNvPr id="26" name="Picture 25" descr="A picture containing outdoor, building, stone&#10;&#10;Description automatically generated">
            <a:extLst>
              <a:ext uri="{FF2B5EF4-FFF2-40B4-BE49-F238E27FC236}">
                <a16:creationId xmlns:a16="http://schemas.microsoft.com/office/drawing/2014/main" id="{69B54456-2FED-AAE5-64D9-6E8C506AE9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403410" y="1456660"/>
            <a:ext cx="3281674" cy="397778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7A18202-B84B-6B03-7818-014B0A60078F}"/>
              </a:ext>
            </a:extLst>
          </p:cNvPr>
          <p:cNvSpPr txBox="1"/>
          <p:nvPr/>
        </p:nvSpPr>
        <p:spPr>
          <a:xfrm>
            <a:off x="6390168" y="5613991"/>
            <a:ext cx="375136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cs typeface="Calibri"/>
              </a:rPr>
              <a:t>M-CRIL Limited</a:t>
            </a:r>
            <a:r>
              <a:rPr lang="en-US" sz="1200" dirty="0">
                <a:cs typeface="Calibri"/>
              </a:rPr>
              <a:t> – Incorporating EDA Rural Systems</a:t>
            </a:r>
          </a:p>
          <a:p>
            <a:r>
              <a:rPr lang="en-US" sz="1200" i="1" dirty="0">
                <a:solidFill>
                  <a:schemeClr val="accent6"/>
                </a:solidFill>
                <a:cs typeface="Calibri"/>
              </a:rPr>
              <a:t>Inclusive microeconomics</a:t>
            </a:r>
          </a:p>
        </p:txBody>
      </p:sp>
    </p:spTree>
    <p:extLst>
      <p:ext uri="{BB962C8B-B14F-4D97-AF65-F5344CB8AC3E}">
        <p14:creationId xmlns:p14="http://schemas.microsoft.com/office/powerpoint/2010/main" val="71615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7C5378-A18E-F132-33F8-2439582BE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437" y="232471"/>
            <a:ext cx="9514841" cy="1004380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8ED0A5C-B1F0-A944-0555-E3E3B7CFA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94" y="4717176"/>
            <a:ext cx="1537163" cy="10532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7910DA-9265-F335-841B-267430206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658" y="4847264"/>
            <a:ext cx="1540727" cy="61994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67AC3B6-FF09-E86F-ACA5-85410D39AB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7189" y="1953996"/>
            <a:ext cx="3094543" cy="1224649"/>
          </a:xfrm>
          <a:prstGeom prst="rect">
            <a:avLst/>
          </a:prstGeom>
        </p:spPr>
      </p:pic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BAA79A97-A744-4E5D-C725-95FB73CE6F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308" y="2188590"/>
            <a:ext cx="938825" cy="1016719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CAD00AC7-923F-DAE9-D747-E35E1E17C8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770" y="5938983"/>
            <a:ext cx="1323897" cy="551624"/>
          </a:xfrm>
          <a:prstGeom prst="rect">
            <a:avLst/>
          </a:prstGeom>
        </p:spPr>
      </p:pic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51CD7E15-555F-B552-7DD1-5A801B47DA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555" y="4657539"/>
            <a:ext cx="1225550" cy="7377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2F1418-3BC5-51E6-E549-D427BA59DB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956" y="4743977"/>
            <a:ext cx="1701800" cy="553085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D6C665B7-2F7D-E704-7599-3EF86D714C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923" y="2183518"/>
            <a:ext cx="2336800" cy="700291"/>
          </a:xfrm>
          <a:prstGeom prst="rect">
            <a:avLst/>
          </a:prstGeom>
        </p:spPr>
      </p:pic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5C30B21B-DDD6-3DAE-5601-ABC04D7AC4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800" y="2327388"/>
            <a:ext cx="2059167" cy="412551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D8B330E-54DD-3AD5-AB77-DCB755D6E7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76" y="3341472"/>
            <a:ext cx="853529" cy="9398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43527BB-AA46-85EF-06D7-16F773948B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44258" y="3452506"/>
            <a:ext cx="1852253" cy="848360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556A780C-2151-597D-2112-9B5764DFB4C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946" y="3231527"/>
            <a:ext cx="1828800" cy="1137920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A6808CC2-7DDA-7D4C-69A1-C60BD4091A9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23" y="3538322"/>
            <a:ext cx="2184400" cy="5461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47B59B8-AE8F-57E3-C16C-DD7ECFA62A6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080" y="3596393"/>
            <a:ext cx="2285153" cy="429959"/>
          </a:xfrm>
          <a:prstGeom prst="rect">
            <a:avLst/>
          </a:prstGeom>
        </p:spPr>
      </p:pic>
      <p:pic>
        <p:nvPicPr>
          <p:cNvPr id="19" name="Picture 18" descr="A picture containing logo&#10;&#10;Description automatically generated">
            <a:extLst>
              <a:ext uri="{FF2B5EF4-FFF2-40B4-BE49-F238E27FC236}">
                <a16:creationId xmlns:a16="http://schemas.microsoft.com/office/drawing/2014/main" id="{3D985E9A-74CA-6E83-BBDE-47EE1D51661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650" y="4510215"/>
            <a:ext cx="1098550" cy="1098550"/>
          </a:xfrm>
          <a:prstGeom prst="rect">
            <a:avLst/>
          </a:prstGeom>
        </p:spPr>
      </p:pic>
      <p:pic>
        <p:nvPicPr>
          <p:cNvPr id="20" name="Picture 19" descr="Background pattern&#10;&#10;Description automatically generated">
            <a:extLst>
              <a:ext uri="{FF2B5EF4-FFF2-40B4-BE49-F238E27FC236}">
                <a16:creationId xmlns:a16="http://schemas.microsoft.com/office/drawing/2014/main" id="{BCE43ACB-3D5A-CEDA-5D81-5D3D08B8A92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593" y="5902511"/>
            <a:ext cx="1633385" cy="744306"/>
          </a:xfrm>
          <a:prstGeom prst="rect">
            <a:avLst/>
          </a:prstGeom>
        </p:spPr>
      </p:pic>
      <p:pic>
        <p:nvPicPr>
          <p:cNvPr id="21" name="Picture 2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199D1E2-EBFF-5BD5-4628-CA605A186F4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240" y="5867315"/>
            <a:ext cx="1424828" cy="7168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0F94E1B-97AB-7E8F-BF78-9DD4E2AD666A}"/>
              </a:ext>
            </a:extLst>
          </p:cNvPr>
          <p:cNvSpPr txBox="1"/>
          <p:nvPr/>
        </p:nvSpPr>
        <p:spPr>
          <a:xfrm>
            <a:off x="2335696" y="1105930"/>
            <a:ext cx="7136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Bryant Medium Italic" panose="020B0603040000020003" pitchFamily="34" charset="77"/>
                <a:ea typeface="+mn-ea"/>
                <a:cs typeface="+mn-cs"/>
              </a:rPr>
              <a:t>All Systems Connect 2023 is made possible thanks to the generous support of our partners including the World Health Organization and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098637"/>
      </p:ext>
    </p:extLst>
  </p:cSld>
  <p:clrMapOvr>
    <a:masterClrMapping/>
  </p:clrMapOvr>
</p:sld>
</file>

<file path=ppt/theme/theme1.xml><?xml version="1.0" encoding="utf-8"?>
<a:theme xmlns:a="http://schemas.openxmlformats.org/drawingml/2006/main" name="Systems Connect v6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stems Connect v6" id="{9077E7CF-C240-4DC5-8CEC-1F207DA33209}" vid="{5B4D52D3-153B-47F8-8E80-FF9DD042524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cf6d27a-a121-47a7-bb37-240d2e08ea91">
      <Terms xmlns="http://schemas.microsoft.com/office/infopath/2007/PartnerControls"/>
    </lcf76f155ced4ddcb4097134ff3c332f>
    <TaxCatchAll xmlns="bbc718c4-94a0-4501-a8e8-70f7c8e44e1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9FDEED1CF3F4B9DC0D7FB7D725DAF" ma:contentTypeVersion="17" ma:contentTypeDescription="Create a new document." ma:contentTypeScope="" ma:versionID="a00065f7382228d9d3730e1fe2adf852">
  <xsd:schema xmlns:xsd="http://www.w3.org/2001/XMLSchema" xmlns:xs="http://www.w3.org/2001/XMLSchema" xmlns:p="http://schemas.microsoft.com/office/2006/metadata/properties" xmlns:ns2="7cf6d27a-a121-47a7-bb37-240d2e08ea91" xmlns:ns3="bbc718c4-94a0-4501-a8e8-70f7c8e44e11" targetNamespace="http://schemas.microsoft.com/office/2006/metadata/properties" ma:root="true" ma:fieldsID="76c43f8a2367fa9bfe0536691432201d" ns2:_="" ns3:_="">
    <xsd:import namespace="7cf6d27a-a121-47a7-bb37-240d2e08ea91"/>
    <xsd:import namespace="bbc718c4-94a0-4501-a8e8-70f7c8e4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6d27a-a121-47a7-bb37-240d2e08ea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83bbb5-db0d-49e0-93d3-6afa06249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18c4-94a0-4501-a8e8-70f7c8e4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d0e25c-88f3-40b1-ba6b-c6b79027402b}" ma:internalName="TaxCatchAll" ma:showField="CatchAllData" ma:web="bbc718c4-94a0-4501-a8e8-70f7c8e44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BBF8C0-4232-4ED5-8C41-F237ABF6B8FF}">
  <ds:schemaRefs>
    <ds:schemaRef ds:uri="http://purl.org/dc/terms/"/>
    <ds:schemaRef ds:uri="bbc718c4-94a0-4501-a8e8-70f7c8e44e11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http://schemas.openxmlformats.org/package/2006/metadata/core-properties"/>
    <ds:schemaRef ds:uri="7cf6d27a-a121-47a7-bb37-240d2e08ea91"/>
  </ds:schemaRefs>
</ds:datastoreItem>
</file>

<file path=customXml/itemProps2.xml><?xml version="1.0" encoding="utf-8"?>
<ds:datastoreItem xmlns:ds="http://schemas.openxmlformats.org/officeDocument/2006/customXml" ds:itemID="{BA773CE7-6A6A-4A81-9C13-DC9C316124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508F857-A136-450A-97FC-47DCE9C36C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f6d27a-a121-47a7-bb37-240d2e08ea91"/>
    <ds:schemaRef ds:uri="bbc718c4-94a0-4501-a8e8-70f7c8e44e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7448</TotalTime>
  <Words>616</Words>
  <Application>Microsoft Office PowerPoint</Application>
  <PresentationFormat>Widescreen</PresentationFormat>
  <Paragraphs>125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Bryant Medium Italic</vt:lpstr>
      <vt:lpstr>Calibri</vt:lpstr>
      <vt:lpstr>Calibri Light</vt:lpstr>
      <vt:lpstr>Quicksand</vt:lpstr>
      <vt:lpstr>System Font Regular</vt:lpstr>
      <vt:lpstr>Verdana Pro</vt:lpstr>
      <vt:lpstr>Systems Connect v6</vt:lpstr>
      <vt:lpstr>1_Office Theme</vt:lpstr>
      <vt:lpstr>PowerPoint Presentation</vt:lpstr>
      <vt:lpstr>Blended finance  for sanitation</vt:lpstr>
      <vt:lpstr>Agenda</vt:lpstr>
      <vt:lpstr>PowerPoint Presentation</vt:lpstr>
      <vt:lpstr>PowerPoint Presentation</vt:lpstr>
      <vt:lpstr>PowerPoint Presentation</vt:lpstr>
      <vt:lpstr>PowerPoint Presentation</vt:lpstr>
      <vt:lpstr>“What “size of fish” are you in currently ($1-10M, $100m, $250M)? Is it working well? How do you become the “next fish”, what is holding you back?  How and by whom does the intermediary get paid?   </vt:lpstr>
      <vt:lpstr>Proof of concept of the ‘sanitation impact bond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Dechan Dalrymple</dc:creator>
  <cp:lastModifiedBy>Tettje van Daalen</cp:lastModifiedBy>
  <cp:revision>10</cp:revision>
  <dcterms:created xsi:type="dcterms:W3CDTF">2023-03-15T11:22:56Z</dcterms:created>
  <dcterms:modified xsi:type="dcterms:W3CDTF">2023-05-11T12:50:53Z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0x010100F5E9FDEED1CF3F4B9DC0D7FB7D725DAF</vt:lpwstr>
  </property>
  <property fmtid="{D5CDD505-2E9C-101B-9397-08002B2CF9AE}" pid="3" name="MediaServiceImageTags">
    <vt:lpwstr/>
  </property>
</Properties>
</file>