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  <p:sldMasterId id="2147483754" r:id="rId5"/>
    <p:sldMasterId id="2147483782" r:id="rId6"/>
  </p:sldMasterIdLst>
  <p:notesMasterIdLst>
    <p:notesMasterId r:id="rId19"/>
  </p:notesMasterIdLst>
  <p:sldIdLst>
    <p:sldId id="1997" r:id="rId7"/>
    <p:sldId id="256" r:id="rId8"/>
    <p:sldId id="1993" r:id="rId9"/>
    <p:sldId id="408" r:id="rId10"/>
    <p:sldId id="1994" r:id="rId11"/>
    <p:sldId id="1995" r:id="rId12"/>
    <p:sldId id="1996" r:id="rId13"/>
    <p:sldId id="413" r:id="rId14"/>
    <p:sldId id="1998" r:id="rId15"/>
    <p:sldId id="1990" r:id="rId16"/>
    <p:sldId id="1986" r:id="rId17"/>
    <p:sldId id="28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800" y="56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ttje van Daalen" userId="bed9311d-118d-46f0-858f-1d942ce362c6" providerId="ADAL" clId="{25CC4F8E-4CCA-4BE1-ACBA-0E384F5CC4A9}"/>
    <pc:docChg chg="sldOrd">
      <pc:chgData name="Tettje van Daalen" userId="bed9311d-118d-46f0-858f-1d942ce362c6" providerId="ADAL" clId="{25CC4F8E-4CCA-4BE1-ACBA-0E384F5CC4A9}" dt="2023-05-11T12:04:13.653" v="0" actId="20578"/>
      <pc:docMkLst>
        <pc:docMk/>
      </pc:docMkLst>
      <pc:sldChg chg="ord">
        <pc:chgData name="Tettje van Daalen" userId="bed9311d-118d-46f0-858f-1d942ce362c6" providerId="ADAL" clId="{25CC4F8E-4CCA-4BE1-ACBA-0E384F5CC4A9}" dt="2023-05-11T12:04:13.653" v="0" actId="20578"/>
        <pc:sldMkLst>
          <pc:docMk/>
          <pc:sldMk cId="761577567" sldId="25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257722532013572E-3"/>
          <c:y val="0.13420433310584878"/>
          <c:w val="0.61304609104390417"/>
          <c:h val="0.83244942720782522"/>
        </c:manualLayout>
      </c:layout>
      <c:pieChart>
        <c:varyColors val="1"/>
        <c:ser>
          <c:idx val="0"/>
          <c:order val="0"/>
          <c:tx>
            <c:strRef>
              <c:f>Sheet1!$F$5</c:f>
              <c:strCache>
                <c:ptCount val="1"/>
                <c:pt idx="0">
                  <c:v>Fund share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9C-4BDB-926F-668F8B440D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9C-4BDB-926F-668F8B440DF8}"/>
              </c:ext>
            </c:extLst>
          </c:dPt>
          <c:dPt>
            <c:idx val="2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9C-4BDB-926F-668F8B440D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Sheet1!$E$6:$E$8</c:f>
              <c:strCache>
                <c:ptCount val="3"/>
                <c:pt idx="0">
                  <c:v>Government </c:v>
                </c:pt>
                <c:pt idx="1">
                  <c:v>Prrivate sector</c:v>
                </c:pt>
                <c:pt idx="2">
                  <c:v>Development partners</c:v>
                </c:pt>
              </c:strCache>
            </c:strRef>
          </c:cat>
          <c:val>
            <c:numRef>
              <c:f>Sheet1!$F$6:$F$8</c:f>
              <c:numCache>
                <c:formatCode>0%</c:formatCode>
                <c:ptCount val="3"/>
                <c:pt idx="0">
                  <c:v>0.5</c:v>
                </c:pt>
                <c:pt idx="1">
                  <c:v>0.3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9C-4BDB-926F-668F8B440DF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26399824936404"/>
          <c:y val="0.3045026737357972"/>
          <c:w val="0.34915437099824392"/>
          <c:h val="0.414840611889142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Quicksand" pitchFamily="2" charset="0"/>
              <a:ea typeface="+mn-ea"/>
              <a:cs typeface="+mn-cs"/>
            </a:defRPr>
          </a:pPr>
          <a:endParaRPr lang="en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chemeClr val="accent5"/>
                </a:solidFill>
                <a:latin typeface="Quicksand" pitchFamily="2" charset="0"/>
              </a:rPr>
              <a:t>Loan disbursed to entrepreneurs</a:t>
            </a:r>
          </a:p>
        </c:rich>
      </c:tx>
      <c:layout>
        <c:manualLayout>
          <c:xMode val="edge"/>
          <c:yMode val="edge"/>
          <c:x val="6.2861111111111118E-2"/>
          <c:y val="1.7232091853833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2.1431804857083462E-2"/>
          <c:y val="0.20407274848219731"/>
          <c:w val="0.43109056636386783"/>
          <c:h val="0.64990257762243264"/>
        </c:manualLayout>
      </c:layout>
      <c:lineChart>
        <c:grouping val="standard"/>
        <c:varyColors val="0"/>
        <c:ser>
          <c:idx val="0"/>
          <c:order val="0"/>
          <c:tx>
            <c:strRef>
              <c:f>Sheet1!$G$10</c:f>
              <c:strCache>
                <c:ptCount val="1"/>
                <c:pt idx="0">
                  <c:v>Loan disbursed to entrepreneurs</c:v>
                </c:pt>
              </c:strCache>
            </c:strRef>
          </c:tx>
          <c:spPr>
            <a:ln w="28575" cap="rnd">
              <a:solidFill>
                <a:schemeClr val="bg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bg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4583333333333334"/>
                  <c:y val="0.102360491291009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Quicksand" pitchFamily="2" charset="0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27777777777779"/>
                      <c:h val="0.145740416853799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6B2-4927-9D7F-0FF0517A1C8B}"/>
                </c:ext>
              </c:extLst>
            </c:dLbl>
            <c:dLbl>
              <c:idx val="1"/>
              <c:layout>
                <c:manualLayout>
                  <c:x val="7.6388888888888784E-2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8888888888888"/>
                      <c:h val="0.23995370370370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6B2-4927-9D7F-0FF0517A1C8B}"/>
                </c:ext>
              </c:extLst>
            </c:dLbl>
            <c:dLbl>
              <c:idx val="2"/>
              <c:layout>
                <c:manualLayout>
                  <c:x val="-1.0185067526415994E-16"/>
                  <c:y val="0.125059701735556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Quicksand" pitchFamily="2" charset="0"/>
                      <a:ea typeface="+mn-ea"/>
                      <a:cs typeface="+mn-cs"/>
                    </a:defRPr>
                  </a:pPr>
                  <a:endParaRPr lang="en-N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49999999999998"/>
                      <c:h val="0.147361111111111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6B2-4927-9D7F-0FF0517A1C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Sheet1!$F$11:$F$13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Sheet1!$G$11:$G$13</c:f>
              <c:numCache>
                <c:formatCode>"€"\ #,##0</c:formatCode>
                <c:ptCount val="3"/>
                <c:pt idx="0">
                  <c:v>242277</c:v>
                </c:pt>
                <c:pt idx="1">
                  <c:v>288114</c:v>
                </c:pt>
                <c:pt idx="2">
                  <c:v>560095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B2-4927-9D7F-0FF0517A1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71837504"/>
        <c:axId val="177075888"/>
      </c:lineChart>
      <c:catAx>
        <c:axId val="207183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177075888"/>
        <c:crosses val="autoZero"/>
        <c:auto val="1"/>
        <c:lblAlgn val="ctr"/>
        <c:lblOffset val="100"/>
        <c:noMultiLvlLbl val="0"/>
      </c:catAx>
      <c:valAx>
        <c:axId val="177075888"/>
        <c:scaling>
          <c:orientation val="minMax"/>
        </c:scaling>
        <c:delete val="1"/>
        <c:axPos val="l"/>
        <c:numFmt formatCode="&quot;€&quot;\ #,##0" sourceLinked="1"/>
        <c:majorTickMark val="none"/>
        <c:minorTickMark val="none"/>
        <c:tickLblPos val="nextTo"/>
        <c:crossAx val="207183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dirty="0">
                <a:solidFill>
                  <a:schemeClr val="accent5"/>
                </a:solidFill>
                <a:latin typeface="Quicksand" pitchFamily="2" charset="0"/>
              </a:rPr>
              <a:t>Latrine sales: 128 entrepreneurs</a:t>
            </a:r>
          </a:p>
        </c:rich>
      </c:tx>
      <c:layout>
        <c:manualLayout>
          <c:xMode val="edge"/>
          <c:yMode val="edge"/>
          <c:x val="6.9188559963658386E-2"/>
          <c:y val="0.101149425287356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L"/>
        </a:p>
      </c:txPr>
    </c:title>
    <c:autoTitleDeleted val="0"/>
    <c:plotArea>
      <c:layout>
        <c:manualLayout>
          <c:layoutTarget val="inner"/>
          <c:xMode val="edge"/>
          <c:yMode val="edge"/>
          <c:x val="2.6442307692307692E-2"/>
          <c:y val="0.13054406130268201"/>
          <c:w val="0.94711538461538458"/>
          <c:h val="0.735780130931909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Sheet1!$L$12</c:f>
              <c:strCache>
                <c:ptCount val="1"/>
                <c:pt idx="0">
                  <c:v>Sale of latrine 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Quicksand" pitchFamily="2" charset="0"/>
                    <a:ea typeface="+mn-ea"/>
                    <a:cs typeface="+mn-cs"/>
                  </a:defRPr>
                </a:pPr>
                <a:endParaRPr lang="en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Sheet1!$K$13:$K$15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Sheet1!$L$13:$L$15</c:f>
              <c:numCache>
                <c:formatCode>General</c:formatCode>
                <c:ptCount val="3"/>
                <c:pt idx="0">
                  <c:v>5238</c:v>
                </c:pt>
                <c:pt idx="1">
                  <c:v>6578</c:v>
                </c:pt>
                <c:pt idx="2">
                  <c:v>7382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D-49AA-A360-6C23F44B3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750992"/>
        <c:axId val="177057648"/>
      </c:barChart>
      <c:catAx>
        <c:axId val="18675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accent5"/>
                </a:solidFill>
                <a:latin typeface="Quicksand" pitchFamily="2" charset="0"/>
                <a:ea typeface="+mn-ea"/>
                <a:cs typeface="+mn-cs"/>
              </a:defRPr>
            </a:pPr>
            <a:endParaRPr lang="en-NL"/>
          </a:p>
        </c:txPr>
        <c:crossAx val="177057648"/>
        <c:crosses val="autoZero"/>
        <c:auto val="1"/>
        <c:lblAlgn val="ctr"/>
        <c:lblOffset val="100"/>
        <c:noMultiLvlLbl val="0"/>
      </c:catAx>
      <c:valAx>
        <c:axId val="177057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675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2728F1-CF9E-4BAB-9118-A0F3644B05F9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L"/>
        </a:p>
      </dgm:t>
    </dgm:pt>
    <dgm:pt modelId="{734BC41A-2402-4153-B535-65985D80FF18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</a:rPr>
            <a:t>Micro Finance, Bank entrepreneurs play vital role for sustainable finance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A4090B72-DDFA-49F5-9512-CBF1F8C3BFB7}" type="parTrans" cxnId="{FCC73F89-E6B8-46BB-A6FF-4D24BA8D9552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9221FCA5-644F-46B8-86A5-6E2581CD4755}" type="sibTrans" cxnId="{FCC73F89-E6B8-46BB-A6FF-4D24BA8D9552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DC8B9E98-26E6-4B47-8406-79BE66591718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</a:rPr>
            <a:t>Intertest rate is key factor for loan 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F8D1991F-B3AE-40A7-948E-64F4BF3016A0}" type="parTrans" cxnId="{1C268DE4-7F73-48FD-8E30-2B361357EBEB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E54AF0C4-BFA8-4B5E-AD2F-9A246F59303C}" type="sibTrans" cxnId="{1C268DE4-7F73-48FD-8E30-2B361357EBEB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83B0840C-484A-43A4-9BEF-5E8E0BFA1E1E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</a:rPr>
            <a:t>Regular meeting with Micro Finance, Bank and entrepreneurs 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9C2D18B2-C998-4D25-B634-B976AD9EDC68}" type="parTrans" cxnId="{151F0E6A-AF06-4C11-918C-E76D65052F0E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2A2E96B6-A451-45AE-BEA7-ECF9FB2F12AF}" type="sibTrans" cxnId="{151F0E6A-AF06-4C11-918C-E76D65052F0E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6EE534A5-A4AC-45AF-8438-CF5757CA80FD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  <a:cs typeface="Times New Roman" panose="02020603050405020304" pitchFamily="18" charset="0"/>
            </a:rPr>
            <a:t>Special discount to person with disabilities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E1EF4D38-5D63-4E59-99DC-834E5548EE94}" type="parTrans" cxnId="{5FE7E525-9BD7-47D7-B428-958C96B68373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4F63818B-27F9-440F-97A5-20AA41BE4BBA}" type="sibTrans" cxnId="{5FE7E525-9BD7-47D7-B428-958C96B68373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C1B28F7B-F619-470E-8B46-A32FD593B79B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</a:rPr>
            <a:t>Entrepreneurs should have diversified product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ECB352CF-8B43-46EB-A7F9-B1A1EEA05A19}" type="parTrans" cxnId="{02D4512F-488B-4114-A533-8466D2E2E851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A87E222E-B9D6-4915-B8B7-34209EFF4976}" type="sibTrans" cxnId="{02D4512F-488B-4114-A533-8466D2E2E851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78186DEC-D8A3-4483-8E98-4A3C4FCD5D31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</a:rPr>
            <a:t>Local government and govt. service providers support is essential.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384CFC60-7CFB-4582-8DDE-4D7AB4F80EC0}" type="parTrans" cxnId="{7E578ED0-8100-4388-8EDB-0ED26CE0460F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BAF078DA-2071-4DCD-A6AE-69377D746D66}" type="sibTrans" cxnId="{7E578ED0-8100-4388-8EDB-0ED26CE0460F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A9CB7516-4D81-48D3-9FC0-D358B0202123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  <a:cs typeface="Times New Roman" panose="02020603050405020304" pitchFamily="18" charset="0"/>
            </a:rPr>
            <a:t>Special instalment facilities of poor and women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C261C200-0D7F-4627-B871-B2EFEC8260E4}" type="parTrans" cxnId="{91239E5E-C451-4D60-BE2D-4B06D3E1DA0D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4D7D32C8-2F86-42C1-9557-395CFD3C9BCC}" type="sibTrans" cxnId="{91239E5E-C451-4D60-BE2D-4B06D3E1DA0D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A63BF163-7551-432A-8706-482E7F72EA64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</a:rPr>
            <a:t>Community meeting of entrepreneurs is essential. 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541AC191-3829-4FB6-BEDD-CFFF88D472A6}" type="parTrans" cxnId="{33B17849-A459-4218-B865-188CA132733C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8FB64F4A-084D-4D72-904C-DCCCD1057336}" type="sibTrans" cxnId="{33B17849-A459-4218-B865-188CA132733C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5C7BEA66-AEB8-43D2-9F05-06DC96C52CEB}">
      <dgm:prSet phldrT="[Text]" custT="1"/>
      <dgm:spPr/>
      <dgm:t>
        <a:bodyPr/>
        <a:lstStyle/>
        <a:p>
          <a:r>
            <a:rPr lang="en-GB" sz="1600" b="1" dirty="0">
              <a:solidFill>
                <a:schemeClr val="bg1"/>
              </a:solidFill>
              <a:latin typeface="Quicksand" pitchFamily="2" charset="0"/>
              <a:cs typeface="Times New Roman" panose="02020603050405020304" pitchFamily="18" charset="0"/>
            </a:rPr>
            <a:t>Regular monitoring by MFI ensure 100% repay loan</a:t>
          </a:r>
          <a:endParaRPr lang="en-NL" sz="1600" b="1" dirty="0">
            <a:solidFill>
              <a:schemeClr val="bg1"/>
            </a:solidFill>
            <a:latin typeface="Quicksand" pitchFamily="2" charset="0"/>
          </a:endParaRPr>
        </a:p>
      </dgm:t>
    </dgm:pt>
    <dgm:pt modelId="{36F6EDDF-FC90-4A0B-8624-10ED16948853}" type="parTrans" cxnId="{E78882D7-8EA3-48D2-BDAD-02A7A21807A5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EB52D3A0-30C5-42D1-B5D6-41ABCF9F76C4}" type="sibTrans" cxnId="{E78882D7-8EA3-48D2-BDAD-02A7A21807A5}">
      <dgm:prSet/>
      <dgm:spPr/>
      <dgm:t>
        <a:bodyPr/>
        <a:lstStyle/>
        <a:p>
          <a:endParaRPr lang="en-NL" sz="1600" b="1">
            <a:solidFill>
              <a:schemeClr val="bg1"/>
            </a:solidFill>
            <a:latin typeface="Quicksand" pitchFamily="2" charset="0"/>
          </a:endParaRPr>
        </a:p>
      </dgm:t>
    </dgm:pt>
    <dgm:pt modelId="{668C64E2-E0B7-4E65-BFAC-820F3B9849A2}" type="pres">
      <dgm:prSet presAssocID="{FC2728F1-CF9E-4BAB-9118-A0F3644B05F9}" presName="Name0" presStyleCnt="0">
        <dgm:presLayoutVars>
          <dgm:dir/>
          <dgm:resizeHandles/>
        </dgm:presLayoutVars>
      </dgm:prSet>
      <dgm:spPr/>
    </dgm:pt>
    <dgm:pt modelId="{31D9C332-6DE3-4044-8501-C811AC5295F7}" type="pres">
      <dgm:prSet presAssocID="{734BC41A-2402-4153-B535-65985D80FF18}" presName="compNode" presStyleCnt="0"/>
      <dgm:spPr/>
    </dgm:pt>
    <dgm:pt modelId="{84574CAC-F8F1-444C-82D8-C540ACF20822}" type="pres">
      <dgm:prSet presAssocID="{734BC41A-2402-4153-B535-65985D80FF18}" presName="dummyConnPt" presStyleCnt="0"/>
      <dgm:spPr/>
    </dgm:pt>
    <dgm:pt modelId="{C12B9509-A73D-405E-AF51-7793CD2763E5}" type="pres">
      <dgm:prSet presAssocID="{734BC41A-2402-4153-B535-65985D80FF18}" presName="node" presStyleLbl="node1" presStyleIdx="0" presStyleCnt="9" custScaleX="139618" custLinFactX="-5566" custLinFactNeighborX="-100000" custLinFactNeighborY="-2461">
        <dgm:presLayoutVars>
          <dgm:bulletEnabled val="1"/>
        </dgm:presLayoutVars>
      </dgm:prSet>
      <dgm:spPr/>
    </dgm:pt>
    <dgm:pt modelId="{BE9E3CE9-3624-4B32-8DB9-AF04194756C2}" type="pres">
      <dgm:prSet presAssocID="{9221FCA5-644F-46B8-86A5-6E2581CD4755}" presName="sibTrans" presStyleLbl="bgSibTrans2D1" presStyleIdx="0" presStyleCnt="8" custLinFactNeighborX="27296" custLinFactNeighborY="71620"/>
      <dgm:spPr/>
    </dgm:pt>
    <dgm:pt modelId="{92126215-6CA1-438F-B1AE-FCBFE65985E8}" type="pres">
      <dgm:prSet presAssocID="{DC8B9E98-26E6-4B47-8406-79BE66591718}" presName="compNode" presStyleCnt="0"/>
      <dgm:spPr/>
    </dgm:pt>
    <dgm:pt modelId="{DC8B50EB-25BD-4A71-BAEB-451B4950CC7A}" type="pres">
      <dgm:prSet presAssocID="{DC8B9E98-26E6-4B47-8406-79BE66591718}" presName="dummyConnPt" presStyleCnt="0"/>
      <dgm:spPr/>
    </dgm:pt>
    <dgm:pt modelId="{5F8269D5-D6F9-4D98-9F51-A9C72B4790AE}" type="pres">
      <dgm:prSet presAssocID="{DC8B9E98-26E6-4B47-8406-79BE66591718}" presName="node" presStyleLbl="node1" presStyleIdx="1" presStyleCnt="9" custScaleX="142571" custLinFactX="-2613" custLinFactNeighborX="-100000" custLinFactNeighborY="7382">
        <dgm:presLayoutVars>
          <dgm:bulletEnabled val="1"/>
        </dgm:presLayoutVars>
      </dgm:prSet>
      <dgm:spPr/>
    </dgm:pt>
    <dgm:pt modelId="{84F89760-342C-4A26-BD0E-A2EBB8837F60}" type="pres">
      <dgm:prSet presAssocID="{E54AF0C4-BFA8-4B5E-AD2F-9A246F59303C}" presName="sibTrans" presStyleLbl="bgSibTrans2D1" presStyleIdx="1" presStyleCnt="8" custLinFactNeighborX="28899" custLinFactNeighborY="-15129"/>
      <dgm:spPr/>
    </dgm:pt>
    <dgm:pt modelId="{B6775A3B-67E4-4AD6-B31D-511A72EE6754}" type="pres">
      <dgm:prSet presAssocID="{83B0840C-484A-43A4-9BEF-5E8E0BFA1E1E}" presName="compNode" presStyleCnt="0"/>
      <dgm:spPr/>
    </dgm:pt>
    <dgm:pt modelId="{0B1BB584-8C42-4ADB-A35B-4CF671CEC1E3}" type="pres">
      <dgm:prSet presAssocID="{83B0840C-484A-43A4-9BEF-5E8E0BFA1E1E}" presName="dummyConnPt" presStyleCnt="0"/>
      <dgm:spPr/>
    </dgm:pt>
    <dgm:pt modelId="{B4204F9F-EF28-4A95-8A07-DEC0C8877269}" type="pres">
      <dgm:prSet presAssocID="{83B0840C-484A-43A4-9BEF-5E8E0BFA1E1E}" presName="node" presStyleLbl="node1" presStyleIdx="2" presStyleCnt="9" custScaleX="145523" custLinFactX="-3351" custLinFactNeighborX="-100000" custLinFactNeighborY="1230">
        <dgm:presLayoutVars>
          <dgm:bulletEnabled val="1"/>
        </dgm:presLayoutVars>
      </dgm:prSet>
      <dgm:spPr/>
    </dgm:pt>
    <dgm:pt modelId="{E0087888-6D21-4A24-94C2-203D004BCCC7}" type="pres">
      <dgm:prSet presAssocID="{2A2E96B6-A451-45AE-BEA7-ECF9FB2F12AF}" presName="sibTrans" presStyleLbl="bgSibTrans2D1" presStyleIdx="2" presStyleCnt="8" custAng="101215" custLinFactY="36150" custLinFactNeighborX="-4602" custLinFactNeighborY="100000"/>
      <dgm:spPr/>
    </dgm:pt>
    <dgm:pt modelId="{EF00AF7B-77B8-4D5C-B1E6-4D158EA92B9F}" type="pres">
      <dgm:prSet presAssocID="{6EE534A5-A4AC-45AF-8438-CF5757CA80FD}" presName="compNode" presStyleCnt="0"/>
      <dgm:spPr/>
    </dgm:pt>
    <dgm:pt modelId="{D4A70C50-3C7C-4287-8175-98DA7307670B}" type="pres">
      <dgm:prSet presAssocID="{6EE534A5-A4AC-45AF-8438-CF5757CA80FD}" presName="dummyConnPt" presStyleCnt="0"/>
      <dgm:spPr/>
    </dgm:pt>
    <dgm:pt modelId="{17BD5951-F70E-4F34-BD25-B7A258398C80}" type="pres">
      <dgm:prSet presAssocID="{6EE534A5-A4AC-45AF-8438-CF5757CA80FD}" presName="node" presStyleLbl="node1" presStyleIdx="3" presStyleCnt="9" custScaleX="163010" custLinFactNeighborX="-9443" custLinFactNeighborY="-7478">
        <dgm:presLayoutVars>
          <dgm:bulletEnabled val="1"/>
        </dgm:presLayoutVars>
      </dgm:prSet>
      <dgm:spPr/>
    </dgm:pt>
    <dgm:pt modelId="{22D28828-8376-4C7E-B0BC-DBB86E946540}" type="pres">
      <dgm:prSet presAssocID="{4F63818B-27F9-440F-97A5-20AA41BE4BBA}" presName="sibTrans" presStyleLbl="bgSibTrans2D1" presStyleIdx="3" presStyleCnt="8" custAng="398185" custLinFactNeighborX="15360" custLinFactNeighborY="-22691"/>
      <dgm:spPr/>
    </dgm:pt>
    <dgm:pt modelId="{211E04BE-B29C-45A8-9787-838FCC7771AF}" type="pres">
      <dgm:prSet presAssocID="{C1B28F7B-F619-470E-8B46-A32FD593B79B}" presName="compNode" presStyleCnt="0"/>
      <dgm:spPr/>
    </dgm:pt>
    <dgm:pt modelId="{B6D6138C-3D0F-42FC-8923-F1566CB3FCFB}" type="pres">
      <dgm:prSet presAssocID="{C1B28F7B-F619-470E-8B46-A32FD593B79B}" presName="dummyConnPt" presStyleCnt="0"/>
      <dgm:spPr/>
    </dgm:pt>
    <dgm:pt modelId="{B2075A9A-DCFB-4B37-B890-298F21C5CBFB}" type="pres">
      <dgm:prSet presAssocID="{C1B28F7B-F619-470E-8B46-A32FD593B79B}" presName="node" presStyleLbl="node1" presStyleIdx="4" presStyleCnt="9" custScaleX="158580" custLinFactNeighborX="-18120" custLinFactNeighborY="-7335">
        <dgm:presLayoutVars>
          <dgm:bulletEnabled val="1"/>
        </dgm:presLayoutVars>
      </dgm:prSet>
      <dgm:spPr/>
    </dgm:pt>
    <dgm:pt modelId="{54CFB662-9104-48BB-9383-014C13B35B4E}" type="pres">
      <dgm:prSet presAssocID="{A87E222E-B9D6-4915-B8B7-34209EFF4976}" presName="sibTrans" presStyleLbl="bgSibTrans2D1" presStyleIdx="4" presStyleCnt="8" custAng="21225022" custLinFactNeighborX="20231" custLinFactNeighborY="-7564"/>
      <dgm:spPr/>
    </dgm:pt>
    <dgm:pt modelId="{3BDDC8BA-3B32-4E48-924D-25833DB7E319}" type="pres">
      <dgm:prSet presAssocID="{78186DEC-D8A3-4483-8E98-4A3C4FCD5D31}" presName="compNode" presStyleCnt="0"/>
      <dgm:spPr/>
    </dgm:pt>
    <dgm:pt modelId="{7D1826B0-DF6D-48AA-BE8F-710F9B3BB387}" type="pres">
      <dgm:prSet presAssocID="{78186DEC-D8A3-4483-8E98-4A3C4FCD5D31}" presName="dummyConnPt" presStyleCnt="0"/>
      <dgm:spPr/>
    </dgm:pt>
    <dgm:pt modelId="{CEF442F0-1216-4246-964B-F05A0FAA90D9}" type="pres">
      <dgm:prSet presAssocID="{78186DEC-D8A3-4483-8E98-4A3C4FCD5D31}" presName="node" presStyleLbl="node1" presStyleIdx="5" presStyleCnt="9" custScaleX="161771" custLinFactNeighborX="-14035" custLinFactNeighborY="-89">
        <dgm:presLayoutVars>
          <dgm:bulletEnabled val="1"/>
        </dgm:presLayoutVars>
      </dgm:prSet>
      <dgm:spPr/>
    </dgm:pt>
    <dgm:pt modelId="{60108C55-DAF7-4160-A9F8-95A407FD609A}" type="pres">
      <dgm:prSet presAssocID="{BAF078DA-2071-4DCD-A6AE-69377D746D66}" presName="sibTrans" presStyleLbl="bgSibTrans2D1" presStyleIdx="5" presStyleCnt="8"/>
      <dgm:spPr/>
    </dgm:pt>
    <dgm:pt modelId="{51263448-498A-4F77-99E7-743FBD96974B}" type="pres">
      <dgm:prSet presAssocID="{A9CB7516-4D81-48D3-9FC0-D358B0202123}" presName="compNode" presStyleCnt="0"/>
      <dgm:spPr/>
    </dgm:pt>
    <dgm:pt modelId="{C81FC094-9038-48C4-8262-680D9664AF88}" type="pres">
      <dgm:prSet presAssocID="{A9CB7516-4D81-48D3-9FC0-D358B0202123}" presName="dummyConnPt" presStyleCnt="0"/>
      <dgm:spPr/>
    </dgm:pt>
    <dgm:pt modelId="{ADE6C1B1-456C-42F0-9898-5CE84CED0FA0}" type="pres">
      <dgm:prSet presAssocID="{A9CB7516-4D81-48D3-9FC0-D358B0202123}" presName="node" presStyleLbl="node1" presStyleIdx="6" presStyleCnt="9" custScaleX="175060">
        <dgm:presLayoutVars>
          <dgm:bulletEnabled val="1"/>
        </dgm:presLayoutVars>
      </dgm:prSet>
      <dgm:spPr/>
    </dgm:pt>
    <dgm:pt modelId="{47452351-7B64-4326-B9CD-0D5C38E0A450}" type="pres">
      <dgm:prSet presAssocID="{4D7D32C8-2F86-42C1-9557-395CFD3C9BCC}" presName="sibTrans" presStyleLbl="bgSibTrans2D1" presStyleIdx="6" presStyleCnt="8"/>
      <dgm:spPr/>
    </dgm:pt>
    <dgm:pt modelId="{7C94D747-8D0F-4E49-A558-A02F7F7D328B}" type="pres">
      <dgm:prSet presAssocID="{A63BF163-7551-432A-8706-482E7F72EA64}" presName="compNode" presStyleCnt="0"/>
      <dgm:spPr/>
    </dgm:pt>
    <dgm:pt modelId="{CAD5E2CB-04EE-46F5-9895-8288CAAEBE85}" type="pres">
      <dgm:prSet presAssocID="{A63BF163-7551-432A-8706-482E7F72EA64}" presName="dummyConnPt" presStyleCnt="0"/>
      <dgm:spPr/>
    </dgm:pt>
    <dgm:pt modelId="{7193A0BC-F9D8-4EDC-A8D3-55948F3B2297}" type="pres">
      <dgm:prSet presAssocID="{A63BF163-7551-432A-8706-482E7F72EA64}" presName="node" presStyleLbl="node1" presStyleIdx="7" presStyleCnt="9" custScaleX="174620">
        <dgm:presLayoutVars>
          <dgm:bulletEnabled val="1"/>
        </dgm:presLayoutVars>
      </dgm:prSet>
      <dgm:spPr/>
    </dgm:pt>
    <dgm:pt modelId="{333D15E3-A668-4D78-8EFF-C031A36DC352}" type="pres">
      <dgm:prSet presAssocID="{8FB64F4A-084D-4D72-904C-DCCCD1057336}" presName="sibTrans" presStyleLbl="bgSibTrans2D1" presStyleIdx="7" presStyleCnt="8"/>
      <dgm:spPr/>
    </dgm:pt>
    <dgm:pt modelId="{8A06F148-932A-4E2F-9534-21C7E101B545}" type="pres">
      <dgm:prSet presAssocID="{5C7BEA66-AEB8-43D2-9F05-06DC96C52CEB}" presName="compNode" presStyleCnt="0"/>
      <dgm:spPr/>
    </dgm:pt>
    <dgm:pt modelId="{A8AAD926-51E1-4F92-BE5C-0033FBCC322A}" type="pres">
      <dgm:prSet presAssocID="{5C7BEA66-AEB8-43D2-9F05-06DC96C52CEB}" presName="dummyConnPt" presStyleCnt="0"/>
      <dgm:spPr/>
    </dgm:pt>
    <dgm:pt modelId="{84713541-6B03-4CAF-B663-3272C8D89ABC}" type="pres">
      <dgm:prSet presAssocID="{5C7BEA66-AEB8-43D2-9F05-06DC96C52CEB}" presName="node" presStyleLbl="node1" presStyleIdx="8" presStyleCnt="9" custScaleX="168715">
        <dgm:presLayoutVars>
          <dgm:bulletEnabled val="1"/>
        </dgm:presLayoutVars>
      </dgm:prSet>
      <dgm:spPr/>
    </dgm:pt>
  </dgm:ptLst>
  <dgm:cxnLst>
    <dgm:cxn modelId="{138B4F07-6DD7-4755-B2AF-8DC4F91608BF}" type="presOf" srcId="{8FB64F4A-084D-4D72-904C-DCCCD1057336}" destId="{333D15E3-A668-4D78-8EFF-C031A36DC352}" srcOrd="0" destOrd="0" presId="urn:microsoft.com/office/officeart/2005/8/layout/bProcess4"/>
    <dgm:cxn modelId="{402B6420-E479-4319-BB44-57BDC29CA8B7}" type="presOf" srcId="{5C7BEA66-AEB8-43D2-9F05-06DC96C52CEB}" destId="{84713541-6B03-4CAF-B663-3272C8D89ABC}" srcOrd="0" destOrd="0" presId="urn:microsoft.com/office/officeart/2005/8/layout/bProcess4"/>
    <dgm:cxn modelId="{8799F423-FBD3-4274-B8AD-D4CC5B2BC1EF}" type="presOf" srcId="{C1B28F7B-F619-470E-8B46-A32FD593B79B}" destId="{B2075A9A-DCFB-4B37-B890-298F21C5CBFB}" srcOrd="0" destOrd="0" presId="urn:microsoft.com/office/officeart/2005/8/layout/bProcess4"/>
    <dgm:cxn modelId="{5FE7E525-9BD7-47D7-B428-958C96B68373}" srcId="{FC2728F1-CF9E-4BAB-9118-A0F3644B05F9}" destId="{6EE534A5-A4AC-45AF-8438-CF5757CA80FD}" srcOrd="3" destOrd="0" parTransId="{E1EF4D38-5D63-4E59-99DC-834E5548EE94}" sibTransId="{4F63818B-27F9-440F-97A5-20AA41BE4BBA}"/>
    <dgm:cxn modelId="{02D4512F-488B-4114-A533-8466D2E2E851}" srcId="{FC2728F1-CF9E-4BAB-9118-A0F3644B05F9}" destId="{C1B28F7B-F619-470E-8B46-A32FD593B79B}" srcOrd="4" destOrd="0" parTransId="{ECB352CF-8B43-46EB-A7F9-B1A1EEA05A19}" sibTransId="{A87E222E-B9D6-4915-B8B7-34209EFF4976}"/>
    <dgm:cxn modelId="{91239E5E-C451-4D60-BE2D-4B06D3E1DA0D}" srcId="{FC2728F1-CF9E-4BAB-9118-A0F3644B05F9}" destId="{A9CB7516-4D81-48D3-9FC0-D358B0202123}" srcOrd="6" destOrd="0" parTransId="{C261C200-0D7F-4627-B871-B2EFEC8260E4}" sibTransId="{4D7D32C8-2F86-42C1-9557-395CFD3C9BCC}"/>
    <dgm:cxn modelId="{6308EB65-AD05-4DBC-A510-B5D708B5E3F4}" type="presOf" srcId="{83B0840C-484A-43A4-9BEF-5E8E0BFA1E1E}" destId="{B4204F9F-EF28-4A95-8A07-DEC0C8877269}" srcOrd="0" destOrd="0" presId="urn:microsoft.com/office/officeart/2005/8/layout/bProcess4"/>
    <dgm:cxn modelId="{4299CC66-E643-4B4A-9D38-40230501B0CE}" type="presOf" srcId="{6EE534A5-A4AC-45AF-8438-CF5757CA80FD}" destId="{17BD5951-F70E-4F34-BD25-B7A258398C80}" srcOrd="0" destOrd="0" presId="urn:microsoft.com/office/officeart/2005/8/layout/bProcess4"/>
    <dgm:cxn modelId="{5E299548-A465-439C-A3C5-951A8AA69A08}" type="presOf" srcId="{A87E222E-B9D6-4915-B8B7-34209EFF4976}" destId="{54CFB662-9104-48BB-9383-014C13B35B4E}" srcOrd="0" destOrd="0" presId="urn:microsoft.com/office/officeart/2005/8/layout/bProcess4"/>
    <dgm:cxn modelId="{E50F2849-B1F0-4AEB-AB09-677BC8C11E15}" type="presOf" srcId="{4D7D32C8-2F86-42C1-9557-395CFD3C9BCC}" destId="{47452351-7B64-4326-B9CD-0D5C38E0A450}" srcOrd="0" destOrd="0" presId="urn:microsoft.com/office/officeart/2005/8/layout/bProcess4"/>
    <dgm:cxn modelId="{33B17849-A459-4218-B865-188CA132733C}" srcId="{FC2728F1-CF9E-4BAB-9118-A0F3644B05F9}" destId="{A63BF163-7551-432A-8706-482E7F72EA64}" srcOrd="7" destOrd="0" parTransId="{541AC191-3829-4FB6-BEDD-CFFF88D472A6}" sibTransId="{8FB64F4A-084D-4D72-904C-DCCCD1057336}"/>
    <dgm:cxn modelId="{151F0E6A-AF06-4C11-918C-E76D65052F0E}" srcId="{FC2728F1-CF9E-4BAB-9118-A0F3644B05F9}" destId="{83B0840C-484A-43A4-9BEF-5E8E0BFA1E1E}" srcOrd="2" destOrd="0" parTransId="{9C2D18B2-C998-4D25-B634-B976AD9EDC68}" sibTransId="{2A2E96B6-A451-45AE-BEA7-ECF9FB2F12AF}"/>
    <dgm:cxn modelId="{D2337F6E-09C8-4E51-888C-D14FE82CD7E8}" type="presOf" srcId="{2A2E96B6-A451-45AE-BEA7-ECF9FB2F12AF}" destId="{E0087888-6D21-4A24-94C2-203D004BCCC7}" srcOrd="0" destOrd="0" presId="urn:microsoft.com/office/officeart/2005/8/layout/bProcess4"/>
    <dgm:cxn modelId="{1D5C4579-41CA-4588-B13D-5618C6D03A57}" type="presOf" srcId="{BAF078DA-2071-4DCD-A6AE-69377D746D66}" destId="{60108C55-DAF7-4160-A9F8-95A407FD609A}" srcOrd="0" destOrd="0" presId="urn:microsoft.com/office/officeart/2005/8/layout/bProcess4"/>
    <dgm:cxn modelId="{FCC73F89-E6B8-46BB-A6FF-4D24BA8D9552}" srcId="{FC2728F1-CF9E-4BAB-9118-A0F3644B05F9}" destId="{734BC41A-2402-4153-B535-65985D80FF18}" srcOrd="0" destOrd="0" parTransId="{A4090B72-DDFA-49F5-9512-CBF1F8C3BFB7}" sibTransId="{9221FCA5-644F-46B8-86A5-6E2581CD4755}"/>
    <dgm:cxn modelId="{D7FAFB8E-07B3-472B-A545-97D2FC3BDEF6}" type="presOf" srcId="{FC2728F1-CF9E-4BAB-9118-A0F3644B05F9}" destId="{668C64E2-E0B7-4E65-BFAC-820F3B9849A2}" srcOrd="0" destOrd="0" presId="urn:microsoft.com/office/officeart/2005/8/layout/bProcess4"/>
    <dgm:cxn modelId="{9F44A8AE-E744-4152-8A21-16158006CE95}" type="presOf" srcId="{4F63818B-27F9-440F-97A5-20AA41BE4BBA}" destId="{22D28828-8376-4C7E-B0BC-DBB86E946540}" srcOrd="0" destOrd="0" presId="urn:microsoft.com/office/officeart/2005/8/layout/bProcess4"/>
    <dgm:cxn modelId="{4D33F8B8-BEB6-47C7-9FC1-559FDF315EE6}" type="presOf" srcId="{A9CB7516-4D81-48D3-9FC0-D358B0202123}" destId="{ADE6C1B1-456C-42F0-9898-5CE84CED0FA0}" srcOrd="0" destOrd="0" presId="urn:microsoft.com/office/officeart/2005/8/layout/bProcess4"/>
    <dgm:cxn modelId="{B45910C4-570F-4DC3-BD14-5C5AF0708A1E}" type="presOf" srcId="{A63BF163-7551-432A-8706-482E7F72EA64}" destId="{7193A0BC-F9D8-4EDC-A8D3-55948F3B2297}" srcOrd="0" destOrd="0" presId="urn:microsoft.com/office/officeart/2005/8/layout/bProcess4"/>
    <dgm:cxn modelId="{C0F9D5C6-59D7-4688-869F-346B0F60ED49}" type="presOf" srcId="{DC8B9E98-26E6-4B47-8406-79BE66591718}" destId="{5F8269D5-D6F9-4D98-9F51-A9C72B4790AE}" srcOrd="0" destOrd="0" presId="urn:microsoft.com/office/officeart/2005/8/layout/bProcess4"/>
    <dgm:cxn modelId="{7E578ED0-8100-4388-8EDB-0ED26CE0460F}" srcId="{FC2728F1-CF9E-4BAB-9118-A0F3644B05F9}" destId="{78186DEC-D8A3-4483-8E98-4A3C4FCD5D31}" srcOrd="5" destOrd="0" parTransId="{384CFC60-7CFB-4582-8DDE-4D7AB4F80EC0}" sibTransId="{BAF078DA-2071-4DCD-A6AE-69377D746D66}"/>
    <dgm:cxn modelId="{66BC76D6-26DF-4D23-80D4-691A15392B89}" type="presOf" srcId="{9221FCA5-644F-46B8-86A5-6E2581CD4755}" destId="{BE9E3CE9-3624-4B32-8DB9-AF04194756C2}" srcOrd="0" destOrd="0" presId="urn:microsoft.com/office/officeart/2005/8/layout/bProcess4"/>
    <dgm:cxn modelId="{E78882D7-8EA3-48D2-BDAD-02A7A21807A5}" srcId="{FC2728F1-CF9E-4BAB-9118-A0F3644B05F9}" destId="{5C7BEA66-AEB8-43D2-9F05-06DC96C52CEB}" srcOrd="8" destOrd="0" parTransId="{36F6EDDF-FC90-4A0B-8624-10ED16948853}" sibTransId="{EB52D3A0-30C5-42D1-B5D6-41ABCF9F76C4}"/>
    <dgm:cxn modelId="{51E8B8D9-7122-408A-BD70-35F4A5C28959}" type="presOf" srcId="{734BC41A-2402-4153-B535-65985D80FF18}" destId="{C12B9509-A73D-405E-AF51-7793CD2763E5}" srcOrd="0" destOrd="0" presId="urn:microsoft.com/office/officeart/2005/8/layout/bProcess4"/>
    <dgm:cxn modelId="{1C268DE4-7F73-48FD-8E30-2B361357EBEB}" srcId="{FC2728F1-CF9E-4BAB-9118-A0F3644B05F9}" destId="{DC8B9E98-26E6-4B47-8406-79BE66591718}" srcOrd="1" destOrd="0" parTransId="{F8D1991F-B3AE-40A7-948E-64F4BF3016A0}" sibTransId="{E54AF0C4-BFA8-4B5E-AD2F-9A246F59303C}"/>
    <dgm:cxn modelId="{2159D4F9-09AA-4362-895F-86FD6E884571}" type="presOf" srcId="{E54AF0C4-BFA8-4B5E-AD2F-9A246F59303C}" destId="{84F89760-342C-4A26-BD0E-A2EBB8837F60}" srcOrd="0" destOrd="0" presId="urn:microsoft.com/office/officeart/2005/8/layout/bProcess4"/>
    <dgm:cxn modelId="{6F66ACFC-143C-42AA-99ED-4DBF85E99016}" type="presOf" srcId="{78186DEC-D8A3-4483-8E98-4A3C4FCD5D31}" destId="{CEF442F0-1216-4246-964B-F05A0FAA90D9}" srcOrd="0" destOrd="0" presId="urn:microsoft.com/office/officeart/2005/8/layout/bProcess4"/>
    <dgm:cxn modelId="{E07E0D2E-F2EA-4669-900C-1753F1B852E4}" type="presParOf" srcId="{668C64E2-E0B7-4E65-BFAC-820F3B9849A2}" destId="{31D9C332-6DE3-4044-8501-C811AC5295F7}" srcOrd="0" destOrd="0" presId="urn:microsoft.com/office/officeart/2005/8/layout/bProcess4"/>
    <dgm:cxn modelId="{196AC4EB-BFEF-47DF-A5AB-9B7DA899D57B}" type="presParOf" srcId="{31D9C332-6DE3-4044-8501-C811AC5295F7}" destId="{84574CAC-F8F1-444C-82D8-C540ACF20822}" srcOrd="0" destOrd="0" presId="urn:microsoft.com/office/officeart/2005/8/layout/bProcess4"/>
    <dgm:cxn modelId="{AB5CA6D2-640D-402D-8B2D-FDEB202DE8CD}" type="presParOf" srcId="{31D9C332-6DE3-4044-8501-C811AC5295F7}" destId="{C12B9509-A73D-405E-AF51-7793CD2763E5}" srcOrd="1" destOrd="0" presId="urn:microsoft.com/office/officeart/2005/8/layout/bProcess4"/>
    <dgm:cxn modelId="{BAD41854-3F54-47CE-9440-48A01B66D548}" type="presParOf" srcId="{668C64E2-E0B7-4E65-BFAC-820F3B9849A2}" destId="{BE9E3CE9-3624-4B32-8DB9-AF04194756C2}" srcOrd="1" destOrd="0" presId="urn:microsoft.com/office/officeart/2005/8/layout/bProcess4"/>
    <dgm:cxn modelId="{DC92A842-9594-4EBB-A958-098B0AB5D762}" type="presParOf" srcId="{668C64E2-E0B7-4E65-BFAC-820F3B9849A2}" destId="{92126215-6CA1-438F-B1AE-FCBFE65985E8}" srcOrd="2" destOrd="0" presId="urn:microsoft.com/office/officeart/2005/8/layout/bProcess4"/>
    <dgm:cxn modelId="{EFDD9255-1F5F-4F98-BF9F-58B8B9E9A388}" type="presParOf" srcId="{92126215-6CA1-438F-B1AE-FCBFE65985E8}" destId="{DC8B50EB-25BD-4A71-BAEB-451B4950CC7A}" srcOrd="0" destOrd="0" presId="urn:microsoft.com/office/officeart/2005/8/layout/bProcess4"/>
    <dgm:cxn modelId="{3074E30A-6EE7-4DF6-A9C7-FFF01236D1B3}" type="presParOf" srcId="{92126215-6CA1-438F-B1AE-FCBFE65985E8}" destId="{5F8269D5-D6F9-4D98-9F51-A9C72B4790AE}" srcOrd="1" destOrd="0" presId="urn:microsoft.com/office/officeart/2005/8/layout/bProcess4"/>
    <dgm:cxn modelId="{301F86E8-45DB-4B33-9849-0276312CFF25}" type="presParOf" srcId="{668C64E2-E0B7-4E65-BFAC-820F3B9849A2}" destId="{84F89760-342C-4A26-BD0E-A2EBB8837F60}" srcOrd="3" destOrd="0" presId="urn:microsoft.com/office/officeart/2005/8/layout/bProcess4"/>
    <dgm:cxn modelId="{4E74CDE3-071D-4EED-A2CE-C290F527354B}" type="presParOf" srcId="{668C64E2-E0B7-4E65-BFAC-820F3B9849A2}" destId="{B6775A3B-67E4-4AD6-B31D-511A72EE6754}" srcOrd="4" destOrd="0" presId="urn:microsoft.com/office/officeart/2005/8/layout/bProcess4"/>
    <dgm:cxn modelId="{1955C434-8230-4631-A1F1-0408C6DD96CA}" type="presParOf" srcId="{B6775A3B-67E4-4AD6-B31D-511A72EE6754}" destId="{0B1BB584-8C42-4ADB-A35B-4CF671CEC1E3}" srcOrd="0" destOrd="0" presId="urn:microsoft.com/office/officeart/2005/8/layout/bProcess4"/>
    <dgm:cxn modelId="{16227538-9D1C-4608-8D0A-2775D952B61F}" type="presParOf" srcId="{B6775A3B-67E4-4AD6-B31D-511A72EE6754}" destId="{B4204F9F-EF28-4A95-8A07-DEC0C8877269}" srcOrd="1" destOrd="0" presId="urn:microsoft.com/office/officeart/2005/8/layout/bProcess4"/>
    <dgm:cxn modelId="{1B0045B8-8F1F-4F5D-B393-EF202ECC16C0}" type="presParOf" srcId="{668C64E2-E0B7-4E65-BFAC-820F3B9849A2}" destId="{E0087888-6D21-4A24-94C2-203D004BCCC7}" srcOrd="5" destOrd="0" presId="urn:microsoft.com/office/officeart/2005/8/layout/bProcess4"/>
    <dgm:cxn modelId="{7B9C9FB1-D2AB-4538-B8E8-5D6747A66579}" type="presParOf" srcId="{668C64E2-E0B7-4E65-BFAC-820F3B9849A2}" destId="{EF00AF7B-77B8-4D5C-B1E6-4D158EA92B9F}" srcOrd="6" destOrd="0" presId="urn:microsoft.com/office/officeart/2005/8/layout/bProcess4"/>
    <dgm:cxn modelId="{45F06A28-37AA-4DE7-917C-75373539011C}" type="presParOf" srcId="{EF00AF7B-77B8-4D5C-B1E6-4D158EA92B9F}" destId="{D4A70C50-3C7C-4287-8175-98DA7307670B}" srcOrd="0" destOrd="0" presId="urn:microsoft.com/office/officeart/2005/8/layout/bProcess4"/>
    <dgm:cxn modelId="{4CBD21DB-A4BC-495A-97DE-290A75E155C0}" type="presParOf" srcId="{EF00AF7B-77B8-4D5C-B1E6-4D158EA92B9F}" destId="{17BD5951-F70E-4F34-BD25-B7A258398C80}" srcOrd="1" destOrd="0" presId="urn:microsoft.com/office/officeart/2005/8/layout/bProcess4"/>
    <dgm:cxn modelId="{F443F27A-5B57-41CA-8923-DD92FB60AFEF}" type="presParOf" srcId="{668C64E2-E0B7-4E65-BFAC-820F3B9849A2}" destId="{22D28828-8376-4C7E-B0BC-DBB86E946540}" srcOrd="7" destOrd="0" presId="urn:microsoft.com/office/officeart/2005/8/layout/bProcess4"/>
    <dgm:cxn modelId="{D37FEE3D-8652-4BE4-9829-AF72EF9D64A2}" type="presParOf" srcId="{668C64E2-E0B7-4E65-BFAC-820F3B9849A2}" destId="{211E04BE-B29C-45A8-9787-838FCC7771AF}" srcOrd="8" destOrd="0" presId="urn:microsoft.com/office/officeart/2005/8/layout/bProcess4"/>
    <dgm:cxn modelId="{0093DA3E-8FD0-49CF-AAD6-E357B1C067F1}" type="presParOf" srcId="{211E04BE-B29C-45A8-9787-838FCC7771AF}" destId="{B6D6138C-3D0F-42FC-8923-F1566CB3FCFB}" srcOrd="0" destOrd="0" presId="urn:microsoft.com/office/officeart/2005/8/layout/bProcess4"/>
    <dgm:cxn modelId="{41AA9EB2-BD13-43CE-9ACC-D86718590799}" type="presParOf" srcId="{211E04BE-B29C-45A8-9787-838FCC7771AF}" destId="{B2075A9A-DCFB-4B37-B890-298F21C5CBFB}" srcOrd="1" destOrd="0" presId="urn:microsoft.com/office/officeart/2005/8/layout/bProcess4"/>
    <dgm:cxn modelId="{27A7512D-1920-40BD-A1A9-54343F5DA994}" type="presParOf" srcId="{668C64E2-E0B7-4E65-BFAC-820F3B9849A2}" destId="{54CFB662-9104-48BB-9383-014C13B35B4E}" srcOrd="9" destOrd="0" presId="urn:microsoft.com/office/officeart/2005/8/layout/bProcess4"/>
    <dgm:cxn modelId="{EBF5D3E8-2723-494E-B480-065C2ECDEC0F}" type="presParOf" srcId="{668C64E2-E0B7-4E65-BFAC-820F3B9849A2}" destId="{3BDDC8BA-3B32-4E48-924D-25833DB7E319}" srcOrd="10" destOrd="0" presId="urn:microsoft.com/office/officeart/2005/8/layout/bProcess4"/>
    <dgm:cxn modelId="{7D779084-AB8D-4E06-A9F2-0ED249FA4663}" type="presParOf" srcId="{3BDDC8BA-3B32-4E48-924D-25833DB7E319}" destId="{7D1826B0-DF6D-48AA-BE8F-710F9B3BB387}" srcOrd="0" destOrd="0" presId="urn:microsoft.com/office/officeart/2005/8/layout/bProcess4"/>
    <dgm:cxn modelId="{785FDFE0-1426-4B3C-9BDE-2E0DFE12FF85}" type="presParOf" srcId="{3BDDC8BA-3B32-4E48-924D-25833DB7E319}" destId="{CEF442F0-1216-4246-964B-F05A0FAA90D9}" srcOrd="1" destOrd="0" presId="urn:microsoft.com/office/officeart/2005/8/layout/bProcess4"/>
    <dgm:cxn modelId="{4FF91281-F970-4025-BA4F-5961F0690D86}" type="presParOf" srcId="{668C64E2-E0B7-4E65-BFAC-820F3B9849A2}" destId="{60108C55-DAF7-4160-A9F8-95A407FD609A}" srcOrd="11" destOrd="0" presId="urn:microsoft.com/office/officeart/2005/8/layout/bProcess4"/>
    <dgm:cxn modelId="{549568CF-B933-4911-9E4E-1C2427CD436E}" type="presParOf" srcId="{668C64E2-E0B7-4E65-BFAC-820F3B9849A2}" destId="{51263448-498A-4F77-99E7-743FBD96974B}" srcOrd="12" destOrd="0" presId="urn:microsoft.com/office/officeart/2005/8/layout/bProcess4"/>
    <dgm:cxn modelId="{656A113E-5588-423E-8044-B8822AF6D151}" type="presParOf" srcId="{51263448-498A-4F77-99E7-743FBD96974B}" destId="{C81FC094-9038-48C4-8262-680D9664AF88}" srcOrd="0" destOrd="0" presId="urn:microsoft.com/office/officeart/2005/8/layout/bProcess4"/>
    <dgm:cxn modelId="{20378FAA-2F4F-47C3-B5DC-FB7809BFA329}" type="presParOf" srcId="{51263448-498A-4F77-99E7-743FBD96974B}" destId="{ADE6C1B1-456C-42F0-9898-5CE84CED0FA0}" srcOrd="1" destOrd="0" presId="urn:microsoft.com/office/officeart/2005/8/layout/bProcess4"/>
    <dgm:cxn modelId="{77BE1515-96C3-4613-B10E-C73B7EFD9C32}" type="presParOf" srcId="{668C64E2-E0B7-4E65-BFAC-820F3B9849A2}" destId="{47452351-7B64-4326-B9CD-0D5C38E0A450}" srcOrd="13" destOrd="0" presId="urn:microsoft.com/office/officeart/2005/8/layout/bProcess4"/>
    <dgm:cxn modelId="{AA6A0751-2E4F-4F11-8D39-EDEF76F42DA5}" type="presParOf" srcId="{668C64E2-E0B7-4E65-BFAC-820F3B9849A2}" destId="{7C94D747-8D0F-4E49-A558-A02F7F7D328B}" srcOrd="14" destOrd="0" presId="urn:microsoft.com/office/officeart/2005/8/layout/bProcess4"/>
    <dgm:cxn modelId="{BE3D190B-9462-4A4E-9BF3-BAEB46D7DBAB}" type="presParOf" srcId="{7C94D747-8D0F-4E49-A558-A02F7F7D328B}" destId="{CAD5E2CB-04EE-46F5-9895-8288CAAEBE85}" srcOrd="0" destOrd="0" presId="urn:microsoft.com/office/officeart/2005/8/layout/bProcess4"/>
    <dgm:cxn modelId="{CADA4F16-A6CC-48F7-98FC-94DE583522D0}" type="presParOf" srcId="{7C94D747-8D0F-4E49-A558-A02F7F7D328B}" destId="{7193A0BC-F9D8-4EDC-A8D3-55948F3B2297}" srcOrd="1" destOrd="0" presId="urn:microsoft.com/office/officeart/2005/8/layout/bProcess4"/>
    <dgm:cxn modelId="{3F04854E-A442-4069-BDC1-EEBB0540DED5}" type="presParOf" srcId="{668C64E2-E0B7-4E65-BFAC-820F3B9849A2}" destId="{333D15E3-A668-4D78-8EFF-C031A36DC352}" srcOrd="15" destOrd="0" presId="urn:microsoft.com/office/officeart/2005/8/layout/bProcess4"/>
    <dgm:cxn modelId="{B59BBAF1-DFE2-4FF0-A05E-78693A58BE63}" type="presParOf" srcId="{668C64E2-E0B7-4E65-BFAC-820F3B9849A2}" destId="{8A06F148-932A-4E2F-9534-21C7E101B545}" srcOrd="16" destOrd="0" presId="urn:microsoft.com/office/officeart/2005/8/layout/bProcess4"/>
    <dgm:cxn modelId="{AF8A9996-5465-4FB9-8A31-F98A309FEBCC}" type="presParOf" srcId="{8A06F148-932A-4E2F-9534-21C7E101B545}" destId="{A8AAD926-51E1-4F92-BE5C-0033FBCC322A}" srcOrd="0" destOrd="0" presId="urn:microsoft.com/office/officeart/2005/8/layout/bProcess4"/>
    <dgm:cxn modelId="{5C96DD8E-DF07-4EEC-AEC1-8A0306C928BC}" type="presParOf" srcId="{8A06F148-932A-4E2F-9534-21C7E101B545}" destId="{84713541-6B03-4CAF-B663-3272C8D89ABC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E3CE9-3624-4B32-8DB9-AF04194756C2}">
      <dsp:nvSpPr>
        <dsp:cNvPr id="0" name=""/>
        <dsp:cNvSpPr/>
      </dsp:nvSpPr>
      <dsp:spPr>
        <a:xfrm rot="5356670">
          <a:off x="406862" y="1011703"/>
          <a:ext cx="1427030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B9509-A73D-405E-AF51-7793CD2763E5}">
      <dsp:nvSpPr>
        <dsp:cNvPr id="0" name=""/>
        <dsp:cNvSpPr/>
      </dsp:nvSpPr>
      <dsp:spPr>
        <a:xfrm>
          <a:off x="0" y="0"/>
          <a:ext cx="2506344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</a:rPr>
            <a:t>Micro Finance, Bank entrepreneurs play vital role for sustainable finance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31547" y="31547"/>
        <a:ext cx="2443250" cy="1013992"/>
      </dsp:txXfrm>
    </dsp:sp>
    <dsp:sp modelId="{84F89760-342C-4A26-BD0E-A2EBB8837F60}">
      <dsp:nvSpPr>
        <dsp:cNvPr id="0" name=""/>
        <dsp:cNvSpPr/>
      </dsp:nvSpPr>
      <dsp:spPr>
        <a:xfrm rot="5351744">
          <a:off x="489791" y="2218956"/>
          <a:ext cx="1268021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8269D5-D6F9-4D98-9F51-A9C72B4790AE}">
      <dsp:nvSpPr>
        <dsp:cNvPr id="0" name=""/>
        <dsp:cNvSpPr/>
      </dsp:nvSpPr>
      <dsp:spPr>
        <a:xfrm>
          <a:off x="0" y="1426917"/>
          <a:ext cx="2559354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</a:rPr>
            <a:t>Intertest rate is key factor for loan 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31547" y="1458464"/>
        <a:ext cx="2496260" cy="1013992"/>
      </dsp:txXfrm>
    </dsp:sp>
    <dsp:sp modelId="{E0087888-6D21-4A24-94C2-203D004BCCC7}">
      <dsp:nvSpPr>
        <dsp:cNvPr id="0" name=""/>
        <dsp:cNvSpPr/>
      </dsp:nvSpPr>
      <dsp:spPr>
        <a:xfrm rot="23341">
          <a:off x="608804" y="3056518"/>
          <a:ext cx="3602267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04F9F-EF28-4A95-8A07-DEC0C8877269}">
      <dsp:nvSpPr>
        <dsp:cNvPr id="0" name=""/>
        <dsp:cNvSpPr/>
      </dsp:nvSpPr>
      <dsp:spPr>
        <a:xfrm>
          <a:off x="0" y="2694813"/>
          <a:ext cx="2612347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</a:rPr>
            <a:t>Regular meeting with Micro Finance, Bank and entrepreneurs 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31547" y="2726360"/>
        <a:ext cx="2549253" cy="1013992"/>
      </dsp:txXfrm>
    </dsp:sp>
    <dsp:sp modelId="{22D28828-8376-4C7E-B0BC-DBB86E946540}">
      <dsp:nvSpPr>
        <dsp:cNvPr id="0" name=""/>
        <dsp:cNvSpPr/>
      </dsp:nvSpPr>
      <dsp:spPr>
        <a:xfrm rot="16200000">
          <a:off x="3836543" y="2086684"/>
          <a:ext cx="1347810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D5951-F70E-4F34-BD25-B7A258398C80}">
      <dsp:nvSpPr>
        <dsp:cNvPr id="0" name=""/>
        <dsp:cNvSpPr/>
      </dsp:nvSpPr>
      <dsp:spPr>
        <a:xfrm>
          <a:off x="3453699" y="2613220"/>
          <a:ext cx="2926264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  <a:cs typeface="Times New Roman" panose="02020603050405020304" pitchFamily="18" charset="0"/>
            </a:rPr>
            <a:t>Special discount to person with disabilities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3485246" y="2644767"/>
        <a:ext cx="2863170" cy="1013992"/>
      </dsp:txXfrm>
    </dsp:sp>
    <dsp:sp modelId="{54CFB662-9104-48BB-9383-014C13B35B4E}">
      <dsp:nvSpPr>
        <dsp:cNvPr id="0" name=""/>
        <dsp:cNvSpPr/>
      </dsp:nvSpPr>
      <dsp:spPr>
        <a:xfrm rot="15997427">
          <a:off x="3884120" y="804559"/>
          <a:ext cx="1269908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75A9A-DCFB-4B37-B890-298F21C5CBFB}">
      <dsp:nvSpPr>
        <dsp:cNvPr id="0" name=""/>
        <dsp:cNvSpPr/>
      </dsp:nvSpPr>
      <dsp:spPr>
        <a:xfrm>
          <a:off x="3337696" y="1268402"/>
          <a:ext cx="2846739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</a:rPr>
            <a:t>Entrepreneurs should have diversified product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3369243" y="1299949"/>
        <a:ext cx="2783645" cy="1013992"/>
      </dsp:txXfrm>
    </dsp:sp>
    <dsp:sp modelId="{60108C55-DAF7-4160-A9F8-95A407FD609A}">
      <dsp:nvSpPr>
        <dsp:cNvPr id="0" name=""/>
        <dsp:cNvSpPr/>
      </dsp:nvSpPr>
      <dsp:spPr>
        <a:xfrm rot="852">
          <a:off x="4303757" y="183103"/>
          <a:ext cx="3868598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442F0-1216-4246-964B-F05A0FAA90D9}">
      <dsp:nvSpPr>
        <dsp:cNvPr id="0" name=""/>
        <dsp:cNvSpPr/>
      </dsp:nvSpPr>
      <dsp:spPr>
        <a:xfrm>
          <a:off x="3382387" y="90"/>
          <a:ext cx="2904022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</a:rPr>
            <a:t>Local government and govt. service providers support is essential.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3413934" y="31637"/>
        <a:ext cx="2840928" cy="1013992"/>
      </dsp:txXfrm>
    </dsp:sp>
    <dsp:sp modelId="{47452351-7B64-4326-B9CD-0D5C38E0A450}">
      <dsp:nvSpPr>
        <dsp:cNvPr id="0" name=""/>
        <dsp:cNvSpPr/>
      </dsp:nvSpPr>
      <dsp:spPr>
        <a:xfrm rot="5400000">
          <a:off x="7507481" y="856761"/>
          <a:ext cx="1340319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6C1B1-456C-42F0-9898-5CE84CED0FA0}">
      <dsp:nvSpPr>
        <dsp:cNvPr id="0" name=""/>
        <dsp:cNvSpPr/>
      </dsp:nvSpPr>
      <dsp:spPr>
        <a:xfrm>
          <a:off x="7141876" y="1048"/>
          <a:ext cx="3142578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  <a:cs typeface="Times New Roman" panose="02020603050405020304" pitchFamily="18" charset="0"/>
            </a:rPr>
            <a:t>Special instalment facilities of poor and women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7173423" y="32595"/>
        <a:ext cx="3079484" cy="1013992"/>
      </dsp:txXfrm>
    </dsp:sp>
    <dsp:sp modelId="{333D15E3-A668-4D78-8EFF-C031A36DC352}">
      <dsp:nvSpPr>
        <dsp:cNvPr id="0" name=""/>
        <dsp:cNvSpPr/>
      </dsp:nvSpPr>
      <dsp:spPr>
        <a:xfrm rot="5400000">
          <a:off x="7507481" y="2203119"/>
          <a:ext cx="1340319" cy="161562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3A0BC-F9D8-4EDC-A8D3-55948F3B2297}">
      <dsp:nvSpPr>
        <dsp:cNvPr id="0" name=""/>
        <dsp:cNvSpPr/>
      </dsp:nvSpPr>
      <dsp:spPr>
        <a:xfrm>
          <a:off x="7145825" y="1347406"/>
          <a:ext cx="3134680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</a:rPr>
            <a:t>Community meeting of entrepreneurs is essential. 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7177372" y="1378953"/>
        <a:ext cx="3071586" cy="1013992"/>
      </dsp:txXfrm>
    </dsp:sp>
    <dsp:sp modelId="{84713541-6B03-4CAF-B663-3272C8D89ABC}">
      <dsp:nvSpPr>
        <dsp:cNvPr id="0" name=""/>
        <dsp:cNvSpPr/>
      </dsp:nvSpPr>
      <dsp:spPr>
        <a:xfrm>
          <a:off x="7198827" y="2693764"/>
          <a:ext cx="3028677" cy="10770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schemeClr val="bg1"/>
              </a:solidFill>
              <a:latin typeface="Quicksand" pitchFamily="2" charset="0"/>
              <a:cs typeface="Times New Roman" panose="02020603050405020304" pitchFamily="18" charset="0"/>
            </a:rPr>
            <a:t>Regular monitoring by MFI ensure 100% repay loan</a:t>
          </a:r>
          <a:endParaRPr lang="en-NL" sz="1600" b="1" kern="1200" dirty="0">
            <a:solidFill>
              <a:schemeClr val="bg1"/>
            </a:solidFill>
            <a:latin typeface="Quicksand" pitchFamily="2" charset="0"/>
          </a:endParaRPr>
        </a:p>
      </dsp:txBody>
      <dsp:txXfrm>
        <a:off x="7230374" y="2725311"/>
        <a:ext cx="2965583" cy="1013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4-02T03:21:45.0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1123 218,'17'-1,"0"-1,0-1,32-9,17-3,-29 8,-1-2,51-20,-49 16,73-17,107-20,-146 33,-44 9,1 1,55-5,431 9,-253 6,-208 0,92 16,-86-9,66 2,321-12,-206-1,-228 1,0 1,0 1,0 0,-1 0,1 1,-1 1,15 6,6 6,37 23,12 6,-39-21,0 1,-2 1,40 35,105 103,-176-155,2 3,-1 1,0 0,0 0,-2 1,1 1,9 21,35 99,1 1,81 124,-122-235,-1 0,-2 1,0 0,-2 1,-1 1,-1-1,-1 1,-2 0,2 33,-10 207,0-225,-1 0,-2 0,-2-1,-18 48,-101 255,90-239,24-61,-1-1,-3-1,-2 0,-39 63,48-91,-5 7,0 0,2 1,-15 32,25-48,1 0,-2 0,1-1,-1 0,1 1,-2-2,1 1,-1 0,0-1,0 0,0-1,-1 1,-6 3,-14 5,0-1,-33 11,10-5,-111 39,-206 43,311-86,-310 54,147-31,144-26,-118 1,76-7,-30 14,94-10,-64 3,-303-12,196-1,164 1,-1-2,1-3,0-3,-96-24,99 10,2-1,0-3,2-2,0-3,3-2,0-2,-59-55,-47-40,-103-93,207 172,2-1,-72-99,88 104,3-2,-42-85,30 23,-13-27,46 114,1 1,1-1,1-1,1 1,1-1,-2-34,5-155,4 154,0 21,2-1,2 0,1 1,23-67,70-147,-76 196,-13 34,0 1,2 0,1 1,0 1,23-25,93-84,-101 102,-9 10,1 1,0 1,1 1,0 1,2 1,42-15,-11 8,110-22,-112 33,1 4,103 3,27-1,-88-16,-65 11,6-1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/>
              <a:t>Presenter names and organisations</a:t>
            </a:r>
          </a:p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4" name="bg object 16">
            <a:extLst>
              <a:ext uri="{FF2B5EF4-FFF2-40B4-BE49-F238E27FC236}">
                <a16:creationId xmlns:a16="http://schemas.microsoft.com/office/drawing/2014/main" id="{EBE5AF8A-0E25-540B-11A0-2F2309A43DDE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bg object 22">
            <a:extLst>
              <a:ext uri="{FF2B5EF4-FFF2-40B4-BE49-F238E27FC236}">
                <a16:creationId xmlns:a16="http://schemas.microsoft.com/office/drawing/2014/main" id="{92D99E87-DD2E-3D65-1CED-152C856FBFCF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B205DD0-6987-8ABD-4FB3-89607F6C9172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6" name="bg object 23">
              <a:extLst>
                <a:ext uri="{FF2B5EF4-FFF2-40B4-BE49-F238E27FC236}">
                  <a16:creationId xmlns:a16="http://schemas.microsoft.com/office/drawing/2014/main" id="{42F0FF82-0258-FE3F-5884-D0BF2170E2B3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bg object 24">
              <a:extLst>
                <a:ext uri="{FF2B5EF4-FFF2-40B4-BE49-F238E27FC236}">
                  <a16:creationId xmlns:a16="http://schemas.microsoft.com/office/drawing/2014/main" id="{9FB79F47-5D2F-94E7-B750-E33A04891339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bg object 25">
              <a:extLst>
                <a:ext uri="{FF2B5EF4-FFF2-40B4-BE49-F238E27FC236}">
                  <a16:creationId xmlns:a16="http://schemas.microsoft.com/office/drawing/2014/main" id="{6E76264C-F206-0F2F-D982-E0500BA62AF8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bg object 26">
              <a:extLst>
                <a:ext uri="{FF2B5EF4-FFF2-40B4-BE49-F238E27FC236}">
                  <a16:creationId xmlns:a16="http://schemas.microsoft.com/office/drawing/2014/main" id="{59424FB3-3D47-5A08-8030-1BB36A6EA2BD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bg object 27">
              <a:extLst>
                <a:ext uri="{FF2B5EF4-FFF2-40B4-BE49-F238E27FC236}">
                  <a16:creationId xmlns:a16="http://schemas.microsoft.com/office/drawing/2014/main" id="{CDFF24B6-7EC8-C6E9-24AF-33F7D63A1793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bg object 28">
              <a:extLst>
                <a:ext uri="{FF2B5EF4-FFF2-40B4-BE49-F238E27FC236}">
                  <a16:creationId xmlns:a16="http://schemas.microsoft.com/office/drawing/2014/main" id="{E7F1915E-02A3-A30F-C613-8E833FD9582C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bg object 29">
              <a:extLst>
                <a:ext uri="{FF2B5EF4-FFF2-40B4-BE49-F238E27FC236}">
                  <a16:creationId xmlns:a16="http://schemas.microsoft.com/office/drawing/2014/main" id="{7F0046D3-F51D-B756-2AD2-0AEFF7C49604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bg object 30">
              <a:extLst>
                <a:ext uri="{FF2B5EF4-FFF2-40B4-BE49-F238E27FC236}">
                  <a16:creationId xmlns:a16="http://schemas.microsoft.com/office/drawing/2014/main" id="{E6DD93E7-B2FC-D0F6-0897-F71D5FBB8BE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bg object 31">
              <a:extLst>
                <a:ext uri="{FF2B5EF4-FFF2-40B4-BE49-F238E27FC236}">
                  <a16:creationId xmlns:a16="http://schemas.microsoft.com/office/drawing/2014/main" id="{5EC3FB9B-1CD3-EF8D-C1E2-1F52ED370A20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B51DB38-952D-C78B-4115-87B6AA55C224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36" name="bg object 17">
              <a:extLst>
                <a:ext uri="{FF2B5EF4-FFF2-40B4-BE49-F238E27FC236}">
                  <a16:creationId xmlns:a16="http://schemas.microsoft.com/office/drawing/2014/main" id="{9667CE1E-4D17-9882-D320-52E48F1B7AAB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7" name="bg object 18">
              <a:extLst>
                <a:ext uri="{FF2B5EF4-FFF2-40B4-BE49-F238E27FC236}">
                  <a16:creationId xmlns:a16="http://schemas.microsoft.com/office/drawing/2014/main" id="{D467A7C6-2D86-F27A-E2D3-B3D46B50411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38" name="bg object 19">
              <a:extLst>
                <a:ext uri="{FF2B5EF4-FFF2-40B4-BE49-F238E27FC236}">
                  <a16:creationId xmlns:a16="http://schemas.microsoft.com/office/drawing/2014/main" id="{296FC2D3-EA46-3C8D-F97D-A627AC6BCE96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9" name="bg object 20">
              <a:extLst>
                <a:ext uri="{FF2B5EF4-FFF2-40B4-BE49-F238E27FC236}">
                  <a16:creationId xmlns:a16="http://schemas.microsoft.com/office/drawing/2014/main" id="{886DFBB9-682F-C4EB-F84C-E2BB6C7688D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40" name="bg object 21">
              <a:extLst>
                <a:ext uri="{FF2B5EF4-FFF2-40B4-BE49-F238E27FC236}">
                  <a16:creationId xmlns:a16="http://schemas.microsoft.com/office/drawing/2014/main" id="{E5D7FA5E-DA1A-4FE1-9D28-DB329381B8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596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10478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402753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4848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945E79E0-DDDA-1E81-6C52-4736BC1A1299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22AC3A47-45BF-3C27-B197-5A14F3810680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FFD55564-165B-13C1-FEDB-12398C54F56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4B6357FA-A5B2-F5E3-630E-91DC4DAAB80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35A89A9F-F6A0-DD9D-260A-96698A54A0A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1AAE533E-F30F-8917-F914-D364B91E805D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5919F64-25C7-8978-F0FA-7863356AC947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1AB65704-5C25-38A0-8157-6F2F877B501D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A71A0563-CF8A-3293-8C30-8F15226B0A1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F4D5D409-5A18-3072-C270-F72A0916DDD7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AB687F75-0F52-B89F-8C1A-AC16C6BAB82A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C7531C44-B0ED-BA38-36E1-5DA6D620FB7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C2E44E0C-3B52-B5B7-8946-A7C42A441748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3E652AB1-0831-6B3E-45FB-DBBB4E6F2274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8D5AB2DA-09F0-1F31-4B89-09BA3370FD8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32CB4299-AB52-0C79-8660-704F28E5162F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CBCDAA55-C73C-CE61-98B6-26CFBAC5A8D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4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203621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32442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822998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898066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000760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98214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7225303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0806282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2946784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8362086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9961286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8479895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531112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5590589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324625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704911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417225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832853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659975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353534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C7F4CD7D-090D-B5A3-2A3F-E7DFD0B4E5CE}"/>
              </a:ext>
            </a:extLst>
          </p:cNvPr>
          <p:cNvSpPr txBox="1">
            <a:spLocks/>
          </p:cNvSpPr>
          <p:nvPr/>
        </p:nvSpPr>
        <p:spPr>
          <a:xfrm>
            <a:off x="760073" y="365125"/>
            <a:ext cx="106949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29196"/>
      </p:ext>
    </p:extLst>
  </p:cSld>
  <p:clrMapOvr>
    <a:masterClrMapping/>
  </p:clrMapOvr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7768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1515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490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736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25275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 dirty="0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 dirty="0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354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94673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17305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53831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14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052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4703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9344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7837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24519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81095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865708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18937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67684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85046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18182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47007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7477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29874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00206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44068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2840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6052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5676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320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590108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27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2018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51485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4758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3649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5043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5581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7418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862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6445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7109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21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77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slideLayout" Target="../slideLayouts/slideLayout7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2FCDA032-AAF4-CFA7-9335-29337E251A51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45" r:id="rId25"/>
    <p:sldLayoutId id="2147483746" r:id="rId26"/>
    <p:sldLayoutId id="2147483747" r:id="rId27"/>
    <p:sldLayoutId id="2147483749" r:id="rId28"/>
    <p:sldLayoutId id="2147483750" r:id="rId29"/>
    <p:sldLayoutId id="2147483751" r:id="rId30"/>
    <p:sldLayoutId id="2147483752" r:id="rId31"/>
    <p:sldLayoutId id="2147483681" r:id="rId32"/>
    <p:sldLayoutId id="2147483662" r:id="rId33"/>
    <p:sldLayoutId id="2147483661" r:id="rId34"/>
    <p:sldLayoutId id="2147483682" r:id="rId35"/>
    <p:sldLayoutId id="2147483651" r:id="rId36"/>
    <p:sldLayoutId id="2147483666" r:id="rId37"/>
    <p:sldLayoutId id="2147483664" r:id="rId38"/>
    <p:sldLayoutId id="2147483653" r:id="rId39"/>
    <p:sldLayoutId id="2147483667" r:id="rId40"/>
    <p:sldLayoutId id="2147483668" r:id="rId41"/>
    <p:sldLayoutId id="2147483671" r:id="rId42"/>
    <p:sldLayoutId id="2147483672" r:id="rId43"/>
    <p:sldLayoutId id="2147483673" r:id="rId44"/>
    <p:sldLayoutId id="2147483674" r:id="rId45"/>
    <p:sldLayoutId id="2147483675" r:id="rId46"/>
    <p:sldLayoutId id="2147483676" r:id="rId47"/>
    <p:sldLayoutId id="2147483677" r:id="rId48"/>
    <p:sldLayoutId id="2147483679" r:id="rId49"/>
    <p:sldLayoutId id="2147483680" r:id="rId50"/>
    <p:sldLayoutId id="2147483656" r:id="rId5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529" userDrawn="1">
          <p15:clr>
            <a:srgbClr val="F26B43"/>
          </p15:clr>
        </p15:guide>
        <p15:guide id="10" orient="horz" pos="754" userDrawn="1">
          <p15:clr>
            <a:srgbClr val="F26B43"/>
          </p15:clr>
        </p15:guide>
        <p15:guide id="11" orient="horz" pos="1321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66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  <p:sldLayoutId id="2147483777" r:id="rId23"/>
    <p:sldLayoutId id="2147483778" r:id="rId24"/>
    <p:sldLayoutId id="2147483779" r:id="rId25"/>
    <p:sldLayoutId id="2147483780" r:id="rId26"/>
    <p:sldLayoutId id="2147483781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11/05/2023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12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15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emf"/><Relationship Id="rId3" Type="http://schemas.openxmlformats.org/officeDocument/2006/relationships/image" Target="../media/image30.png"/><Relationship Id="rId21" Type="http://schemas.openxmlformats.org/officeDocument/2006/relationships/image" Target="../media/image48.jp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image" Target="../media/image29.png"/><Relationship Id="rId16" Type="http://schemas.openxmlformats.org/officeDocument/2006/relationships/image" Target="../media/image43.jpg"/><Relationship Id="rId20" Type="http://schemas.openxmlformats.org/officeDocument/2006/relationships/image" Target="../media/image47.jp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svg"/><Relationship Id="rId10" Type="http://schemas.openxmlformats.org/officeDocument/2006/relationships/image" Target="../media/image37.emf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630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Linking micro finance and bank for Mobilizing repayable finance for WASH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Services at household and private service provider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Digbijoy</a:t>
            </a:r>
            <a:r>
              <a:rPr lang="en-GB" dirty="0"/>
              <a:t> Dey</a:t>
            </a:r>
            <a:endParaRPr lang="en-US" dirty="0"/>
          </a:p>
          <a:p>
            <a:r>
              <a:rPr lang="en-GB" dirty="0"/>
              <a:t>IRC WASH Bangladesh</a:t>
            </a:r>
            <a:endParaRPr lang="en-US" dirty="0"/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A6AAD8A8-4286-F532-3B96-16E032AAD080}"/>
              </a:ext>
            </a:extLst>
          </p:cNvPr>
          <p:cNvSpPr/>
          <p:nvPr/>
        </p:nvSpPr>
        <p:spPr>
          <a:xfrm>
            <a:off x="6429431" y="5780955"/>
            <a:ext cx="2192334" cy="6633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577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665E51A-7F94-EAF1-DE02-D16320E482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" b="6305"/>
          <a:stretch/>
        </p:blipFill>
        <p:spPr>
          <a:xfrm>
            <a:off x="505609" y="330797"/>
            <a:ext cx="11022339" cy="6196405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3A47C342-FDC6-8B40-2D6E-C9F0D1F9898C}"/>
              </a:ext>
            </a:extLst>
          </p:cNvPr>
          <p:cNvSpPr/>
          <p:nvPr/>
        </p:nvSpPr>
        <p:spPr>
          <a:xfrm>
            <a:off x="10575633" y="289214"/>
            <a:ext cx="1207657" cy="3654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2710E97E-40A9-7CF3-1DCA-F29E82D5520B}"/>
              </a:ext>
            </a:extLst>
          </p:cNvPr>
          <p:cNvSpPr txBox="1">
            <a:spLocks/>
          </p:cNvSpPr>
          <p:nvPr/>
        </p:nvSpPr>
        <p:spPr>
          <a:xfrm>
            <a:off x="2418666" y="1201751"/>
            <a:ext cx="7876800" cy="179067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r>
              <a:rPr lang="en-GB" sz="3200" b="1" dirty="0">
                <a:solidFill>
                  <a:srgbClr val="000099"/>
                </a:solidFill>
              </a:rPr>
              <a:t>Welcome to Presentation of </a:t>
            </a:r>
            <a:r>
              <a:rPr lang="en-GB" sz="3200" b="1" dirty="0" err="1">
                <a:solidFill>
                  <a:srgbClr val="000099"/>
                </a:solidFill>
              </a:rPr>
              <a:t>Simavi</a:t>
            </a:r>
            <a:endParaRPr lang="en-GB" sz="3200" b="1" dirty="0">
              <a:solidFill>
                <a:srgbClr val="000099"/>
              </a:solidFill>
            </a:endParaRP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6E1A1932-F4EB-26CE-A96F-38D4D28B42F6}"/>
              </a:ext>
            </a:extLst>
          </p:cNvPr>
          <p:cNvSpPr txBox="1">
            <a:spLocks/>
          </p:cNvSpPr>
          <p:nvPr/>
        </p:nvSpPr>
        <p:spPr>
          <a:xfrm>
            <a:off x="3096000" y="2134660"/>
            <a:ext cx="6000000" cy="5254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200" b="0" kern="1200">
                <a:solidFill>
                  <a:schemeClr val="tx1"/>
                </a:solidFill>
                <a:latin typeface="Quicksand Medium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200" kern="1200">
                <a:solidFill>
                  <a:schemeClr val="tx1"/>
                </a:solidFill>
                <a:latin typeface="Quicksan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>
                <a:solidFill>
                  <a:srgbClr val="000099"/>
                </a:solidFill>
              </a:rPr>
              <a:t>WASH SDG Programme, Bangladesh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5931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7FEB-39B0-A773-3604-8F23AD346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SDG Acceleration Framework </a:t>
            </a:r>
            <a:endParaRPr lang="en-NL" dirty="0"/>
          </a:p>
        </p:txBody>
      </p:sp>
      <p:pic>
        <p:nvPicPr>
          <p:cNvPr id="1026" name="Picture 2" descr="GAF the 5 SDG">
            <a:extLst>
              <a:ext uri="{FF2B5EF4-FFF2-40B4-BE49-F238E27FC236}">
                <a16:creationId xmlns:a16="http://schemas.microsoft.com/office/drawing/2014/main" id="{817F0310-3E39-5303-4C5C-098BA99E64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33" y="1228189"/>
            <a:ext cx="9235876" cy="5153561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667F2A6-FB63-8F88-0B9A-A1BCC15AA8F6}"/>
                  </a:ext>
                </a:extLst>
              </p14:cNvPr>
              <p14:cNvContentPartPr/>
              <p14:nvPr/>
            </p14:nvContentPartPr>
            <p14:xfrm>
              <a:off x="1979173" y="3507632"/>
              <a:ext cx="1801080" cy="11952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667F2A6-FB63-8F88-0B9A-A1BCC15AA8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25173" y="3399632"/>
                <a:ext cx="1908720" cy="14108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object 3">
            <a:extLst>
              <a:ext uri="{FF2B5EF4-FFF2-40B4-BE49-F238E27FC236}">
                <a16:creationId xmlns:a16="http://schemas.microsoft.com/office/drawing/2014/main" id="{E7544A1D-A845-0887-A48C-D6F77E0B7AB9}"/>
              </a:ext>
            </a:extLst>
          </p:cNvPr>
          <p:cNvSpPr/>
          <p:nvPr/>
        </p:nvSpPr>
        <p:spPr>
          <a:xfrm>
            <a:off x="10575633" y="289214"/>
            <a:ext cx="1207657" cy="3654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360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862C9-BAD9-51A5-4D9E-F84B32580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Financing for SDG#6: </a:t>
            </a:r>
            <a:br>
              <a:rPr lang="en-US" dirty="0"/>
            </a:br>
            <a:r>
              <a:rPr lang="en-US" dirty="0"/>
              <a:t>Bangladesh perspective</a:t>
            </a:r>
            <a:endParaRPr lang="en-N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D05726-2966-91D5-F2ED-F35D7C78A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According to the SDG financing strategy, Bangladesh requires an additional USD 928 billion to implement SDGs by 2030, of which the private sector accounts for 42 percent.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D045C890-386B-AA99-255B-BC8A120D39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759333"/>
              </p:ext>
            </p:extLst>
          </p:nvPr>
        </p:nvGraphicFramePr>
        <p:xfrm>
          <a:off x="3251201" y="1276108"/>
          <a:ext cx="6083068" cy="4763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id="{535E1505-553E-C761-6A1C-7D388F46088B}"/>
              </a:ext>
            </a:extLst>
          </p:cNvPr>
          <p:cNvSpPr/>
          <p:nvPr/>
        </p:nvSpPr>
        <p:spPr>
          <a:xfrm>
            <a:off x="10606806" y="289214"/>
            <a:ext cx="1207657" cy="3654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7096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CF4A5-14F4-325B-F1BD-9E5F3A79D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425" y="385908"/>
            <a:ext cx="10703150" cy="1089602"/>
          </a:xfrm>
        </p:spPr>
        <p:txBody>
          <a:bodyPr>
            <a:normAutofit/>
          </a:bodyPr>
          <a:lstStyle/>
          <a:p>
            <a:r>
              <a:rPr lang="en-US" sz="3600" dirty="0"/>
              <a:t>Linking micro finance and bank for mobilizing repayable finance</a:t>
            </a:r>
            <a:endParaRPr lang="en-GB" sz="3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DF6100-70B0-43BC-2AD3-DAA735B35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397" y="1003155"/>
            <a:ext cx="10703150" cy="387639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Quicksand" pitchFamily="2" charset="0"/>
              </a:rPr>
              <a:t>(For wash services at household level)</a:t>
            </a:r>
            <a:endParaRPr lang="en-GB" sz="2000" dirty="0">
              <a:latin typeface="Quicksand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98A2A4E-5D81-F144-4F91-BAC7E364FF0E}"/>
              </a:ext>
            </a:extLst>
          </p:cNvPr>
          <p:cNvGrpSpPr/>
          <p:nvPr/>
        </p:nvGrpSpPr>
        <p:grpSpPr>
          <a:xfrm>
            <a:off x="1590291" y="1693051"/>
            <a:ext cx="8645237" cy="5017488"/>
            <a:chOff x="1579417" y="1995055"/>
            <a:chExt cx="8645237" cy="5017488"/>
          </a:xfrm>
        </p:grpSpPr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E46E8423-B19D-CA7F-1986-BA8D122D6FC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9417" y="1995055"/>
              <a:ext cx="8645237" cy="5017488"/>
            </a:xfrm>
            <a:prstGeom prst="rect">
              <a:avLst/>
            </a:prstGeom>
          </p:spPr>
        </p:pic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B4F4914C-4201-0B86-74BE-B7E7D362D99E}"/>
                </a:ext>
              </a:extLst>
            </p:cNvPr>
            <p:cNvSpPr txBox="1"/>
            <p:nvPr/>
          </p:nvSpPr>
          <p:spPr>
            <a:xfrm>
              <a:off x="4873760" y="3975068"/>
              <a:ext cx="1494487" cy="229871"/>
            </a:xfrm>
            <a:prstGeom prst="rect">
              <a:avLst/>
            </a:prstGeom>
          </p:spPr>
          <p:txBody>
            <a:bodyPr vert="horz" wrap="square" lIns="0" tIns="14288" rIns="0" bIns="0" rtlCol="0">
              <a:spAutoFit/>
            </a:bodyPr>
            <a:lstStyle/>
            <a:p>
              <a:pPr marL="10583">
                <a:spcBef>
                  <a:spcPts val="112"/>
                </a:spcBef>
              </a:pP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Entrepreneurs</a:t>
              </a:r>
              <a:endParaRPr sz="1400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43F8368F-9796-85F1-64A3-682D9A989A70}"/>
                </a:ext>
              </a:extLst>
            </p:cNvPr>
            <p:cNvSpPr txBox="1"/>
            <p:nvPr/>
          </p:nvSpPr>
          <p:spPr>
            <a:xfrm>
              <a:off x="4810991" y="6115367"/>
              <a:ext cx="1628986" cy="229871"/>
            </a:xfrm>
            <a:prstGeom prst="rect">
              <a:avLst/>
            </a:prstGeom>
          </p:spPr>
          <p:txBody>
            <a:bodyPr vert="horz" wrap="square" lIns="0" tIns="14288" rIns="0" bIns="0" rtlCol="0">
              <a:spAutoFit/>
            </a:bodyPr>
            <a:lstStyle/>
            <a:p>
              <a:pPr marL="10583" algn="ctr">
                <a:spcBef>
                  <a:spcPts val="112"/>
                </a:spcBef>
              </a:pPr>
              <a:r>
                <a:rPr sz="1400" b="1" spc="8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Households</a:t>
              </a:r>
              <a:endParaRPr sz="1400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1A2F717B-B2F5-D510-9173-B98F3EB553A5}"/>
                </a:ext>
              </a:extLst>
            </p:cNvPr>
            <p:cNvSpPr txBox="1"/>
            <p:nvPr/>
          </p:nvSpPr>
          <p:spPr>
            <a:xfrm>
              <a:off x="7829953" y="2325688"/>
              <a:ext cx="1243566" cy="938184"/>
            </a:xfrm>
            <a:prstGeom prst="rect">
              <a:avLst/>
            </a:prstGeom>
          </p:spPr>
          <p:txBody>
            <a:bodyPr vert="horz" wrap="square" lIns="0" tIns="24871" rIns="0" bIns="0" rtlCol="0">
              <a:spAutoFit/>
            </a:bodyPr>
            <a:lstStyle/>
            <a:p>
              <a:pPr marL="10583" marR="4233" indent="-529" algn="ctr">
                <a:spcBef>
                  <a:spcPts val="196"/>
                </a:spcBef>
              </a:pP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Government </a:t>
              </a:r>
              <a:r>
                <a:rPr sz="1400" b="1" spc="17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br>
                <a:rPr lang="en-GB" sz="1400" b="1" spc="17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</a:br>
              <a:r>
                <a:rPr sz="1400" b="1" spc="8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Servic</a:t>
              </a: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e</a:t>
              </a:r>
              <a:r>
                <a:rPr sz="1400" b="1" spc="4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endParaRPr lang="en-GB" sz="1400" b="1" spc="4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indent="-529" algn="ctr">
                <a:spcBef>
                  <a:spcPts val="196"/>
                </a:spcBef>
              </a:pPr>
              <a:r>
                <a:rPr sz="1400" b="1" spc="17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P</a:t>
              </a:r>
              <a:r>
                <a:rPr sz="1400" b="1" spc="4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r</a:t>
              </a:r>
              <a:r>
                <a:rPr sz="1400" b="1" spc="8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oviders </a:t>
              </a:r>
              <a:endParaRPr lang="en-GB" sz="1400" b="1" spc="8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indent="-529" algn="ctr">
                <a:spcBef>
                  <a:spcPts val="196"/>
                </a:spcBef>
              </a:pPr>
              <a:r>
                <a:rPr sz="1400" b="1" spc="17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and</a:t>
              </a:r>
              <a:r>
                <a:rPr sz="1400" b="1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400" b="1" spc="4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LGIs</a:t>
              </a:r>
              <a:endParaRPr sz="1400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16" name="object 14">
              <a:extLst>
                <a:ext uri="{FF2B5EF4-FFF2-40B4-BE49-F238E27FC236}">
                  <a16:creationId xmlns:a16="http://schemas.microsoft.com/office/drawing/2014/main" id="{BD4E5041-CD61-03D7-4A68-C095544BE6D5}"/>
                </a:ext>
              </a:extLst>
            </p:cNvPr>
            <p:cNvSpPr txBox="1"/>
            <p:nvPr/>
          </p:nvSpPr>
          <p:spPr>
            <a:xfrm rot="60000">
              <a:off x="5196381" y="2054577"/>
              <a:ext cx="1198361" cy="850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525"/>
                </a:lnSpc>
              </a:pPr>
              <a:r>
                <a:rPr sz="1200" b="1" spc="12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L</a:t>
              </a:r>
              <a:r>
                <a:rPr sz="1200" b="1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e</a:t>
              </a:r>
              <a:r>
                <a:rPr sz="1200" b="1" spc="8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gal</a:t>
              </a:r>
              <a:r>
                <a:rPr sz="1200" b="1" spc="-17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200" b="1" spc="8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Support</a:t>
              </a:r>
              <a:endParaRPr sz="1200" b="1" dirty="0">
                <a:solidFill>
                  <a:schemeClr val="accent1">
                    <a:lumMod val="75000"/>
                  </a:schemeClr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BED73AD2-AAA1-8681-8BB0-D12F36BAA33B}"/>
                </a:ext>
              </a:extLst>
            </p:cNvPr>
            <p:cNvSpPr txBox="1"/>
            <p:nvPr/>
          </p:nvSpPr>
          <p:spPr>
            <a:xfrm rot="60000">
              <a:off x="8835726" y="3656651"/>
              <a:ext cx="1149384" cy="850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529"/>
                </a:lnSpc>
              </a:pPr>
              <a:r>
                <a:rPr sz="1200" b="1" spc="8" dirty="0">
                  <a:solidFill>
                    <a:schemeClr val="accent1">
                      <a:lumMod val="50000"/>
                    </a:schemeClr>
                  </a:solidFill>
                  <a:latin typeface="Quicksand" pitchFamily="2" charset="0"/>
                  <a:cs typeface="Corbel"/>
                </a:rPr>
                <a:t>Legal</a:t>
              </a:r>
              <a:r>
                <a:rPr sz="1200" b="1" spc="-12" dirty="0">
                  <a:solidFill>
                    <a:schemeClr val="accent1">
                      <a:lumMod val="50000"/>
                    </a:schemeClr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200" b="1" spc="8" dirty="0">
                  <a:solidFill>
                    <a:schemeClr val="accent1">
                      <a:lumMod val="50000"/>
                    </a:schemeClr>
                  </a:solidFill>
                  <a:latin typeface="Quicksand" pitchFamily="2" charset="0"/>
                  <a:cs typeface="Corbel"/>
                </a:rPr>
                <a:t>Support</a:t>
              </a:r>
              <a:endParaRPr sz="1200" b="1" dirty="0">
                <a:solidFill>
                  <a:schemeClr val="accent1">
                    <a:lumMod val="50000"/>
                  </a:schemeClr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99B78BA9-3598-DC07-36CB-32F5C18BEB92}"/>
                </a:ext>
              </a:extLst>
            </p:cNvPr>
            <p:cNvSpPr txBox="1"/>
            <p:nvPr/>
          </p:nvSpPr>
          <p:spPr>
            <a:xfrm>
              <a:off x="2970376" y="3837514"/>
              <a:ext cx="1130476" cy="445336"/>
            </a:xfrm>
            <a:prstGeom prst="rect">
              <a:avLst/>
            </a:prstGeom>
          </p:spPr>
          <p:txBody>
            <a:bodyPr vert="horz" wrap="square" lIns="0" tIns="10054" rIns="0" bIns="0" rtlCol="0">
              <a:spAutoFit/>
            </a:bodyPr>
            <a:lstStyle/>
            <a:p>
              <a:pPr marL="10583" marR="4233" indent="20108">
                <a:lnSpc>
                  <a:spcPct val="104400"/>
                </a:lnSpc>
                <a:spcBef>
                  <a:spcPts val="79"/>
                </a:spcBef>
              </a:pPr>
              <a:r>
                <a:rPr sz="1400" spc="12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S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u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bscription  Savings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Loan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3CC78CF2-C467-94F3-05A6-5A36A6D0EDFA}"/>
                </a:ext>
              </a:extLst>
            </p:cNvPr>
            <p:cNvSpPr txBox="1"/>
            <p:nvPr/>
          </p:nvSpPr>
          <p:spPr>
            <a:xfrm>
              <a:off x="3859877" y="4744075"/>
              <a:ext cx="1264915" cy="669372"/>
            </a:xfrm>
            <a:prstGeom prst="rect">
              <a:avLst/>
            </a:prstGeom>
          </p:spPr>
          <p:txBody>
            <a:bodyPr vert="horz" wrap="square" lIns="0" tIns="10054" rIns="0" bIns="0" rtlCol="0">
              <a:spAutoFit/>
            </a:bodyPr>
            <a:lstStyle/>
            <a:p>
              <a:pPr marL="9525" marR="4233" indent="-9525">
                <a:lnSpc>
                  <a:spcPct val="104400"/>
                </a:lnSpc>
                <a:spcBef>
                  <a:spcPts val="79"/>
                </a:spcBef>
              </a:pP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Payments 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of </a:t>
              </a:r>
              <a:r>
                <a:rPr sz="1400" spc="-100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400" spc="-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W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AS</a:t>
              </a:r>
              <a:r>
                <a:rPr sz="1400" spc="12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H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Products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10ADB660-BF3C-C7E8-BB1F-68A9DF76B19D}"/>
                </a:ext>
              </a:extLst>
            </p:cNvPr>
            <p:cNvSpPr txBox="1"/>
            <p:nvPr/>
          </p:nvSpPr>
          <p:spPr>
            <a:xfrm>
              <a:off x="6141577" y="4695594"/>
              <a:ext cx="1113187" cy="673667"/>
            </a:xfrm>
            <a:prstGeom prst="rect">
              <a:avLst/>
            </a:prstGeom>
          </p:spPr>
          <p:txBody>
            <a:bodyPr vert="horz" wrap="square" lIns="0" tIns="10054" rIns="0" bIns="0" rtlCol="0">
              <a:spAutoFit/>
            </a:bodyPr>
            <a:lstStyle/>
            <a:p>
              <a:pPr marL="10583" marR="66672">
                <a:lnSpc>
                  <a:spcPct val="104400"/>
                </a:lnSpc>
                <a:spcBef>
                  <a:spcPts val="79"/>
                </a:spcBef>
              </a:pPr>
              <a:r>
                <a:rPr sz="1400" spc="12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S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elling  </a:t>
              </a:r>
              <a:r>
                <a:rPr sz="1400" spc="-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W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ASH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  <a:p>
              <a:pPr marL="10583">
                <a:spcBef>
                  <a:spcPts val="25"/>
                </a:spcBef>
              </a:pP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Products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1" name="object 19">
              <a:extLst>
                <a:ext uri="{FF2B5EF4-FFF2-40B4-BE49-F238E27FC236}">
                  <a16:creationId xmlns:a16="http://schemas.microsoft.com/office/drawing/2014/main" id="{790F919E-6800-F2D9-AA26-79A3D7A2DC00}"/>
                </a:ext>
              </a:extLst>
            </p:cNvPr>
            <p:cNvSpPr txBox="1"/>
            <p:nvPr/>
          </p:nvSpPr>
          <p:spPr>
            <a:xfrm>
              <a:off x="7481172" y="4522767"/>
              <a:ext cx="964415" cy="1112057"/>
            </a:xfrm>
            <a:prstGeom prst="rect">
              <a:avLst/>
            </a:prstGeom>
          </p:spPr>
          <p:txBody>
            <a:bodyPr vert="horz" wrap="square" lIns="0" tIns="13229" rIns="0" bIns="0" rtlCol="0">
              <a:spAutoFit/>
            </a:bodyPr>
            <a:lstStyle/>
            <a:p>
              <a:pPr marL="14287" algn="ctr">
                <a:spcBef>
                  <a:spcPts val="104"/>
                </a:spcBef>
              </a:pP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250€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  <a:p>
              <a:pPr marL="48152" marR="41802" algn="ctr">
                <a:lnSpc>
                  <a:spcPct val="104400"/>
                </a:lnSpc>
              </a:pPr>
              <a:r>
                <a:rPr sz="1400" spc="12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/HH </a:t>
              </a:r>
              <a:r>
                <a:rPr sz="1400" spc="17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400" spc="-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W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ASH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  <a:p>
              <a:pPr marL="10583" marR="4233" algn="ctr">
                <a:lnSpc>
                  <a:spcPct val="104400"/>
                </a:lnSpc>
                <a:spcBef>
                  <a:spcPts val="4"/>
                </a:spcBef>
              </a:pP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loan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10%  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interest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E1D024B7-527D-700B-A6AD-EEDB7CD30DF1}"/>
                </a:ext>
              </a:extLst>
            </p:cNvPr>
            <p:cNvSpPr txBox="1"/>
            <p:nvPr/>
          </p:nvSpPr>
          <p:spPr>
            <a:xfrm>
              <a:off x="6560229" y="3280877"/>
              <a:ext cx="1494487" cy="893407"/>
            </a:xfrm>
            <a:prstGeom prst="rect">
              <a:avLst/>
            </a:prstGeom>
          </p:spPr>
          <p:txBody>
            <a:bodyPr vert="horz" wrap="square" lIns="0" tIns="10054" rIns="0" bIns="0" rtlCol="0">
              <a:spAutoFit/>
            </a:bodyPr>
            <a:lstStyle/>
            <a:p>
              <a:pPr marL="101067" marR="4233" indent="-91013">
                <a:lnSpc>
                  <a:spcPct val="103899"/>
                </a:lnSpc>
                <a:spcBef>
                  <a:spcPts val="79"/>
                </a:spcBef>
              </a:pP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5</a:t>
              </a:r>
              <a:r>
                <a:rPr sz="1400" spc="-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2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0€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-306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0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€  WASH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  <a:p>
              <a:pPr marL="82018" marR="53972" indent="-21694">
                <a:lnSpc>
                  <a:spcPct val="103899"/>
                </a:lnSpc>
              </a:pP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loan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 10%  interest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9D0E218D-239E-722B-7977-3A979E1FC32F}"/>
                </a:ext>
              </a:extLst>
            </p:cNvPr>
            <p:cNvSpPr txBox="1"/>
            <p:nvPr/>
          </p:nvSpPr>
          <p:spPr>
            <a:xfrm>
              <a:off x="3703623" y="2535429"/>
              <a:ext cx="1153570" cy="445336"/>
            </a:xfrm>
            <a:prstGeom prst="rect">
              <a:avLst/>
            </a:prstGeom>
          </p:spPr>
          <p:txBody>
            <a:bodyPr vert="horz" wrap="square" lIns="0" tIns="10054" rIns="0" bIns="0" rtlCol="0">
              <a:spAutoFit/>
            </a:bodyPr>
            <a:lstStyle/>
            <a:p>
              <a:pPr marL="10583" marR="4233">
                <a:lnSpc>
                  <a:spcPct val="104400"/>
                </a:lnSpc>
                <a:spcBef>
                  <a:spcPts val="79"/>
                </a:spcBef>
              </a:pPr>
              <a:r>
                <a:rPr sz="1400" spc="12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S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u</a:t>
              </a:r>
              <a:r>
                <a:rPr sz="1400" spc="8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bscription  </a:t>
              </a:r>
              <a:r>
                <a:rPr sz="1400" spc="4" dirty="0">
                  <a:solidFill>
                    <a:schemeClr val="accent5"/>
                  </a:solidFill>
                  <a:latin typeface="Quicksand" pitchFamily="2" charset="0"/>
                  <a:cs typeface="Corbel"/>
                </a:rPr>
                <a:t>Fee</a:t>
              </a:r>
              <a:endParaRPr sz="1400" dirty="0">
                <a:solidFill>
                  <a:schemeClr val="accent5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4" name="object 22">
              <a:extLst>
                <a:ext uri="{FF2B5EF4-FFF2-40B4-BE49-F238E27FC236}">
                  <a16:creationId xmlns:a16="http://schemas.microsoft.com/office/drawing/2014/main" id="{FEB6F47A-0474-503A-78B0-6986C47E8472}"/>
                </a:ext>
              </a:extLst>
            </p:cNvPr>
            <p:cNvSpPr txBox="1"/>
            <p:nvPr/>
          </p:nvSpPr>
          <p:spPr>
            <a:xfrm>
              <a:off x="1833020" y="2698890"/>
              <a:ext cx="1334426" cy="902277"/>
            </a:xfrm>
            <a:prstGeom prst="rect">
              <a:avLst/>
            </a:prstGeom>
          </p:spPr>
          <p:txBody>
            <a:bodyPr vert="horz" wrap="square" lIns="0" tIns="24871" rIns="0" bIns="0" rtlCol="0">
              <a:spAutoFit/>
            </a:bodyPr>
            <a:lstStyle/>
            <a:p>
              <a:pPr marL="10583" marR="4233" algn="ctr">
                <a:spcBef>
                  <a:spcPts val="196"/>
                </a:spcBef>
              </a:pP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Ent</a:t>
              </a:r>
              <a:r>
                <a:rPr sz="1400" b="1" spc="4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r</a:t>
              </a: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epreneurs</a:t>
              </a:r>
              <a:endParaRPr lang="en-GB" sz="1400" b="1" spc="12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algn="ctr">
                <a:spcBef>
                  <a:spcPts val="196"/>
                </a:spcBef>
              </a:pP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Business </a:t>
              </a:r>
              <a:r>
                <a:rPr sz="1400" b="1" spc="17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endParaRPr lang="en-GB" sz="1400" b="1" spc="17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algn="ctr">
                <a:spcBef>
                  <a:spcPts val="196"/>
                </a:spcBef>
              </a:pPr>
              <a:r>
                <a:rPr sz="1400" b="1" spc="8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Association </a:t>
              </a: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endParaRPr lang="en-GB" sz="1400" b="1" spc="12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algn="ctr">
                <a:spcBef>
                  <a:spcPts val="196"/>
                </a:spcBef>
              </a:pPr>
              <a:r>
                <a:rPr sz="1000" b="1" spc="8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(Savings </a:t>
              </a:r>
              <a:r>
                <a:rPr sz="10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Account)</a:t>
              </a:r>
              <a:endParaRPr sz="1000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BB2A75B0-79FA-5D5A-A3A3-9102EA4D6AC4}"/>
                </a:ext>
              </a:extLst>
            </p:cNvPr>
            <p:cNvSpPr txBox="1"/>
            <p:nvPr/>
          </p:nvSpPr>
          <p:spPr>
            <a:xfrm>
              <a:off x="8747193" y="4188216"/>
              <a:ext cx="1273763" cy="829821"/>
            </a:xfrm>
            <a:prstGeom prst="rect">
              <a:avLst/>
            </a:prstGeom>
          </p:spPr>
          <p:txBody>
            <a:bodyPr vert="horz" wrap="square" lIns="0" tIns="24871" rIns="0" bIns="0" rtlCol="0">
              <a:spAutoFit/>
            </a:bodyPr>
            <a:lstStyle/>
            <a:p>
              <a:pPr marL="10583" marR="4233" algn="ctr">
                <a:lnSpc>
                  <a:spcPts val="783"/>
                </a:lnSpc>
                <a:spcBef>
                  <a:spcPts val="196"/>
                </a:spcBef>
              </a:pP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Micro</a:t>
              </a:r>
              <a:r>
                <a:rPr sz="1400" b="1" spc="4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endParaRPr lang="en-GB" sz="1400" b="1" spc="4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algn="ctr">
                <a:lnSpc>
                  <a:spcPts val="783"/>
                </a:lnSpc>
                <a:spcBef>
                  <a:spcPts val="196"/>
                </a:spcBef>
              </a:pPr>
              <a:br>
                <a:rPr lang="en-GB"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</a:b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F</a:t>
              </a:r>
              <a:r>
                <a:rPr sz="1400" b="1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i</a:t>
              </a:r>
              <a:r>
                <a:rPr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nance </a:t>
              </a:r>
              <a:endParaRPr lang="en-GB" sz="1400" b="1" spc="12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0583" marR="4233" algn="ctr">
                <a:lnSpc>
                  <a:spcPts val="783"/>
                </a:lnSpc>
                <a:spcBef>
                  <a:spcPts val="196"/>
                </a:spcBef>
              </a:pPr>
              <a:br>
                <a:rPr lang="en-GB" sz="1400" b="1" spc="12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</a:br>
              <a:r>
                <a:rPr sz="1400" b="1" spc="8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Institutions</a:t>
              </a:r>
              <a:endParaRPr sz="1400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9049" algn="ctr">
                <a:lnSpc>
                  <a:spcPts val="766"/>
                </a:lnSpc>
              </a:pPr>
              <a:endParaRPr lang="en-GB" sz="1400" b="1" spc="21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  <a:p>
              <a:pPr marL="19049" algn="ctr">
                <a:lnSpc>
                  <a:spcPts val="766"/>
                </a:lnSpc>
              </a:pPr>
              <a:r>
                <a:rPr sz="1400" b="1" spc="21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&amp;</a:t>
              </a:r>
              <a:r>
                <a:rPr sz="1400" b="1" spc="-29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400" b="1" spc="17" dirty="0">
                  <a:solidFill>
                    <a:schemeClr val="bg1"/>
                  </a:solidFill>
                  <a:latin typeface="Quicksand" pitchFamily="2" charset="0"/>
                  <a:cs typeface="Corbel"/>
                </a:rPr>
                <a:t>Bank</a:t>
              </a:r>
              <a:endParaRPr sz="1400" dirty="0">
                <a:solidFill>
                  <a:schemeClr val="bg1"/>
                </a:solidFill>
                <a:latin typeface="Quicksand" pitchFamily="2" charset="0"/>
                <a:cs typeface="Corbel"/>
              </a:endParaRPr>
            </a:p>
          </p:txBody>
        </p:sp>
        <p:sp>
          <p:nvSpPr>
            <p:cNvPr id="26" name="object 24">
              <a:extLst>
                <a:ext uri="{FF2B5EF4-FFF2-40B4-BE49-F238E27FC236}">
                  <a16:creationId xmlns:a16="http://schemas.microsoft.com/office/drawing/2014/main" id="{53F30327-0E71-3EF9-C4AC-9FBE0F60289A}"/>
                </a:ext>
              </a:extLst>
            </p:cNvPr>
            <p:cNvSpPr/>
            <p:nvPr/>
          </p:nvSpPr>
          <p:spPr>
            <a:xfrm>
              <a:off x="3301992" y="2017590"/>
              <a:ext cx="4265648" cy="169966"/>
            </a:xfrm>
            <a:custGeom>
              <a:avLst/>
              <a:gdLst/>
              <a:ahLst/>
              <a:cxnLst/>
              <a:rect l="l" t="t" r="r" b="b"/>
              <a:pathLst>
                <a:path w="2497454" h="260350">
                  <a:moveTo>
                    <a:pt x="88468" y="0"/>
                  </a:moveTo>
                  <a:lnTo>
                    <a:pt x="0" y="51092"/>
                  </a:lnTo>
                  <a:lnTo>
                    <a:pt x="88468" y="102184"/>
                  </a:lnTo>
                  <a:lnTo>
                    <a:pt x="88468" y="58470"/>
                  </a:lnTo>
                  <a:lnTo>
                    <a:pt x="200596" y="58470"/>
                  </a:lnTo>
                  <a:lnTo>
                    <a:pt x="201764" y="58115"/>
                  </a:lnTo>
                  <a:lnTo>
                    <a:pt x="201244" y="59423"/>
                  </a:lnTo>
                  <a:lnTo>
                    <a:pt x="201396" y="259461"/>
                  </a:lnTo>
                  <a:lnTo>
                    <a:pt x="201256" y="259842"/>
                  </a:lnTo>
                  <a:lnTo>
                    <a:pt x="2497251" y="259740"/>
                  </a:lnTo>
                  <a:lnTo>
                    <a:pt x="2497251" y="244983"/>
                  </a:lnTo>
                  <a:lnTo>
                    <a:pt x="216319" y="244983"/>
                  </a:lnTo>
                  <a:lnTo>
                    <a:pt x="216115" y="240385"/>
                  </a:lnTo>
                  <a:lnTo>
                    <a:pt x="216115" y="45910"/>
                  </a:lnTo>
                  <a:lnTo>
                    <a:pt x="215950" y="44996"/>
                  </a:lnTo>
                  <a:lnTo>
                    <a:pt x="216649" y="43230"/>
                  </a:lnTo>
                  <a:lnTo>
                    <a:pt x="215099" y="43713"/>
                  </a:lnTo>
                  <a:lnTo>
                    <a:pt x="88468" y="43713"/>
                  </a:lnTo>
                  <a:lnTo>
                    <a:pt x="88468" y="0"/>
                  </a:lnTo>
                  <a:close/>
                </a:path>
              </a:pathLst>
            </a:custGeom>
            <a:solidFill>
              <a:srgbClr val="005736"/>
            </a:solidFill>
          </p:spPr>
          <p:txBody>
            <a:bodyPr wrap="square" lIns="0" tIns="0" rIns="0" bIns="0" rtlCol="0"/>
            <a:lstStyle/>
            <a:p>
              <a:endParaRPr sz="1400">
                <a:latin typeface="Quicksand" pitchFamily="2" charset="0"/>
              </a:endParaRPr>
            </a:p>
          </p:txBody>
        </p:sp>
        <p:sp>
          <p:nvSpPr>
            <p:cNvPr id="27" name="object 15">
              <a:extLst>
                <a:ext uri="{FF2B5EF4-FFF2-40B4-BE49-F238E27FC236}">
                  <a16:creationId xmlns:a16="http://schemas.microsoft.com/office/drawing/2014/main" id="{68402444-4D5E-02C1-9828-9D26E0D1E68C}"/>
                </a:ext>
              </a:extLst>
            </p:cNvPr>
            <p:cNvSpPr txBox="1"/>
            <p:nvPr/>
          </p:nvSpPr>
          <p:spPr>
            <a:xfrm rot="60000">
              <a:off x="5573262" y="2759568"/>
              <a:ext cx="1149384" cy="850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529"/>
                </a:lnSpc>
              </a:pPr>
              <a:r>
                <a:rPr sz="1200" b="1" spc="8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Legal</a:t>
              </a:r>
              <a:r>
                <a:rPr sz="1200" b="1" spc="-12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 </a:t>
              </a:r>
              <a:r>
                <a:rPr sz="1200" b="1" spc="8" dirty="0">
                  <a:solidFill>
                    <a:schemeClr val="accent1">
                      <a:lumMod val="75000"/>
                    </a:schemeClr>
                  </a:solidFill>
                  <a:latin typeface="Quicksand" pitchFamily="2" charset="0"/>
                  <a:cs typeface="Corbel"/>
                </a:rPr>
                <a:t>Support</a:t>
              </a:r>
              <a:endParaRPr sz="1200" b="1" dirty="0">
                <a:solidFill>
                  <a:schemeClr val="accent1">
                    <a:lumMod val="75000"/>
                  </a:schemeClr>
                </a:solidFill>
                <a:latin typeface="Quicksand" pitchFamily="2" charset="0"/>
                <a:cs typeface="Corbel"/>
              </a:endParaRPr>
            </a:p>
          </p:txBody>
        </p:sp>
      </p:grpSp>
      <p:sp>
        <p:nvSpPr>
          <p:cNvPr id="29" name="object 3">
            <a:extLst>
              <a:ext uri="{FF2B5EF4-FFF2-40B4-BE49-F238E27FC236}">
                <a16:creationId xmlns:a16="http://schemas.microsoft.com/office/drawing/2014/main" id="{FB6C10CE-081B-2530-FFFB-4773438CE867}"/>
              </a:ext>
            </a:extLst>
          </p:cNvPr>
          <p:cNvSpPr/>
          <p:nvPr/>
        </p:nvSpPr>
        <p:spPr>
          <a:xfrm>
            <a:off x="10606806" y="289214"/>
            <a:ext cx="1207657" cy="3654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849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C68AA-1B6D-D6ED-B3BB-B9FCC6CD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 of partners to implement </a:t>
            </a:r>
            <a:br>
              <a:rPr lang="en-GB" dirty="0"/>
            </a:br>
            <a:r>
              <a:rPr lang="en-GB" dirty="0"/>
              <a:t>this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225A6-15F2-88C2-7338-696F3C764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Partners are playing facilitating role</a:t>
            </a:r>
            <a:endParaRPr lang="en-NL" dirty="0"/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Training to the entrepreneurs on business skills, market analysis, financial register maintain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Meeting with Bank and Micro finance institution to develop wash loan product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Linking entrepreneurs with the Local government institutions, government service providers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Facilitate entrepreneurs association formation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Trained Entrepreneurs on Climate resilient WASH technologies.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Linking entrepreneurs at community meetings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GB" dirty="0"/>
              <a:t>Regular follow up and on the job training for sustainability</a:t>
            </a:r>
            <a:endParaRPr lang="en-NL" dirty="0"/>
          </a:p>
          <a:p>
            <a:endParaRPr lang="en-NL" dirty="0"/>
          </a:p>
          <a:p>
            <a:endParaRPr lang="en-NL" dirty="0"/>
          </a:p>
          <a:p>
            <a:endParaRPr lang="en-GB" dirty="0"/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44CD18A3-B3C3-9408-CED8-9EB20EDE1534}"/>
              </a:ext>
            </a:extLst>
          </p:cNvPr>
          <p:cNvSpPr/>
          <p:nvPr/>
        </p:nvSpPr>
        <p:spPr>
          <a:xfrm>
            <a:off x="10575633" y="289214"/>
            <a:ext cx="1207657" cy="3654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9783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DF4C8-4BA6-65B0-6003-A6A88D374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Result: Loan disbursement and latrine </a:t>
            </a:r>
            <a:br>
              <a:rPr lang="en-GB" dirty="0"/>
            </a:br>
            <a:r>
              <a:rPr lang="en-GB" dirty="0"/>
              <a:t>set sale both increased in 4 Municipalities </a:t>
            </a:r>
            <a:endParaRPr lang="en-NL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A5B48F1-B250-717A-2C5B-7D2A3C7044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359317"/>
              </p:ext>
            </p:extLst>
          </p:nvPr>
        </p:nvGraphicFramePr>
        <p:xfrm>
          <a:off x="440748" y="1784061"/>
          <a:ext cx="10702925" cy="377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Placeholder 6">
            <a:extLst>
              <a:ext uri="{FF2B5EF4-FFF2-40B4-BE49-F238E27FC236}">
                <a16:creationId xmlns:a16="http://schemas.microsoft.com/office/drawing/2014/main" id="{5B071CC7-6CAF-F113-087E-2A930E085A00}"/>
              </a:ext>
            </a:extLst>
          </p:cNvPr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2254238413"/>
              </p:ext>
            </p:extLst>
          </p:nvPr>
        </p:nvGraphicFramePr>
        <p:xfrm>
          <a:off x="6908800" y="1430050"/>
          <a:ext cx="5283200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3">
            <a:extLst>
              <a:ext uri="{FF2B5EF4-FFF2-40B4-BE49-F238E27FC236}">
                <a16:creationId xmlns:a16="http://schemas.microsoft.com/office/drawing/2014/main" id="{162C4535-383A-0818-DEAA-1AD916943185}"/>
              </a:ext>
            </a:extLst>
          </p:cNvPr>
          <p:cNvSpPr/>
          <p:nvPr/>
        </p:nvSpPr>
        <p:spPr>
          <a:xfrm>
            <a:off x="10575633" y="289214"/>
            <a:ext cx="1207657" cy="3654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919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F5FD-C1AD-B280-D361-8AD8EB4DC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734805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Journey of Female Entrepreneur</a:t>
            </a:r>
            <a:endParaRPr lang="en-NL" sz="4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79DD8-05D1-3F12-ED4E-E851E6E4A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457739"/>
            <a:ext cx="10703150" cy="4140421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 </a:t>
            </a:r>
            <a:endParaRPr lang="en-NL" dirty="0">
              <a:solidFill>
                <a:srgbClr val="FF0000"/>
              </a:solidFill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6F0219A-CDAC-A968-DEF4-EF30B39CEDB4}"/>
              </a:ext>
            </a:extLst>
          </p:cNvPr>
          <p:cNvSpPr/>
          <p:nvPr/>
        </p:nvSpPr>
        <p:spPr>
          <a:xfrm>
            <a:off x="278295" y="6260293"/>
            <a:ext cx="1537319" cy="4651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Salma Entrepreneur">
            <a:hlinkClick r:id="" action="ppaction://media"/>
            <a:extLst>
              <a:ext uri="{FF2B5EF4-FFF2-40B4-BE49-F238E27FC236}">
                <a16:creationId xmlns:a16="http://schemas.microsoft.com/office/drawing/2014/main" id="{8288C6CD-4FA1-23F4-C427-AB3B523AE5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8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3BD7F-F608-54AD-32F4-EFDB2BD9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Lenson Learnt</a:t>
            </a:r>
            <a:endParaRPr lang="en-NL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B2E70E4-8B08-8D58-8072-7866E60200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728919"/>
              </p:ext>
            </p:extLst>
          </p:nvPr>
        </p:nvGraphicFramePr>
        <p:xfrm>
          <a:off x="1043420" y="1669762"/>
          <a:ext cx="10702925" cy="37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object 3">
            <a:extLst>
              <a:ext uri="{FF2B5EF4-FFF2-40B4-BE49-F238E27FC236}">
                <a16:creationId xmlns:a16="http://schemas.microsoft.com/office/drawing/2014/main" id="{E5B910C6-39E5-D23D-0A3E-12105819E7B9}"/>
              </a:ext>
            </a:extLst>
          </p:cNvPr>
          <p:cNvSpPr/>
          <p:nvPr/>
        </p:nvSpPr>
        <p:spPr>
          <a:xfrm>
            <a:off x="10575633" y="289214"/>
            <a:ext cx="1207657" cy="3654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0206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9B912E46-3A48-DC79-7170-2BBCBE983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000" dirty="0"/>
              <a:t>Acknowledge of the Partners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B31E1BB5-A69B-0927-90BF-6392DCB4B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NL" dirty="0"/>
          </a:p>
          <a:p>
            <a:endParaRPr lang="en-US" altLang="en-NL" dirty="0"/>
          </a:p>
        </p:txBody>
      </p:sp>
      <p:pic>
        <p:nvPicPr>
          <p:cNvPr id="13316" name="Picture 5">
            <a:extLst>
              <a:ext uri="{FF2B5EF4-FFF2-40B4-BE49-F238E27FC236}">
                <a16:creationId xmlns:a16="http://schemas.microsoft.com/office/drawing/2014/main" id="{F1EEA251-631B-ADA7-8E45-1579EE3B9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91533" y="4438556"/>
            <a:ext cx="1398384" cy="1833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">
            <a:extLst>
              <a:ext uri="{FF2B5EF4-FFF2-40B4-BE49-F238E27FC236}">
                <a16:creationId xmlns:a16="http://schemas.microsoft.com/office/drawing/2014/main" id="{B0F7573A-94B4-7213-5E7E-0D78A0DA6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033" y="4684126"/>
            <a:ext cx="3047099" cy="76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9" descr="C:\Users\Computer Source\Desktop\SE_BWA\Picture\Presentation Picture_Logo_Video on AOSED\LOGO\Dorp.gif">
            <a:extLst>
              <a:ext uri="{FF2B5EF4-FFF2-40B4-BE49-F238E27FC236}">
                <a16:creationId xmlns:a16="http://schemas.microsoft.com/office/drawing/2014/main" id="{103699DB-C3F9-AC47-2BE1-927AB7FFF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665647"/>
            <a:ext cx="753628" cy="134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0" descr="C:\Users\Computer Source\Desktop\SE_BWA\Picture\Presentation Picture_Logo_Video on AOSED\LOGO\SLOPB copy.gif">
            <a:extLst>
              <a:ext uri="{FF2B5EF4-FFF2-40B4-BE49-F238E27FC236}">
                <a16:creationId xmlns:a16="http://schemas.microsoft.com/office/drawing/2014/main" id="{8F63DE58-D355-4EEA-5D70-013334557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289" y="1693718"/>
            <a:ext cx="1481705" cy="1089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 descr="C:\Users\Computer Source\Desktop\SE_BWA\Picture\Presentation Picture_Logo_Video on AOSED\LOGO\HP copy.gif">
            <a:extLst>
              <a:ext uri="{FF2B5EF4-FFF2-40B4-BE49-F238E27FC236}">
                <a16:creationId xmlns:a16="http://schemas.microsoft.com/office/drawing/2014/main" id="{A952D563-FB7F-8C7B-F1C5-5B1ECA6AA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92" y="1652155"/>
            <a:ext cx="1430470" cy="1281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4" descr="C:\Users\User\AppData\Local\Temp\WaterAid Logo_New.jpg">
            <a:extLst>
              <a:ext uri="{FF2B5EF4-FFF2-40B4-BE49-F238E27FC236}">
                <a16:creationId xmlns:a16="http://schemas.microsoft.com/office/drawing/2014/main" id="{78B92002-B28C-DAA4-6E04-DB1B72B33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725" y="2021171"/>
            <a:ext cx="1915438" cy="681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5" descr="C:\Users\User\AppData\Local\Temp\PA-logo.jpg">
            <a:extLst>
              <a:ext uri="{FF2B5EF4-FFF2-40B4-BE49-F238E27FC236}">
                <a16:creationId xmlns:a16="http://schemas.microsoft.com/office/drawing/2014/main" id="{906A2286-A7EF-88FD-2D5D-D8314EC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89269"/>
            <a:ext cx="1094853" cy="730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642648-49E2-E8B1-10AD-866CAE65868C}"/>
              </a:ext>
            </a:extLst>
          </p:cNvPr>
          <p:cNvSpPr/>
          <p:nvPr/>
        </p:nvSpPr>
        <p:spPr>
          <a:xfrm>
            <a:off x="839788" y="3717010"/>
            <a:ext cx="10289509" cy="40010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Dutch partners: </a:t>
            </a:r>
            <a:r>
              <a:rPr kumimoji="0" lang="en-GB" sz="2000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Akvo</a:t>
            </a:r>
            <a:r>
              <a:rPr kumimoji="0" lang="en-GB" sz="2000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, </a:t>
            </a:r>
            <a:r>
              <a:rPr kumimoji="0" lang="en-GB" sz="2000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Hivos</a:t>
            </a:r>
            <a:r>
              <a:rPr kumimoji="0" lang="en-GB" sz="2000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, Rain, </a:t>
            </a:r>
            <a:r>
              <a:rPr kumimoji="0" lang="en-GB" sz="2000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Practica</a:t>
            </a:r>
            <a:r>
              <a:rPr kumimoji="0" lang="en-GB" sz="2000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, IRC, WASTE and </a:t>
            </a:r>
            <a:r>
              <a:rPr kumimoji="0" lang="en-GB" sz="2000" i="0" u="none" strike="noStrike" cap="none" spc="0" normalizeH="0" baseline="0" dirty="0" err="1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Simavi</a:t>
            </a:r>
            <a:r>
              <a:rPr kumimoji="0" lang="en-GB" sz="2000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Quicksand" pitchFamily="2" charset="0"/>
                <a:ea typeface="+mj-ea"/>
                <a:cs typeface="+mj-cs"/>
                <a:sym typeface="Calibri"/>
              </a:rPr>
              <a:t> is Lead. </a:t>
            </a:r>
            <a:endParaRPr kumimoji="0" lang="en-NL" sz="2000" i="0" u="none" strike="noStrike" cap="none" spc="0" normalizeH="0" baseline="0" dirty="0">
              <a:ln>
                <a:noFill/>
              </a:ln>
              <a:solidFill>
                <a:schemeClr val="accent5"/>
              </a:solidFill>
              <a:effectLst/>
              <a:uFillTx/>
              <a:latin typeface="Quicksand" pitchFamily="2" charset="0"/>
              <a:ea typeface="+mj-ea"/>
              <a:cs typeface="+mj-cs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1BB999-4F20-7C5D-0440-505B7D271A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772" y="1569029"/>
            <a:ext cx="1329738" cy="147550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39B5D43-A655-2CF9-59F7-193BD2A343D0}"/>
              </a:ext>
            </a:extLst>
          </p:cNvPr>
          <p:cNvSpPr/>
          <p:nvPr/>
        </p:nvSpPr>
        <p:spPr>
          <a:xfrm>
            <a:off x="10575633" y="289214"/>
            <a:ext cx="1207657" cy="3654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Connect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" id="{FB185B88-56D3-455A-A27D-7BB1678AEFA5}" vid="{57142174-017F-4952-A8AE-583D39D2B947}"/>
    </a:ext>
  </a:extLst>
</a:theme>
</file>

<file path=ppt/theme/theme2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BBF8C0-4232-4ED5-8C41-F237ABF6B8FF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bbc718c4-94a0-4501-a8e8-70f7c8e44e11"/>
    <ds:schemaRef ds:uri="7cf6d27a-a121-47a7-bb37-240d2e08ea91"/>
  </ds:schemaRefs>
</ds:datastoreItem>
</file>

<file path=customXml/itemProps2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08F857-A136-450A-97FC-47DCE9C36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Systems Connect</Template>
  <TotalTime>1620</TotalTime>
  <Words>377</Words>
  <Application>Microsoft Office PowerPoint</Application>
  <PresentationFormat>Widescreen</PresentationFormat>
  <Paragraphs>68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Bryant Medium Italic</vt:lpstr>
      <vt:lpstr>Calibri</vt:lpstr>
      <vt:lpstr>Calibri Light</vt:lpstr>
      <vt:lpstr>Quicksand</vt:lpstr>
      <vt:lpstr>Quicksand Medium</vt:lpstr>
      <vt:lpstr>System Font Regular</vt:lpstr>
      <vt:lpstr>Times New Roman</vt:lpstr>
      <vt:lpstr>Systems Connect</vt:lpstr>
      <vt:lpstr>Office Theme</vt:lpstr>
      <vt:lpstr>1_Office Theme</vt:lpstr>
      <vt:lpstr>PowerPoint Presentation</vt:lpstr>
      <vt:lpstr>Linking micro finance and bank for Mobilizing repayable finance for WASH</vt:lpstr>
      <vt:lpstr>PowerPoint Presentation</vt:lpstr>
      <vt:lpstr>SDG Acceleration Framework </vt:lpstr>
      <vt:lpstr>Financing for SDG#6:  Bangladesh perspective</vt:lpstr>
      <vt:lpstr>Linking micro finance and bank for mobilizing repayable finance</vt:lpstr>
      <vt:lpstr>Role of partners to implement  this model</vt:lpstr>
      <vt:lpstr>Result: Loan disbursement and latrine  set sale both increased in 4 Municipalities </vt:lpstr>
      <vt:lpstr>Journey of Female Entrepreneur</vt:lpstr>
      <vt:lpstr>Lenson Learnt</vt:lpstr>
      <vt:lpstr>Acknowledge of the Partners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Tettje van Daalen</cp:lastModifiedBy>
  <cp:revision>44</cp:revision>
  <dcterms:created xsi:type="dcterms:W3CDTF">2023-03-15T11:22:56Z</dcterms:created>
  <dcterms:modified xsi:type="dcterms:W3CDTF">2023-05-11T12:04:24Z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