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4"/>
    <p:sldMasterId id="2147483786" r:id="rId5"/>
    <p:sldMasterId id="2147483814" r:id="rId6"/>
  </p:sldMasterIdLst>
  <p:notesMasterIdLst>
    <p:notesMasterId r:id="rId20"/>
  </p:notesMasterIdLst>
  <p:sldIdLst>
    <p:sldId id="328" r:id="rId7"/>
    <p:sldId id="256" r:id="rId8"/>
    <p:sldId id="323" r:id="rId9"/>
    <p:sldId id="325" r:id="rId10"/>
    <p:sldId id="326" r:id="rId11"/>
    <p:sldId id="327" r:id="rId12"/>
    <p:sldId id="322" r:id="rId13"/>
    <p:sldId id="320" r:id="rId14"/>
    <p:sldId id="291" r:id="rId15"/>
    <p:sldId id="283" r:id="rId16"/>
    <p:sldId id="321" r:id="rId17"/>
    <p:sldId id="272" r:id="rId18"/>
    <p:sldId id="28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17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orient="horz" pos="3113" userDrawn="1">
          <p15:clr>
            <a:srgbClr val="A4A3A4"/>
          </p15:clr>
        </p15:guide>
        <p15:guide id="4" orient="horz" pos="402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D92C8D3-55D1-0FEE-D7CA-416344D45509}" name="Alejandra Catter" initials="AC" userId="S::acatter@waterforpeople.org::917671e6-f40d-465c-8194-e80fcdc983c9" providerId="AD"/>
  <p188:author id="{945246F0-8431-DC78-8EDA-4FF6B161F81A}" name="Jullita Chinseu" initials="JC" userId="S::jchinseu@waterforpeople.org::130bf375-bc8f-4a10-8d12-77afcf652e9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586" y="67"/>
      </p:cViewPr>
      <p:guideLst>
        <p:guide orient="horz" pos="1117"/>
        <p:guide pos="506"/>
        <p:guide orient="horz" pos="3113"/>
        <p:guide orient="horz" pos="40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60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CD4AF-3119-4B5F-91BE-A2CFC67F13E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9A1CD-FE2B-4A0F-BA0A-5FE82C9BA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00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140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15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639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1C1A809C-5CEA-8589-BF5A-DB5080671874}"/>
              </a:ext>
            </a:extLst>
          </p:cNvPr>
          <p:cNvSpPr/>
          <p:nvPr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bg object 22">
            <a:extLst>
              <a:ext uri="{FF2B5EF4-FFF2-40B4-BE49-F238E27FC236}">
                <a16:creationId xmlns:a16="http://schemas.microsoft.com/office/drawing/2014/main" id="{C101554C-03ED-353A-FA67-D4D1210D0670}"/>
              </a:ext>
            </a:extLst>
          </p:cNvPr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7AA6FE-7EC6-165D-2085-FCFB844B5CC6}"/>
              </a:ext>
            </a:extLst>
          </p:cNvPr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6" name="bg object 23">
              <a:extLst>
                <a:ext uri="{FF2B5EF4-FFF2-40B4-BE49-F238E27FC236}">
                  <a16:creationId xmlns:a16="http://schemas.microsoft.com/office/drawing/2014/main" id="{B0BECB1F-ECBC-8769-E3C7-16E2F1025215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4">
              <a:extLst>
                <a:ext uri="{FF2B5EF4-FFF2-40B4-BE49-F238E27FC236}">
                  <a16:creationId xmlns:a16="http://schemas.microsoft.com/office/drawing/2014/main" id="{5A0F166C-5675-4BDF-82C2-1312D3795A30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5">
              <a:extLst>
                <a:ext uri="{FF2B5EF4-FFF2-40B4-BE49-F238E27FC236}">
                  <a16:creationId xmlns:a16="http://schemas.microsoft.com/office/drawing/2014/main" id="{F0D9B2C6-6D12-CCA5-00B9-5E51269E9765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6">
              <a:extLst>
                <a:ext uri="{FF2B5EF4-FFF2-40B4-BE49-F238E27FC236}">
                  <a16:creationId xmlns:a16="http://schemas.microsoft.com/office/drawing/2014/main" id="{BB04FA2D-05E8-025B-D234-184014DA2606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7">
              <a:extLst>
                <a:ext uri="{FF2B5EF4-FFF2-40B4-BE49-F238E27FC236}">
                  <a16:creationId xmlns:a16="http://schemas.microsoft.com/office/drawing/2014/main" id="{C7C47A63-8503-302D-EEC1-8F321F81D4F4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8">
              <a:extLst>
                <a:ext uri="{FF2B5EF4-FFF2-40B4-BE49-F238E27FC236}">
                  <a16:creationId xmlns:a16="http://schemas.microsoft.com/office/drawing/2014/main" id="{5964C189-B02F-4F4E-319E-E3C3858E042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9">
              <a:extLst>
                <a:ext uri="{FF2B5EF4-FFF2-40B4-BE49-F238E27FC236}">
                  <a16:creationId xmlns:a16="http://schemas.microsoft.com/office/drawing/2014/main" id="{AEB47A71-CFC8-15A6-BEFC-708022A4AF5E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bg object 30">
              <a:extLst>
                <a:ext uri="{FF2B5EF4-FFF2-40B4-BE49-F238E27FC236}">
                  <a16:creationId xmlns:a16="http://schemas.microsoft.com/office/drawing/2014/main" id="{746867FF-9D81-E86C-14D3-BA25BF17E6C5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g object 31">
              <a:extLst>
                <a:ext uri="{FF2B5EF4-FFF2-40B4-BE49-F238E27FC236}">
                  <a16:creationId xmlns:a16="http://schemas.microsoft.com/office/drawing/2014/main" id="{612BE240-184A-F95D-4205-673C737C18BE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9" y="1589518"/>
            <a:ext cx="6384840" cy="1655762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6384840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5740399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GB"/>
              <a:t>Presenter names and organisations</a:t>
            </a:r>
          </a:p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61F235-EDD6-AB74-9C26-D2589D0B0BF5}"/>
              </a:ext>
            </a:extLst>
          </p:cNvPr>
          <p:cNvGrpSpPr/>
          <p:nvPr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B1A475EC-8DC6-2777-9270-716381F7DA64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bg object 18">
              <a:extLst>
                <a:ext uri="{FF2B5EF4-FFF2-40B4-BE49-F238E27FC236}">
                  <a16:creationId xmlns:a16="http://schemas.microsoft.com/office/drawing/2014/main" id="{CB203E13-91BE-B4AD-9232-6C1CA705097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496AC52C-7545-151F-E8C3-1E3096522EB4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bg object 20">
              <a:extLst>
                <a:ext uri="{FF2B5EF4-FFF2-40B4-BE49-F238E27FC236}">
                  <a16:creationId xmlns:a16="http://schemas.microsoft.com/office/drawing/2014/main" id="{D7BC008D-5A1B-BE3A-4CBD-34678F8CB2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3" name="bg object 21">
              <a:extLst>
                <a:ext uri="{FF2B5EF4-FFF2-40B4-BE49-F238E27FC236}">
                  <a16:creationId xmlns:a16="http://schemas.microsoft.com/office/drawing/2014/main" id="{7A1F9893-575A-F37A-22F6-165D8958B6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  <p:sp>
        <p:nvSpPr>
          <p:cNvPr id="4" name="bg object 16">
            <a:extLst>
              <a:ext uri="{FF2B5EF4-FFF2-40B4-BE49-F238E27FC236}">
                <a16:creationId xmlns:a16="http://schemas.microsoft.com/office/drawing/2014/main" id="{22F782FB-DCBF-D987-B711-04FFEE800C37}"/>
              </a:ext>
            </a:extLst>
          </p:cNvPr>
          <p:cNvSpPr/>
          <p:nvPr userDrawn="1"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bg object 22">
            <a:extLst>
              <a:ext uri="{FF2B5EF4-FFF2-40B4-BE49-F238E27FC236}">
                <a16:creationId xmlns:a16="http://schemas.microsoft.com/office/drawing/2014/main" id="{86A02216-8BF1-98C1-DCFA-FB05784426A1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2C811F1-0A22-EB46-CBCD-2D825D8DD3E4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26" name="bg object 23">
              <a:extLst>
                <a:ext uri="{FF2B5EF4-FFF2-40B4-BE49-F238E27FC236}">
                  <a16:creationId xmlns:a16="http://schemas.microsoft.com/office/drawing/2014/main" id="{198BACB5-6D93-20CF-24DF-C2AC302A2492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bg object 24">
              <a:extLst>
                <a:ext uri="{FF2B5EF4-FFF2-40B4-BE49-F238E27FC236}">
                  <a16:creationId xmlns:a16="http://schemas.microsoft.com/office/drawing/2014/main" id="{8D549B86-512D-A675-668D-AD9036E7E00B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bg object 25">
              <a:extLst>
                <a:ext uri="{FF2B5EF4-FFF2-40B4-BE49-F238E27FC236}">
                  <a16:creationId xmlns:a16="http://schemas.microsoft.com/office/drawing/2014/main" id="{BDB9F0F4-7F11-19C9-C1C1-5592DDEB0826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bg object 26">
              <a:extLst>
                <a:ext uri="{FF2B5EF4-FFF2-40B4-BE49-F238E27FC236}">
                  <a16:creationId xmlns:a16="http://schemas.microsoft.com/office/drawing/2014/main" id="{45DAD95E-E5F3-9481-2E44-F7314FE54A18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bg object 27">
              <a:extLst>
                <a:ext uri="{FF2B5EF4-FFF2-40B4-BE49-F238E27FC236}">
                  <a16:creationId xmlns:a16="http://schemas.microsoft.com/office/drawing/2014/main" id="{1808ED52-D744-F3B8-AC19-094944F262C3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g object 28">
              <a:extLst>
                <a:ext uri="{FF2B5EF4-FFF2-40B4-BE49-F238E27FC236}">
                  <a16:creationId xmlns:a16="http://schemas.microsoft.com/office/drawing/2014/main" id="{9B1A3653-2DEF-A868-3FED-6DC8EE98211A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bg object 29">
              <a:extLst>
                <a:ext uri="{FF2B5EF4-FFF2-40B4-BE49-F238E27FC236}">
                  <a16:creationId xmlns:a16="http://schemas.microsoft.com/office/drawing/2014/main" id="{AE127FFC-37A2-D7BB-3FCC-31CFF348420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bg object 30">
              <a:extLst>
                <a:ext uri="{FF2B5EF4-FFF2-40B4-BE49-F238E27FC236}">
                  <a16:creationId xmlns:a16="http://schemas.microsoft.com/office/drawing/2014/main" id="{B40AD37E-F7CA-7F2E-5FE8-E26FD0381DEC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bg object 31">
              <a:extLst>
                <a:ext uri="{FF2B5EF4-FFF2-40B4-BE49-F238E27FC236}">
                  <a16:creationId xmlns:a16="http://schemas.microsoft.com/office/drawing/2014/main" id="{E94EA9CF-49F8-5240-8314-46344AD04AF5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2084E1B-3837-B63E-DD95-06DDF439A57B}"/>
              </a:ext>
            </a:extLst>
          </p:cNvPr>
          <p:cNvGrpSpPr/>
          <p:nvPr userDrawn="1"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36" name="bg object 17">
              <a:extLst>
                <a:ext uri="{FF2B5EF4-FFF2-40B4-BE49-F238E27FC236}">
                  <a16:creationId xmlns:a16="http://schemas.microsoft.com/office/drawing/2014/main" id="{F336B5EE-52D1-1C4A-58FA-1FD73A784CF8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bg object 18">
              <a:extLst>
                <a:ext uri="{FF2B5EF4-FFF2-40B4-BE49-F238E27FC236}">
                  <a16:creationId xmlns:a16="http://schemas.microsoft.com/office/drawing/2014/main" id="{C2B47AB9-FB37-9B9C-E030-4D36E4C0D14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38" name="bg object 19">
              <a:extLst>
                <a:ext uri="{FF2B5EF4-FFF2-40B4-BE49-F238E27FC236}">
                  <a16:creationId xmlns:a16="http://schemas.microsoft.com/office/drawing/2014/main" id="{D02146A3-34F6-B36D-CFB2-DC5C752B5782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bg object 20">
              <a:extLst>
                <a:ext uri="{FF2B5EF4-FFF2-40B4-BE49-F238E27FC236}">
                  <a16:creationId xmlns:a16="http://schemas.microsoft.com/office/drawing/2014/main" id="{3BE2C7B2-9B2E-271D-915D-6BB8B865FC7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40" name="bg object 21">
              <a:extLst>
                <a:ext uri="{FF2B5EF4-FFF2-40B4-BE49-F238E27FC236}">
                  <a16:creationId xmlns:a16="http://schemas.microsoft.com/office/drawing/2014/main" id="{3C98845D-5274-3B10-0C27-1FE81661026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3958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759611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37872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991871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id="{AEC0FE18-5FFE-23CF-CEC9-A3022DD115DD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41">
            <a:extLst>
              <a:ext uri="{FF2B5EF4-FFF2-40B4-BE49-F238E27FC236}">
                <a16:creationId xmlns:a16="http://schemas.microsoft.com/office/drawing/2014/main" id="{D7B1F5CD-355C-98BA-092C-0B7071B2958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24" name="object 42">
              <a:extLst>
                <a:ext uri="{FF2B5EF4-FFF2-40B4-BE49-F238E27FC236}">
                  <a16:creationId xmlns:a16="http://schemas.microsoft.com/office/drawing/2014/main" id="{EB68216F-389D-AF1E-50EA-5D88EE6333E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25" name="object 43">
              <a:extLst>
                <a:ext uri="{FF2B5EF4-FFF2-40B4-BE49-F238E27FC236}">
                  <a16:creationId xmlns:a16="http://schemas.microsoft.com/office/drawing/2014/main" id="{2E912286-840F-4431-EF75-DED1DAD4ADF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26" name="object 44">
              <a:extLst>
                <a:ext uri="{FF2B5EF4-FFF2-40B4-BE49-F238E27FC236}">
                  <a16:creationId xmlns:a16="http://schemas.microsoft.com/office/drawing/2014/main" id="{0A34A237-4A44-69DF-F01B-6697A6A593C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27" name="bg object 22">
            <a:extLst>
              <a:ext uri="{FF2B5EF4-FFF2-40B4-BE49-F238E27FC236}">
                <a16:creationId xmlns:a16="http://schemas.microsoft.com/office/drawing/2014/main" id="{9DB5AAA5-2BA7-167B-08AA-4F611ACD931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E19F11-CDA3-D73D-1E17-07F4E43AEF96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29" name="bg object 23">
              <a:extLst>
                <a:ext uri="{FF2B5EF4-FFF2-40B4-BE49-F238E27FC236}">
                  <a16:creationId xmlns:a16="http://schemas.microsoft.com/office/drawing/2014/main" id="{8321EFEA-0CD8-36FA-F71D-A84653E5AB51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bg object 24">
              <a:extLst>
                <a:ext uri="{FF2B5EF4-FFF2-40B4-BE49-F238E27FC236}">
                  <a16:creationId xmlns:a16="http://schemas.microsoft.com/office/drawing/2014/main" id="{42219158-1D0E-7A8A-ED07-569EBFC0F91F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g object 25">
              <a:extLst>
                <a:ext uri="{FF2B5EF4-FFF2-40B4-BE49-F238E27FC236}">
                  <a16:creationId xmlns:a16="http://schemas.microsoft.com/office/drawing/2014/main" id="{9A7B2AE1-4D17-774F-7D52-890AB8101045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bg object 26">
              <a:extLst>
                <a:ext uri="{FF2B5EF4-FFF2-40B4-BE49-F238E27FC236}">
                  <a16:creationId xmlns:a16="http://schemas.microsoft.com/office/drawing/2014/main" id="{52B7F962-74D7-2E8B-BDDE-DF9856C44753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bg object 27">
              <a:extLst>
                <a:ext uri="{FF2B5EF4-FFF2-40B4-BE49-F238E27FC236}">
                  <a16:creationId xmlns:a16="http://schemas.microsoft.com/office/drawing/2014/main" id="{F9A9CFB5-9A28-DF42-BC79-0AF11EC652CD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bg object 28">
              <a:extLst>
                <a:ext uri="{FF2B5EF4-FFF2-40B4-BE49-F238E27FC236}">
                  <a16:creationId xmlns:a16="http://schemas.microsoft.com/office/drawing/2014/main" id="{DAA7687E-C45C-E156-F34F-A925AB16777B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bg object 29">
              <a:extLst>
                <a:ext uri="{FF2B5EF4-FFF2-40B4-BE49-F238E27FC236}">
                  <a16:creationId xmlns:a16="http://schemas.microsoft.com/office/drawing/2014/main" id="{17CC6DAA-6921-BEF4-8627-936F1A7D17B1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bg object 30">
              <a:extLst>
                <a:ext uri="{FF2B5EF4-FFF2-40B4-BE49-F238E27FC236}">
                  <a16:creationId xmlns:a16="http://schemas.microsoft.com/office/drawing/2014/main" id="{33D56BDC-B252-569D-491B-7F21BA8491C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bg object 31">
              <a:extLst>
                <a:ext uri="{FF2B5EF4-FFF2-40B4-BE49-F238E27FC236}">
                  <a16:creationId xmlns:a16="http://schemas.microsoft.com/office/drawing/2014/main" id="{D984BB22-C2EB-BFCB-5B25-8CC5246C0461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8" name="Picture 37" descr="A picture containing text&#10;&#10;Description automatically generated">
            <a:extLst>
              <a:ext uri="{FF2B5EF4-FFF2-40B4-BE49-F238E27FC236}">
                <a16:creationId xmlns:a16="http://schemas.microsoft.com/office/drawing/2014/main" id="{1E5D155B-7AA3-2AA0-4AFA-2DA5BFA0400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896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623608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351056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48427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008773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998590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456318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870913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8117533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1387508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3125873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354867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222777"/>
      </p:ext>
    </p:extLst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0645773"/>
      </p:ext>
    </p:extLst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4533563"/>
      </p:ext>
    </p:extLst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764374"/>
      </p:ext>
    </p:extLst>
  </p:cSld>
  <p:clrMapOvr>
    <a:masterClrMapping/>
  </p:clrMapOvr>
  <p:hf sldNum="0"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7773392"/>
      </p:ext>
    </p:extLst>
  </p:cSld>
  <p:clrMapOvr>
    <a:masterClrMapping/>
  </p:clrMapOvr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2986214"/>
      </p:ext>
    </p:extLst>
  </p:cSld>
  <p:clrMapOvr>
    <a:masterClrMapping/>
  </p:clrMapOvr>
  <p:hf sldNum="0"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7091826"/>
      </p:ext>
    </p:extLst>
  </p:cSld>
  <p:clrMapOvr>
    <a:masterClrMapping/>
  </p:clrMapOvr>
  <p:hf sldNum="0"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9196993"/>
      </p:ext>
    </p:extLst>
  </p:cSld>
  <p:clrMapOvr>
    <a:masterClrMapping/>
  </p:clrMapOvr>
  <p:hf sldNum="0"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8831209"/>
      </p:ext>
    </p:extLst>
  </p:cSld>
  <p:clrMapOvr>
    <a:masterClrMapping/>
  </p:clrMapOvr>
  <p:hf sldNum="0"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C7F4CD7D-090D-B5A3-2A3F-E7DFD0B4E5CE}"/>
              </a:ext>
            </a:extLst>
          </p:cNvPr>
          <p:cNvSpPr txBox="1">
            <a:spLocks/>
          </p:cNvSpPr>
          <p:nvPr/>
        </p:nvSpPr>
        <p:spPr>
          <a:xfrm>
            <a:off x="760073" y="365125"/>
            <a:ext cx="106949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Quicksand" pitchFamily="2" charset="0"/>
                <a:ea typeface="+mj-ea"/>
                <a:cs typeface="Quire Sans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22162"/>
      </p:ext>
    </p:extLst>
  </p:cSld>
  <p:clrMapOvr>
    <a:masterClrMapping/>
  </p:clrMapOvr>
  <p:hf sldNum="0"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189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A9427-C886-3512-4C7D-C43D5222D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21944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521898"/>
            <a:ext cx="4351283" cy="36923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460743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891470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- Whit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849816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282647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Systems Conn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45920" y="4880665"/>
            <a:ext cx="8900160" cy="365125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/>
              <a:t>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9DBD3D-6BAC-3C74-1E30-DC5C3945900E}"/>
              </a:ext>
            </a:extLst>
          </p:cNvPr>
          <p:cNvSpPr/>
          <p:nvPr userDrawn="1"/>
        </p:nvSpPr>
        <p:spPr>
          <a:xfrm>
            <a:off x="10627112" y="5754029"/>
            <a:ext cx="769434" cy="802888"/>
          </a:xfrm>
          <a:prstGeom prst="rect">
            <a:avLst/>
          </a:prstGeom>
          <a:solidFill>
            <a:srgbClr val="01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6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EC3E5FD-9CD6-C249-C704-5CED90A6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1pPr>
            <a:lvl2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736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38098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2104-509B-E0AB-E830-5FA822F2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26021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902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Ne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68194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buClr>
                <a:schemeClr val="accent3"/>
              </a:buClr>
              <a:defRPr>
                <a:latin typeface="Quicksand" pitchFamily="2" charset="0"/>
              </a:defRPr>
            </a:lvl2pPr>
            <a:lvl3pPr>
              <a:buClr>
                <a:schemeClr val="accent3"/>
              </a:buClr>
              <a:defRPr>
                <a:latin typeface="Quicksand" pitchFamily="2" charset="0"/>
              </a:defRPr>
            </a:lvl3pPr>
            <a:lvl4pPr>
              <a:buClr>
                <a:schemeClr val="accent3"/>
              </a:buClr>
              <a:defRPr>
                <a:latin typeface="Quicksand" pitchFamily="2" charset="0"/>
              </a:defRPr>
            </a:lvl4pPr>
            <a:lvl5pPr>
              <a:buClr>
                <a:schemeClr val="accent3"/>
              </a:buClr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4628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8290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C5C9EF-0409-B5D4-B719-F06C3A19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40515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AEEF4C6-3B07-140E-7DCD-3597EF49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64907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2CD8E40-DA3B-E886-2C97-906DA16B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47351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17941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4690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81551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324677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84883" y="2275184"/>
            <a:ext cx="4847307" cy="32660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553204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74373" y="2074718"/>
            <a:ext cx="4857818" cy="3466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45116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27269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584313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096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17026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92604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46608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6801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88846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29355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21898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60778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57167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20466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31622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84492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58844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94226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838495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83971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38225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214030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580590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277544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951694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27341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085397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155882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144581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569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7299-7AB9-4421-3B12-055B2CA84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00704-5510-78E0-B7E4-F9630322C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3451-8FBE-805D-8FA3-FC147C28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EC1D9-62E5-C85C-4B63-58148D49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F95C2-AFFF-07C8-D374-FE4011B8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32318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DE07-2180-6511-79E3-2E29CCE5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9261-F4E2-F83A-096F-8B4640299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1F349-BC46-79C9-52EF-514BAFBB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2DCA1-2DB5-E28A-52A3-EA7B7869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AE262-9D44-C979-4A16-6F63869A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74583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3DAF-A9FC-2EBF-313C-F3BBB895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F7F28-7C72-307A-C407-52556A76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6E65A-F4AD-DD3A-A52F-FA815D36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DF96-CFF7-5621-1619-4542398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BBE39-910E-748A-9083-0559B332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0430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3C5D-B37F-1D54-B8A5-832AA5AC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E475-38C3-004E-F4B4-1BC490416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CE613-E5A9-D074-F1D1-F7F2DB226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F732C-3593-DFBF-A549-2CEA2175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F957B-DA11-6500-63E4-E27185DF6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154A3-20E1-D18E-0026-4A8A3F81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458846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69EE-7FCA-358E-AF68-5727C057A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B158C-293D-FC3E-8470-A5C3F0E81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696D5-6D88-2554-E382-F7B098EA9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26132-29F8-0728-CEC6-7660F9506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94F64-22C3-42CB-F1BB-62265B02E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1A8BE-6B08-0119-E239-80C863D8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3BA3D-95A5-5C73-ECBF-3F321960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42D4F-4B32-ED83-D21D-63C452CD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2357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EB0C-BA77-9E02-D9FC-62623840D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FB223-1C45-0913-7F67-BFE48E5B4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1BEB2-D578-1D7A-3513-9DFB783D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0DC6B-1B01-30F0-C949-A2490AA5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82625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A9FE2E-46FA-BB90-50F1-2CB53E1C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CE213D-763D-F752-F23B-3AD310C9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89DC0-3B4C-C610-8DA1-4EC909A3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20171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ED57-C60E-60FD-BC9C-20548E06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460EA-29F8-CCC7-A9DB-EADF9BB9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8E39E-23CE-CC6D-4A90-EF01B454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D4CA2-4444-83A1-FC45-0C852027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3279D-360F-A5B1-C36C-6155F84C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8B8DA-9C7F-6A51-7F25-E25D6927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1001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7472-7E89-8BAA-DFFD-7665F68F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39D404-A40E-A29B-C769-B076AFC06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2BE45-1AFB-1777-7F35-08016656C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0D7A5-C01A-471C-637A-44095AFE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A7DE5-96C0-24F9-BDDC-C53FEDDD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B8E9E-260B-0007-E803-BAF3D109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1601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62E7-C227-4FE6-EF6B-402C1AF0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0A195-3677-2ED3-3546-5F867959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4E36A-F824-805B-19DA-F6DAD9D7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CC016-C643-8999-8F41-015CA6756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1969B-FE51-ACE6-A9E3-DA3731C3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0294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B87F9-C985-966A-400F-52D66829C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B76F3-FEC8-871A-191B-CA2078D04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C959E-0149-1FF5-4FA4-788854DC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0DC37-1F2A-17DB-1CFB-ADCB7B9E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FB443-699D-1C6D-5F56-CD1436AA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400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slideLayout" Target="../slideLayouts/slideLayout75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slideLayout" Target="../slideLayouts/slideLayout7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DDE25DC5-8391-9BDF-D9E9-4BB28ABFCCA8}"/>
              </a:ext>
            </a:extLst>
          </p:cNvPr>
          <p:cNvPicPr>
            <a:picLocks noChangeAspect="1"/>
          </p:cNvPicPr>
          <p:nvPr userDrawn="1"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83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  <p:sldLayoutId id="2147483772" r:id="rId17"/>
    <p:sldLayoutId id="2147483773" r:id="rId18"/>
    <p:sldLayoutId id="2147483774" r:id="rId19"/>
    <p:sldLayoutId id="2147483775" r:id="rId20"/>
    <p:sldLayoutId id="2147483776" r:id="rId21"/>
    <p:sldLayoutId id="2147483777" r:id="rId22"/>
    <p:sldLayoutId id="2147483778" r:id="rId23"/>
    <p:sldLayoutId id="2147483779" r:id="rId24"/>
    <p:sldLayoutId id="2147483780" r:id="rId25"/>
    <p:sldLayoutId id="2147483781" r:id="rId26"/>
    <p:sldLayoutId id="2147483782" r:id="rId27"/>
    <p:sldLayoutId id="2147483750" r:id="rId28"/>
    <p:sldLayoutId id="2147483751" r:id="rId29"/>
    <p:sldLayoutId id="2147483752" r:id="rId30"/>
    <p:sldLayoutId id="2147483715" r:id="rId31"/>
    <p:sldLayoutId id="2147483681" r:id="rId32"/>
    <p:sldLayoutId id="2147483662" r:id="rId33"/>
    <p:sldLayoutId id="2147483661" r:id="rId34"/>
    <p:sldLayoutId id="2147483682" r:id="rId35"/>
    <p:sldLayoutId id="2147483684" r:id="rId36"/>
    <p:sldLayoutId id="2147483652" r:id="rId37"/>
    <p:sldLayoutId id="2147483669" r:id="rId38"/>
    <p:sldLayoutId id="2147483651" r:id="rId39"/>
    <p:sldLayoutId id="2147483666" r:id="rId40"/>
    <p:sldLayoutId id="2147483664" r:id="rId41"/>
    <p:sldLayoutId id="2147483653" r:id="rId42"/>
    <p:sldLayoutId id="2147483667" r:id="rId43"/>
    <p:sldLayoutId id="2147483668" r:id="rId44"/>
    <p:sldLayoutId id="2147483673" r:id="rId45"/>
    <p:sldLayoutId id="2147483675" r:id="rId46"/>
    <p:sldLayoutId id="2147483677" r:id="rId47"/>
    <p:sldLayoutId id="2147483679" r:id="rId48"/>
    <p:sldLayoutId id="2147483680" r:id="rId4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 Medium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529" userDrawn="1">
          <p15:clr>
            <a:srgbClr val="F26B43"/>
          </p15:clr>
        </p15:guide>
        <p15:guide id="10" orient="horz" pos="754" userDrawn="1">
          <p15:clr>
            <a:srgbClr val="F26B43"/>
          </p15:clr>
        </p15:guide>
        <p15:guide id="11" orient="horz" pos="1321" userDrawn="1">
          <p15:clr>
            <a:srgbClr val="F26B43"/>
          </p15:clr>
        </p15:guide>
        <p15:guide id="12" orient="horz" pos="3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3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  <p:sldLayoutId id="2147483804" r:id="rId18"/>
    <p:sldLayoutId id="2147483805" r:id="rId19"/>
    <p:sldLayoutId id="2147483806" r:id="rId20"/>
    <p:sldLayoutId id="2147483807" r:id="rId21"/>
    <p:sldLayoutId id="2147483808" r:id="rId22"/>
    <p:sldLayoutId id="2147483809" r:id="rId23"/>
    <p:sldLayoutId id="2147483810" r:id="rId24"/>
    <p:sldLayoutId id="2147483811" r:id="rId25"/>
    <p:sldLayoutId id="2147483812" r:id="rId26"/>
    <p:sldLayoutId id="2147483813" r:id="rId2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179F7-218C-AA8C-F064-DB56022E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1F23-7336-D4E6-3272-725DF6DD9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B2028-7899-7AC8-B9F8-266CDA9A8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2E81-7968-2DFA-094A-57B911CD5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0E72D-A4F6-F182-7896-7ED66A17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786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14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emf"/><Relationship Id="rId3" Type="http://schemas.openxmlformats.org/officeDocument/2006/relationships/image" Target="../media/image24.png"/><Relationship Id="rId21" Type="http://schemas.openxmlformats.org/officeDocument/2006/relationships/image" Target="../media/image42.jp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3.png"/><Relationship Id="rId16" Type="http://schemas.openxmlformats.org/officeDocument/2006/relationships/image" Target="../media/image37.jpg"/><Relationship Id="rId20" Type="http://schemas.openxmlformats.org/officeDocument/2006/relationships/image" Target="../media/image41.jp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svg"/><Relationship Id="rId10" Type="http://schemas.openxmlformats.org/officeDocument/2006/relationships/image" Target="../media/image31.emf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88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7984351" cy="1655762"/>
          </a:xfrm>
        </p:spPr>
        <p:txBody>
          <a:bodyPr>
            <a:normAutofit fontScale="90000"/>
          </a:bodyPr>
          <a:lstStyle/>
          <a:p>
            <a:r>
              <a:rPr lang="en-GB" dirty="0"/>
              <a:t>Sanitation financing for increased access to </a:t>
            </a:r>
            <a:br>
              <a:rPr lang="en-GB" dirty="0"/>
            </a:br>
            <a:r>
              <a:rPr lang="en-GB" dirty="0"/>
              <a:t>improved household sanitation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 case of Malawi and Rwanda 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Thokozani </a:t>
            </a:r>
            <a:r>
              <a:rPr lang="en-GB" dirty="0" err="1"/>
              <a:t>Kaitane</a:t>
            </a:r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69C26DD0-C722-EC62-9055-5854BA70CFA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849" y="4359563"/>
            <a:ext cx="1737879" cy="219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49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5B97B1-BCDB-B484-B455-B355A8F6F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4837" y="1574800"/>
            <a:ext cx="6623019" cy="2540000"/>
          </a:xfrm>
        </p:spPr>
        <p:txBody>
          <a:bodyPr>
            <a:normAutofit/>
          </a:bodyPr>
          <a:lstStyle/>
          <a:p>
            <a:r>
              <a:rPr lang="en-GB" sz="2400" b="1" dirty="0"/>
              <a:t>Rwanda</a:t>
            </a:r>
          </a:p>
          <a:p>
            <a:r>
              <a:rPr lang="en-GB" sz="1800" dirty="0"/>
              <a:t>Community mobilisation to </a:t>
            </a:r>
            <a:br>
              <a:rPr lang="en-GB" sz="1800" dirty="0"/>
            </a:br>
            <a:r>
              <a:rPr lang="en-GB" sz="1800" dirty="0"/>
              <a:t>self-construction of latrines </a:t>
            </a:r>
            <a:br>
              <a:rPr lang="en-GB" sz="1800" dirty="0"/>
            </a:br>
            <a:r>
              <a:rPr lang="en-GB" sz="1800" dirty="0"/>
              <a:t>Capacity building of local sanitation entrepreneurs  </a:t>
            </a:r>
            <a:br>
              <a:rPr lang="en-GB" sz="1800" dirty="0"/>
            </a:br>
            <a:r>
              <a:rPr lang="en-GB" sz="1800" dirty="0"/>
              <a:t>Village Savings and Loans Associations (VSLAs) – Rural</a:t>
            </a:r>
            <a:br>
              <a:rPr lang="en-GB" sz="1800" dirty="0"/>
            </a:br>
            <a:r>
              <a:rPr lang="en-GB" sz="1800" dirty="0"/>
              <a:t>Sanitation loans through </a:t>
            </a:r>
            <a:br>
              <a:rPr lang="en-GB" sz="1800" dirty="0"/>
            </a:br>
            <a:r>
              <a:rPr lang="en-US" sz="1800" dirty="0"/>
              <a:t>Saving and Credits Cooperatives </a:t>
            </a:r>
            <a:r>
              <a:rPr lang="en-GB" sz="1800" dirty="0"/>
              <a:t>(SACCOs) </a:t>
            </a:r>
          </a:p>
          <a:p>
            <a:endParaRPr lang="en-GB" dirty="0"/>
          </a:p>
        </p:txBody>
      </p:sp>
      <p:pic>
        <p:nvPicPr>
          <p:cNvPr id="6" name="Picture Placeholder 5" descr="A picture containing sky, truck, outdoor, car&#10;&#10;Description automatically generated">
            <a:extLst>
              <a:ext uri="{FF2B5EF4-FFF2-40B4-BE49-F238E27FC236}">
                <a16:creationId xmlns:a16="http://schemas.microsoft.com/office/drawing/2014/main" id="{F8437D59-49A1-90DE-950C-6EE8015D7918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2" r="16252"/>
          <a:stretch/>
        </p:blipFill>
        <p:spPr>
          <a:xfrm>
            <a:off x="7108371" y="1196975"/>
            <a:ext cx="6385607" cy="6299874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D6EDA9E-149F-83EC-50D8-2F35DCE43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Background Context</a:t>
            </a:r>
            <a:endParaRPr lang="en-GB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E532EF2-11EE-2DB0-1CD6-8B3F0446101D}"/>
              </a:ext>
            </a:extLst>
          </p:cNvPr>
          <p:cNvSpPr txBox="1">
            <a:spLocks/>
          </p:cNvSpPr>
          <p:nvPr/>
        </p:nvSpPr>
        <p:spPr>
          <a:xfrm>
            <a:off x="724837" y="4111172"/>
            <a:ext cx="6623019" cy="25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2000" b="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/>
              <a:t>Malawi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Quicksand"/>
              </a:rPr>
              <a:t>Sanitation Revolving Fund – Peri-urban</a:t>
            </a:r>
            <a:endParaRPr lang="en-GB" sz="1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Quicksand"/>
              </a:rPr>
              <a:t>Community Led Total Sanitation (CLTS) - Rural</a:t>
            </a:r>
            <a:endParaRPr lang="en-GB" sz="1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Quicksand"/>
              </a:rPr>
              <a:t>Borehole banking model – Rural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Quicksand"/>
              </a:rPr>
              <a:t>Capacity building for sanitation entrepreneurs</a:t>
            </a:r>
            <a:endParaRPr lang="en-GB" sz="1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945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picture containing mountain, tree, outdoor&#10;&#10;Description automatically generated">
            <a:extLst>
              <a:ext uri="{FF2B5EF4-FFF2-40B4-BE49-F238E27FC236}">
                <a16:creationId xmlns:a16="http://schemas.microsoft.com/office/drawing/2014/main" id="{32789A76-2923-4A93-7511-5812B450E0E8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9" b="9529"/>
          <a:stretch/>
        </p:blipFill>
        <p:spPr/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C5005E-066D-D8CC-4723-01B7E6717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1497330"/>
            <a:ext cx="5360276" cy="4527550"/>
          </a:xfrm>
        </p:spPr>
        <p:txBody>
          <a:bodyPr>
            <a:normAutofit/>
          </a:bodyPr>
          <a:lstStyle/>
          <a:p>
            <a:r>
              <a:rPr lang="en-US" dirty="0"/>
              <a:t>Affordability and quality of latrines coupled with lack of funding for low-income earners, remain the main challenges.</a:t>
            </a:r>
          </a:p>
          <a:p>
            <a:r>
              <a:rPr lang="en-US" dirty="0"/>
              <a:t>Lending in sanitation services/products are perceived as a high-risk product by mainstream commercial banks and Financial Management institutions (FMIs).</a:t>
            </a:r>
          </a:p>
          <a:p>
            <a:r>
              <a:rPr lang="en-US" dirty="0"/>
              <a:t>Very high interest rates on loans offered by mainstream commercial banks.</a:t>
            </a:r>
          </a:p>
          <a:p>
            <a:r>
              <a:rPr lang="en-US" dirty="0"/>
              <a:t>Low awareness amongst commercial </a:t>
            </a:r>
            <a:br>
              <a:rPr lang="en-US" dirty="0"/>
            </a:br>
            <a:r>
              <a:rPr lang="en-US" dirty="0"/>
              <a:t>banks on opportunities found in sanitation service delivery.</a:t>
            </a:r>
          </a:p>
          <a:p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4E3540F-0C3D-19FD-F1C0-8C7309861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Context (</a:t>
            </a:r>
            <a:r>
              <a:rPr lang="en-US" dirty="0" err="1"/>
              <a:t>Con’d</a:t>
            </a:r>
            <a:r>
              <a:rPr lang="en-US" dirty="0"/>
              <a:t>)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38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54421-0E16-492C-177A-27C9DF773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Approach to Sanitation Financing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C2198C-D06B-91D7-656F-4D419E6A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424355"/>
            <a:ext cx="10703150" cy="492088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3600" dirty="0"/>
              <a:t>How has Water for People addressed local financing challenges to enable households access quality sanitation products and services?</a:t>
            </a:r>
            <a:endParaRPr lang="en-US" sz="3300" dirty="0"/>
          </a:p>
          <a:p>
            <a:pPr>
              <a:lnSpc>
                <a:spcPct val="120000"/>
              </a:lnSpc>
            </a:pPr>
            <a:r>
              <a:rPr lang="en-GB" sz="2900" b="1" dirty="0"/>
              <a:t>Malawi – The Sanitation Revolving Fund</a:t>
            </a:r>
          </a:p>
          <a:p>
            <a:pPr marL="174625" indent="-174625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600" dirty="0"/>
              <a:t>Entered formal partnership with </a:t>
            </a:r>
            <a:r>
              <a:rPr lang="en-US" sz="2600" dirty="0" err="1"/>
              <a:t>Mudi</a:t>
            </a:r>
            <a:r>
              <a:rPr lang="en-US" sz="2600" dirty="0"/>
              <a:t> and FINCOOP SACCOs</a:t>
            </a:r>
          </a:p>
          <a:p>
            <a:pPr marL="174625" indent="-174625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600" dirty="0"/>
              <a:t>A win-win partnership</a:t>
            </a:r>
          </a:p>
          <a:p>
            <a:pPr marL="533400" lvl="2" indent="-174625">
              <a:lnSpc>
                <a:spcPct val="120000"/>
              </a:lnSpc>
            </a:pPr>
            <a:r>
              <a:rPr lang="en-US" sz="2600" dirty="0"/>
              <a:t>SACCOs interest is on having more members while  Water for People's interest  is on increased access and coverage of quality household sanitation</a:t>
            </a:r>
          </a:p>
          <a:p>
            <a:pPr marL="174625" indent="-174625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600" dirty="0"/>
              <a:t>Initial "Seed" funds provided to SACCOs by Water for People  and UNICEF</a:t>
            </a:r>
          </a:p>
          <a:p>
            <a:pPr marL="174625" indent="-174625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600" dirty="0"/>
              <a:t>SACCOs utilize the "seed" to procure sanitation materials from hardware shops</a:t>
            </a:r>
          </a:p>
          <a:p>
            <a:pPr marL="174625" indent="-174625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600" dirty="0"/>
              <a:t>SACCOs sign </a:t>
            </a:r>
            <a:r>
              <a:rPr lang="en-US" sz="2600" dirty="0" err="1"/>
              <a:t>MoUs</a:t>
            </a:r>
            <a:r>
              <a:rPr lang="en-US" sz="2600" dirty="0"/>
              <a:t> with reputable hardware shops </a:t>
            </a:r>
          </a:p>
          <a:p>
            <a:pPr marL="174625" indent="-174625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600" dirty="0"/>
              <a:t>SACCOs work with trained masons in provision of sanitation services to loans clients </a:t>
            </a:r>
            <a:br>
              <a:rPr lang="en-US" sz="2600" dirty="0"/>
            </a:br>
            <a:r>
              <a:rPr lang="en-US" sz="2600" dirty="0"/>
              <a:t>at 3% which is lower than commercial banks(6%)</a:t>
            </a:r>
          </a:p>
          <a:p>
            <a:pPr>
              <a:lnSpc>
                <a:spcPct val="120000"/>
              </a:lnSpc>
            </a:pPr>
            <a:endParaRPr lang="en-GB" dirty="0"/>
          </a:p>
          <a:p>
            <a:pPr>
              <a:lnSpc>
                <a:spcPct val="120000"/>
              </a:lnSpc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368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outdoor, tree, ground, grass&#10;&#10;Description automatically generated">
            <a:extLst>
              <a:ext uri="{FF2B5EF4-FFF2-40B4-BE49-F238E27FC236}">
                <a16:creationId xmlns:a16="http://schemas.microsoft.com/office/drawing/2014/main" id="{4A009F4A-2980-25A3-1D35-48EA4632B26B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r="11996"/>
          <a:stretch>
            <a:fillRect/>
          </a:stretch>
        </p:blipFill>
        <p:spPr>
          <a:xfrm>
            <a:off x="-1086041" y="1196975"/>
            <a:ext cx="6517555" cy="6430050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FA83C-A47B-B31A-76C2-DC574F9DC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06142" y="1306286"/>
            <a:ext cx="6248401" cy="4865914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sz="2600" b="1" dirty="0">
                <a:solidFill>
                  <a:schemeClr val="tx2"/>
                </a:solidFill>
              </a:rPr>
              <a:t>Rwanda –The Loan guarantee Fund</a:t>
            </a:r>
          </a:p>
          <a:p>
            <a:pPr>
              <a:lnSpc>
                <a:spcPct val="120000"/>
              </a:lnSpc>
            </a:pPr>
            <a:r>
              <a:rPr lang="en-US" sz="2600" b="1" dirty="0"/>
              <a:t>Access to finance for local entrepreneurs</a:t>
            </a:r>
          </a:p>
          <a:p>
            <a:pPr marL="185738" indent="-18573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VSLAs: a micro credit model where 25-30 members meet in a self-managed group to save and borrow money for home improvement</a:t>
            </a:r>
          </a:p>
          <a:p>
            <a:pPr marL="185738" indent="-18573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SACCOs – social responsibility: To provide sanitation loans at negotiated interest rates (9% to 17% per year) to VSLAs.</a:t>
            </a:r>
          </a:p>
          <a:p>
            <a:pPr>
              <a:lnSpc>
                <a:spcPct val="120000"/>
              </a:lnSpc>
            </a:pPr>
            <a:r>
              <a:rPr lang="en-US" sz="2600" b="1" dirty="0"/>
              <a:t>Access to finance for local entrepreneurs</a:t>
            </a:r>
          </a:p>
          <a:p>
            <a:pPr marL="185738" indent="-18573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Agreement between SACCOs and local masons and sanitation-business entrepreneurs – Loan interest rates below 15%</a:t>
            </a:r>
          </a:p>
          <a:p>
            <a:pPr marL="185738" indent="-18573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Water For People to provide the guarantee fund </a:t>
            </a:r>
            <a:br>
              <a:rPr lang="en-US" dirty="0"/>
            </a:br>
            <a:r>
              <a:rPr lang="en-US" dirty="0"/>
              <a:t>(up to 60%)</a:t>
            </a:r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5B65B8-FE83-351B-0971-ACD16B9A7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4980" y="283845"/>
            <a:ext cx="6494781" cy="1325563"/>
          </a:xfrm>
        </p:spPr>
        <p:txBody>
          <a:bodyPr/>
          <a:lstStyle/>
          <a:p>
            <a:r>
              <a:rPr lang="en-GB" dirty="0"/>
              <a:t>Approach to Sanitation Financing</a:t>
            </a:r>
          </a:p>
        </p:txBody>
      </p:sp>
    </p:spTree>
    <p:extLst>
      <p:ext uri="{BB962C8B-B14F-4D97-AF65-F5344CB8AC3E}">
        <p14:creationId xmlns:p14="http://schemas.microsoft.com/office/powerpoint/2010/main" val="200384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Water for people as an intermediary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BC70BD-D587-E0A7-D787-5CB81963B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414463"/>
            <a:ext cx="10703150" cy="5258480"/>
          </a:xfrm>
        </p:spPr>
        <p:txBody>
          <a:bodyPr>
            <a:normAutofit fontScale="92500" lnSpcReduction="20000"/>
          </a:bodyPr>
          <a:lstStyle/>
          <a:p>
            <a:endParaRPr lang="en-GB" dirty="0"/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GB" sz="2600" b="1" dirty="0"/>
              <a:t>Role of Water for People</a:t>
            </a:r>
          </a:p>
          <a:p>
            <a:pPr marL="177800" indent="-17780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5738" algn="l"/>
              </a:tabLst>
            </a:pPr>
            <a:r>
              <a:rPr lang="en-GB" dirty="0"/>
              <a:t>Cushioning the risk that comes with sanitation loans through</a:t>
            </a:r>
          </a:p>
          <a:p>
            <a:pPr marL="446088" lvl="5" indent="-177800">
              <a:lnSpc>
                <a:spcPct val="110000"/>
              </a:lnSpc>
              <a:buClr>
                <a:schemeClr val="accent1"/>
              </a:buClr>
            </a:pPr>
            <a:r>
              <a:rPr lang="en-GB" dirty="0">
                <a:latin typeface="Quicksand" pitchFamily="2" charset="0"/>
              </a:rPr>
              <a:t>Providing ‘Seed’ to SACCOs for the sanitation revolving fund</a:t>
            </a:r>
          </a:p>
          <a:p>
            <a:pPr marL="446088" lvl="5" indent="-177800">
              <a:lnSpc>
                <a:spcPct val="110000"/>
              </a:lnSpc>
              <a:buClr>
                <a:schemeClr val="accent1"/>
              </a:buClr>
            </a:pPr>
            <a:r>
              <a:rPr lang="en-US" dirty="0">
                <a:latin typeface="Quicksand" pitchFamily="2" charset="0"/>
              </a:rPr>
              <a:t>Providing loans guarantee to support sanitation entrepreneurs by covering most of the collateral</a:t>
            </a:r>
          </a:p>
          <a:p>
            <a:pPr marL="174625" indent="-174625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dirty="0"/>
              <a:t>Providing technical support on sanitation to SACCOs</a:t>
            </a:r>
          </a:p>
          <a:p>
            <a:pPr marL="174625" indent="-174625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dirty="0"/>
              <a:t>Monitoring the performance of the loans for sustainability</a:t>
            </a:r>
          </a:p>
          <a:p>
            <a:pPr>
              <a:lnSpc>
                <a:spcPct val="110000"/>
              </a:lnSpc>
            </a:pPr>
            <a:r>
              <a:rPr lang="en-GB" b="1" dirty="0"/>
              <a:t>Sustainability of sanitation financing, what next?</a:t>
            </a:r>
            <a:endParaRPr lang="en-GB" dirty="0"/>
          </a:p>
          <a:p>
            <a:pPr>
              <a:lnSpc>
                <a:spcPct val="110000"/>
              </a:lnSpc>
            </a:pPr>
            <a:r>
              <a:rPr lang="en-GB" dirty="0"/>
              <a:t>The ultimate goal to attain sustainability: Make the sanitation loan market attractive enough for financing institutions to venture into, even at the proposed low interest rates, through;</a:t>
            </a:r>
          </a:p>
          <a:p>
            <a:pPr marL="439738" lvl="2" indent="-25400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GB" dirty="0"/>
              <a:t>Cushioning the sanitation loans risk for Increased uptake of sanitation loans by both households and businesses leading to profitability of the initiative</a:t>
            </a:r>
          </a:p>
          <a:p>
            <a:pPr marL="439738" lvl="2" indent="-25400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GB" dirty="0"/>
              <a:t>Increased loan recovery rate</a:t>
            </a:r>
          </a:p>
          <a:p>
            <a:pPr lvl="2"/>
            <a:endParaRPr lang="en-GB" dirty="0"/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75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932F51-89AF-E4F1-5299-7FDBD6F13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1554480"/>
            <a:ext cx="5527916" cy="4470400"/>
          </a:xfrm>
        </p:spPr>
        <p:txBody>
          <a:bodyPr>
            <a:normAutofit/>
          </a:bodyPr>
          <a:lstStyle/>
          <a:p>
            <a:r>
              <a:rPr lang="en-GB" dirty="0"/>
              <a:t>From 2019 – More than 937 HHs have constructed/upgraded their latrines through sanitation loans ( 767 in Rwanda &amp; 170 In Malawi).</a:t>
            </a:r>
          </a:p>
          <a:p>
            <a:r>
              <a:rPr lang="en-GB" dirty="0"/>
              <a:t>78 SACCOs enrolled in the program</a:t>
            </a:r>
          </a:p>
          <a:p>
            <a:r>
              <a:rPr lang="en-GB" dirty="0"/>
              <a:t>19 sanitation entrepreneurs were supported to have access to finance through the initiative</a:t>
            </a:r>
          </a:p>
          <a:p>
            <a:r>
              <a:rPr lang="en-GB" dirty="0"/>
              <a:t>More than 700 upgraded through VSLAs in Rwanda</a:t>
            </a:r>
          </a:p>
          <a:p>
            <a:r>
              <a:rPr lang="en-GB" dirty="0"/>
              <a:t>Impact: Some SACCOs are introducing "Home Improvement Loans" as new products</a:t>
            </a:r>
          </a:p>
        </p:txBody>
      </p:sp>
      <p:pic>
        <p:nvPicPr>
          <p:cNvPr id="2" name="Picture 2" descr="A picture containing outdoor, building, dirty&#10;&#10;Description automatically generated">
            <a:extLst>
              <a:ext uri="{FF2B5EF4-FFF2-40B4-BE49-F238E27FC236}">
                <a16:creationId xmlns:a16="http://schemas.microsoft.com/office/drawing/2014/main" id="{B17939FF-0E4D-3D29-9ED6-0593D701435D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 rotWithShape="1">
          <a:blip r:embed="rId3"/>
          <a:srcRect l="16208" r="16208"/>
          <a:stretch/>
        </p:blipFill>
        <p:spPr>
          <a:noFill/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EC8AA7C6-19BB-E7AC-3681-64F862A30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Successes: Malawi &amp; Rwanda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ABF2BA69-39B5-81EC-8380-E9C46923A9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36" t="2149" r="11802"/>
          <a:stretch/>
        </p:blipFill>
        <p:spPr>
          <a:xfrm>
            <a:off x="6686080" y="308688"/>
            <a:ext cx="3394622" cy="345484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2222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5F1975-639E-F3B0-42D1-1DDD54D5AA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" name="Picture Placeholder 11" descr="A picture containing building, person, outdoor, ground&#10;&#10;Description automatically generated">
            <a:extLst>
              <a:ext uri="{FF2B5EF4-FFF2-40B4-BE49-F238E27FC236}">
                <a16:creationId xmlns:a16="http://schemas.microsoft.com/office/drawing/2014/main" id="{B7A88A27-586D-06C3-6B3D-E484F961FFE0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1" b="5491"/>
          <a:stretch>
            <a:fillRect/>
          </a:stretch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5FC348-5C64-DA18-B0C5-0292F7909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097088"/>
            <a:ext cx="5360276" cy="3927792"/>
          </a:xfrm>
        </p:spPr>
        <p:txBody>
          <a:bodyPr/>
          <a:lstStyle/>
          <a:p>
            <a:pPr lvl="0"/>
            <a:r>
              <a:rPr lang="en-US" dirty="0"/>
              <a:t>MFIs not yet committed to use their </a:t>
            </a:r>
            <a:br>
              <a:rPr lang="en-US" dirty="0"/>
            </a:br>
            <a:r>
              <a:rPr lang="en-US" dirty="0"/>
              <a:t>own funds</a:t>
            </a:r>
          </a:p>
          <a:p>
            <a:pPr lvl="0"/>
            <a:r>
              <a:rPr lang="en-US" dirty="0"/>
              <a:t>Limited funds</a:t>
            </a:r>
          </a:p>
          <a:p>
            <a:pPr lvl="0"/>
            <a:r>
              <a:rPr lang="en-US" dirty="0"/>
              <a:t>Market distortion influenced by other institutions which do not use Market </a:t>
            </a:r>
            <a:br>
              <a:rPr lang="en-US" dirty="0"/>
            </a:br>
            <a:r>
              <a:rPr lang="en-US" dirty="0"/>
              <a:t>based sanitation</a:t>
            </a:r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1D6E00-652C-92DF-6002-95E42F565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261" y="994410"/>
            <a:ext cx="6492239" cy="1319848"/>
          </a:xfrm>
        </p:spPr>
        <p:txBody>
          <a:bodyPr/>
          <a:lstStyle/>
          <a:p>
            <a:r>
              <a:rPr lang="en-GB" dirty="0"/>
              <a:t>Challenges: Malawi &amp; Rwanda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564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 descr="A picture containing outdoor, tree, ground, person&#10;&#10;Description automatically generated">
            <a:extLst>
              <a:ext uri="{FF2B5EF4-FFF2-40B4-BE49-F238E27FC236}">
                <a16:creationId xmlns:a16="http://schemas.microsoft.com/office/drawing/2014/main" id="{4B47CC33-3391-02A1-860B-D94D47FAE4B6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6" b="13016"/>
          <a:stretch>
            <a:fillRect/>
          </a:stretch>
        </p:blipFill>
        <p:spPr>
          <a:xfrm>
            <a:off x="-1636889" y="135949"/>
            <a:ext cx="7844755" cy="7739431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3E1988-9765-7DB7-AF8D-DDC174746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1773238"/>
            <a:ext cx="5634596" cy="396716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SACCOs' willingness to participate in this model creates an opportunity for demonstrating to the financial sector business opportunities available in sanitation service provision.</a:t>
            </a:r>
          </a:p>
          <a:p>
            <a:pPr lvl="0"/>
            <a:r>
              <a:rPr lang="en-US" dirty="0"/>
              <a:t>Need for behavioral change as sanitation  is not considered as a priority worth to get a loan for – leading to slightly low loan uptake in Malawi</a:t>
            </a:r>
          </a:p>
          <a:p>
            <a:pPr lvl="0"/>
            <a:r>
              <a:rPr lang="en-US" dirty="0"/>
              <a:t>Rural households still reluctant to work with institutions and prefer VSLAs-Rwanda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2F03F0-1684-7702-90F0-A83AE464C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Lessons learnt</a:t>
            </a:r>
            <a:br>
              <a:rPr lang="en-GB" dirty="0"/>
            </a:br>
            <a:r>
              <a:rPr lang="en-GB" dirty="0"/>
              <a:t>Malawi &amp; Rwanda</a:t>
            </a:r>
          </a:p>
        </p:txBody>
      </p:sp>
    </p:spTree>
    <p:extLst>
      <p:ext uri="{BB962C8B-B14F-4D97-AF65-F5344CB8AC3E}">
        <p14:creationId xmlns:p14="http://schemas.microsoft.com/office/powerpoint/2010/main" val="253843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next steps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BC70BD-D587-E0A7-D787-5CB81963B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lnSpc>
                <a:spcPct val="100000"/>
              </a:lnSpc>
              <a:buNone/>
            </a:pPr>
            <a:r>
              <a:rPr lang="en-US" dirty="0"/>
              <a:t>Scale out the initiative nationwide</a:t>
            </a:r>
          </a:p>
          <a:p>
            <a:pPr marL="0" lvl="1" indent="0">
              <a:lnSpc>
                <a:spcPct val="100000"/>
              </a:lnSpc>
              <a:buNone/>
            </a:pPr>
            <a:endParaRPr lang="en-US" dirty="0"/>
          </a:p>
          <a:p>
            <a:pPr marL="0" lvl="1" indent="0">
              <a:lnSpc>
                <a:spcPct val="100000"/>
              </a:lnSpc>
              <a:buNone/>
            </a:pPr>
            <a:r>
              <a:rPr lang="en-US" dirty="0"/>
              <a:t>Bring on board more financing institutions to introduce sanitation loans </a:t>
            </a:r>
            <a:br>
              <a:rPr lang="en-US" dirty="0"/>
            </a:br>
            <a:r>
              <a:rPr lang="en-US" dirty="0"/>
              <a:t>as a product</a:t>
            </a:r>
          </a:p>
          <a:p>
            <a:pPr marL="0" lvl="1" indent="0">
              <a:lnSpc>
                <a:spcPct val="100000"/>
              </a:lnSpc>
              <a:buNone/>
            </a:pPr>
            <a:endParaRPr lang="en-US" dirty="0"/>
          </a:p>
          <a:p>
            <a:pPr marL="0" lvl="1" indent="0">
              <a:lnSpc>
                <a:spcPct val="100000"/>
              </a:lnSpc>
              <a:buNone/>
            </a:pPr>
            <a:r>
              <a:rPr lang="en-US" dirty="0"/>
              <a:t>Lobby for increased funding and independence of the Sanitation financing product by financial institutions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3815B0-F053-74C6-B2B9-09D06C6D1C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29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B023DA-A16E-D6E0-981D-480929FC2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F34619B-1217-2FAA-203E-BFB629A0F0E3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C368295-E4D8-9F3C-647B-0497A114B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 and more info slide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C9320A-11D1-1918-A0C5-840A0FE6E950}"/>
              </a:ext>
            </a:extLst>
          </p:cNvPr>
          <p:cNvSpPr txBox="1"/>
          <p:nvPr/>
        </p:nvSpPr>
        <p:spPr>
          <a:xfrm>
            <a:off x="4171946" y="5891646"/>
            <a:ext cx="3914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C0C0C">
                    <a:lumMod val="50000"/>
                    <a:lumOff val="50000"/>
                  </a:srgbClr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&lt; Space for logos &gt;</a:t>
            </a:r>
          </a:p>
        </p:txBody>
      </p:sp>
    </p:spTree>
    <p:extLst>
      <p:ext uri="{BB962C8B-B14F-4D97-AF65-F5344CB8AC3E}">
        <p14:creationId xmlns:p14="http://schemas.microsoft.com/office/powerpoint/2010/main" val="389093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C5378-A18E-F132-33F8-2439582BE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37" y="232471"/>
            <a:ext cx="9514841" cy="100438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8ED0A5C-B1F0-A944-0555-E3E3B7CFA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4" y="4717176"/>
            <a:ext cx="1537163" cy="1053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910DA-9265-F335-841B-267430206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58" y="4847264"/>
            <a:ext cx="1540727" cy="6199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67AC3B6-FF09-E86F-ACA5-85410D39A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189" y="1953996"/>
            <a:ext cx="3094543" cy="1224649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BAA79A97-A744-4E5D-C725-95FB73CE6F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08" y="2188590"/>
            <a:ext cx="938825" cy="1016719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AD00AC7-923F-DAE9-D747-E35E1E17C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770" y="5938983"/>
            <a:ext cx="1323897" cy="551624"/>
          </a:xfrm>
          <a:prstGeom prst="rect">
            <a:avLst/>
          </a:prstGeom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51CD7E15-555F-B552-7DD1-5A801B47D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55" y="4657539"/>
            <a:ext cx="1225550" cy="737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2F1418-3BC5-51E6-E549-D427BA59DB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956" y="4743977"/>
            <a:ext cx="1701800" cy="553085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6C665B7-2F7D-E704-7599-3EF86D714C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923" y="2183518"/>
            <a:ext cx="2336800" cy="700291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C30B21B-DDD6-3DAE-5601-ABC04D7AC4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0" y="2327388"/>
            <a:ext cx="2059167" cy="412551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D8B330E-54DD-3AD5-AB77-DCB755D6E7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6" y="3341472"/>
            <a:ext cx="853529" cy="9398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43527BB-AA46-85EF-06D7-16F773948B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44258" y="3452506"/>
            <a:ext cx="1852253" cy="848360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556A780C-2151-597D-2112-9B5764DFB4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46" y="3231527"/>
            <a:ext cx="1828800" cy="113792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A6808CC2-7DDA-7D4C-69A1-C60BD4091A9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23" y="3538322"/>
            <a:ext cx="2184400" cy="546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7B59B8-AE8F-57E3-C16C-DD7ECFA62A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080" y="3596393"/>
            <a:ext cx="2285153" cy="429959"/>
          </a:xfrm>
          <a:prstGeom prst="rect">
            <a:avLst/>
          </a:prstGeom>
        </p:spPr>
      </p:pic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3D985E9A-74CA-6E83-BBDE-47EE1D51661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650" y="4510215"/>
            <a:ext cx="1098550" cy="1098550"/>
          </a:xfrm>
          <a:prstGeom prst="rect">
            <a:avLst/>
          </a:prstGeom>
        </p:spPr>
      </p:pic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BCE43ACB-3D5A-CEDA-5D81-5D3D08B8A9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93" y="5902511"/>
            <a:ext cx="1633385" cy="744306"/>
          </a:xfrm>
          <a:prstGeom prst="rect">
            <a:avLst/>
          </a:prstGeom>
        </p:spPr>
      </p:pic>
      <p:pic>
        <p:nvPicPr>
          <p:cNvPr id="21" name="Picture 2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199D1E2-EBFF-5BD5-4628-CA605A186F4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240" y="5867315"/>
            <a:ext cx="1424828" cy="7168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0F94E1B-97AB-7E8F-BF78-9DD4E2AD666A}"/>
              </a:ext>
            </a:extLst>
          </p:cNvPr>
          <p:cNvSpPr txBox="1"/>
          <p:nvPr/>
        </p:nvSpPr>
        <p:spPr>
          <a:xfrm>
            <a:off x="2335696" y="1105930"/>
            <a:ext cx="7136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Bryant Medium Italic" panose="020B0603040000020003" pitchFamily="34" charset="77"/>
                <a:ea typeface="+mn-ea"/>
                <a:cs typeface="+mn-cs"/>
              </a:rPr>
              <a:t>All Systems Connect 2023 is made possible thanks to the generous support of our partners including the World Health Organization and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098637"/>
      </p:ext>
    </p:extLst>
  </p:cSld>
  <p:clrMapOvr>
    <a:masterClrMapping/>
  </p:clrMapOvr>
</p:sld>
</file>

<file path=ppt/theme/theme1.xml><?xml version="1.0" encoding="utf-8"?>
<a:theme xmlns:a="http://schemas.openxmlformats.org/drawingml/2006/main" name="Systems Connect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stems Connect" id="{FB185B88-56D3-455A-A27D-7BB1678AEFA5}" vid="{57142174-017F-4952-A8AE-583D39D2B947}"/>
    </a:ext>
  </a:extLst>
</a:theme>
</file>

<file path=ppt/theme/theme2.xml><?xml version="1.0" encoding="utf-8"?>
<a:theme xmlns:a="http://schemas.openxmlformats.org/drawingml/2006/main" name="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BBF8C0-4232-4ED5-8C41-F237ABF6B8FF}">
  <ds:schemaRefs>
    <ds:schemaRef ds:uri="8027a4ba-16cf-4522-acc8-91757458b620"/>
    <ds:schemaRef ds:uri="fe97153e-e9d3-43c9-a480-b328da8adbd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cf6d27a-a121-47a7-bb37-240d2e08ea91"/>
    <ds:schemaRef ds:uri="bbc718c4-94a0-4501-a8e8-70f7c8e44e11"/>
  </ds:schemaRefs>
</ds:datastoreItem>
</file>

<file path=customXml/itemProps2.xml><?xml version="1.0" encoding="utf-8"?>
<ds:datastoreItem xmlns:ds="http://schemas.openxmlformats.org/officeDocument/2006/customXml" ds:itemID="{BA773CE7-6A6A-4A81-9C13-DC9C316124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D9302E-4976-4872-8CFF-BA475B422E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f6d27a-a121-47a7-bb37-240d2e08ea91"/>
    <ds:schemaRef ds:uri="bbc718c4-94a0-4501-a8e8-70f7c8e44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Systems Connect</Template>
  <TotalTime>832</TotalTime>
  <Words>746</Words>
  <Application>Microsoft Office PowerPoint</Application>
  <PresentationFormat>Widescreen</PresentationFormat>
  <Paragraphs>76</Paragraphs>
  <Slides>13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Bryant Medium Italic</vt:lpstr>
      <vt:lpstr>Calibri</vt:lpstr>
      <vt:lpstr>Calibri Light</vt:lpstr>
      <vt:lpstr>Quicksand</vt:lpstr>
      <vt:lpstr>Quicksand Medium</vt:lpstr>
      <vt:lpstr>System Font Regular</vt:lpstr>
      <vt:lpstr>Wingdings</vt:lpstr>
      <vt:lpstr>Systems Connect</vt:lpstr>
      <vt:lpstr>Office Theme</vt:lpstr>
      <vt:lpstr>1_Office Theme</vt:lpstr>
      <vt:lpstr>PowerPoint Presentation</vt:lpstr>
      <vt:lpstr>Sanitation financing for increased access to  improved household sanitation</vt:lpstr>
      <vt:lpstr>Background Context</vt:lpstr>
      <vt:lpstr>Background Context (Con’d) </vt:lpstr>
      <vt:lpstr>Approach to Sanitation Financing</vt:lpstr>
      <vt:lpstr>Approach to Sanitation Financing</vt:lpstr>
      <vt:lpstr>Water for people as an intermediary</vt:lpstr>
      <vt:lpstr>Successes: Malawi &amp; Rwanda</vt:lpstr>
      <vt:lpstr>Challenges: Malawi &amp; Rwanda </vt:lpstr>
      <vt:lpstr>Lessons learnt Malawi &amp; Rwanda</vt:lpstr>
      <vt:lpstr>The next steps</vt:lpstr>
      <vt:lpstr>Resources and more info slide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Dechan Dalrymple</dc:creator>
  <cp:lastModifiedBy>USER</cp:lastModifiedBy>
  <cp:revision>21</cp:revision>
  <dcterms:created xsi:type="dcterms:W3CDTF">2023-03-15T11:22:56Z</dcterms:created>
  <dcterms:modified xsi:type="dcterms:W3CDTF">2023-05-03T07:34:43Z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  <property fmtid="{D5CDD505-2E9C-101B-9397-08002B2CF9AE}" pid="3" name="MediaServiceImageTags">
    <vt:lpwstr/>
  </property>
</Properties>
</file>