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 id="2147483746" r:id="rId5"/>
    <p:sldMasterId id="2147483777" r:id="rId6"/>
  </p:sldMasterIdLst>
  <p:notesMasterIdLst>
    <p:notesMasterId r:id="rId17"/>
  </p:notesMasterIdLst>
  <p:sldIdLst>
    <p:sldId id="318" r:id="rId7"/>
    <p:sldId id="256" r:id="rId8"/>
    <p:sldId id="314" r:id="rId9"/>
    <p:sldId id="315" r:id="rId10"/>
    <p:sldId id="305" r:id="rId11"/>
    <p:sldId id="316" r:id="rId12"/>
    <p:sldId id="309" r:id="rId13"/>
    <p:sldId id="317" r:id="rId14"/>
    <p:sldId id="306" r:id="rId15"/>
    <p:sldId id="2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338" autoAdjust="0"/>
    <p:restoredTop sz="95027" autoAdjust="0"/>
  </p:normalViewPr>
  <p:slideViewPr>
    <p:cSldViewPr snapToGrid="0" showGuides="1">
      <p:cViewPr varScale="1">
        <p:scale>
          <a:sx n="83" d="100"/>
          <a:sy n="83" d="100"/>
        </p:scale>
        <p:origin x="643" y="48"/>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 d="1"/>
        <a:sy n="1" d="1"/>
      </p:scale>
      <p:origin x="0" y="-45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7786719573439143E-2"/>
          <c:y val="0.20950552134084602"/>
          <c:w val="0.8537222464083587"/>
          <c:h val="0.63236858886927805"/>
        </c:manualLayout>
      </c:layout>
      <c:barChart>
        <c:barDir val="col"/>
        <c:grouping val="clustered"/>
        <c:varyColors val="0"/>
        <c:ser>
          <c:idx val="0"/>
          <c:order val="0"/>
          <c:tx>
            <c:strRef>
              <c:f>Sheet3!$J$28</c:f>
              <c:strCache>
                <c:ptCount val="1"/>
                <c:pt idx="0">
                  <c:v>2015-16</c:v>
                </c:pt>
              </c:strCache>
            </c:strRef>
          </c:tx>
          <c:spPr>
            <a:solidFill>
              <a:srgbClr val="00B0E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Quicksand"/>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Sheet3!$K$25:$N$27</c:f>
              <c:multiLvlStrCache>
                <c:ptCount val="4"/>
                <c:lvl>
                  <c:pt idx="0">
                    <c:v>Agastinuagam</c:v>
                  </c:pt>
                  <c:pt idx="1">
                    <c:v>Aryapalli</c:v>
                  </c:pt>
                  <c:pt idx="2">
                    <c:v>Kanamana</c:v>
                  </c:pt>
                  <c:pt idx="3">
                    <c:v>Podapadar</c:v>
                  </c:pt>
                </c:lvl>
                <c:lvl>
                  <c:pt idx="0">
                    <c:v>GP</c:v>
                  </c:pt>
                </c:lvl>
              </c:multiLvlStrCache>
            </c:multiLvlStrRef>
          </c:cat>
          <c:val>
            <c:numRef>
              <c:f>Sheet3!$K$28:$N$28</c:f>
              <c:numCache>
                <c:formatCode>0%</c:formatCode>
                <c:ptCount val="4"/>
                <c:pt idx="0">
                  <c:v>0.18079096045197746</c:v>
                </c:pt>
                <c:pt idx="1">
                  <c:v>0.42911512844909611</c:v>
                </c:pt>
                <c:pt idx="2">
                  <c:v>0.70782821648401195</c:v>
                </c:pt>
                <c:pt idx="3">
                  <c:v>0.5409123823316434</c:v>
                </c:pt>
              </c:numCache>
            </c:numRef>
          </c:val>
          <c:extLst>
            <c:ext xmlns:c16="http://schemas.microsoft.com/office/drawing/2014/chart" uri="{C3380CC4-5D6E-409C-BE32-E72D297353CC}">
              <c16:uniqueId val="{00000000-E879-4C34-85FA-19575AF13DE2}"/>
            </c:ext>
          </c:extLst>
        </c:ser>
        <c:ser>
          <c:idx val="1"/>
          <c:order val="1"/>
          <c:tx>
            <c:strRef>
              <c:f>Sheet3!$J$29</c:f>
              <c:strCache>
                <c:ptCount val="1"/>
                <c:pt idx="0">
                  <c:v>2016-17</c:v>
                </c:pt>
              </c:strCache>
            </c:strRef>
          </c:tx>
          <c:spPr>
            <a:solidFill>
              <a:srgbClr val="00A79D"/>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Quicksand"/>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Sheet3!$K$25:$N$27</c:f>
              <c:multiLvlStrCache>
                <c:ptCount val="4"/>
                <c:lvl>
                  <c:pt idx="0">
                    <c:v>Agastinuagam</c:v>
                  </c:pt>
                  <c:pt idx="1">
                    <c:v>Aryapalli</c:v>
                  </c:pt>
                  <c:pt idx="2">
                    <c:v>Kanamana</c:v>
                  </c:pt>
                  <c:pt idx="3">
                    <c:v>Podapadar</c:v>
                  </c:pt>
                </c:lvl>
                <c:lvl>
                  <c:pt idx="0">
                    <c:v>GP</c:v>
                  </c:pt>
                </c:lvl>
              </c:multiLvlStrCache>
            </c:multiLvlStrRef>
          </c:cat>
          <c:val>
            <c:numRef>
              <c:f>Sheet3!$K$29:$N$29</c:f>
              <c:numCache>
                <c:formatCode>0%</c:formatCode>
                <c:ptCount val="4"/>
                <c:pt idx="0">
                  <c:v>0.4696705538707342</c:v>
                </c:pt>
                <c:pt idx="1">
                  <c:v>0.67110064114818813</c:v>
                </c:pt>
                <c:pt idx="2">
                  <c:v>0.55706984667802406</c:v>
                </c:pt>
                <c:pt idx="3">
                  <c:v>0.46069651741293527</c:v>
                </c:pt>
              </c:numCache>
            </c:numRef>
          </c:val>
          <c:extLst>
            <c:ext xmlns:c16="http://schemas.microsoft.com/office/drawing/2014/chart" uri="{C3380CC4-5D6E-409C-BE32-E72D297353CC}">
              <c16:uniqueId val="{00000001-E879-4C34-85FA-19575AF13DE2}"/>
            </c:ext>
          </c:extLst>
        </c:ser>
        <c:ser>
          <c:idx val="2"/>
          <c:order val="2"/>
          <c:tx>
            <c:strRef>
              <c:f>Sheet3!$J$30</c:f>
              <c:strCache>
                <c:ptCount val="1"/>
                <c:pt idx="0">
                  <c:v>2017-18</c:v>
                </c:pt>
              </c:strCache>
            </c:strRef>
          </c:tx>
          <c:spPr>
            <a:solidFill>
              <a:srgbClr val="9D63E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Quicksand"/>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Sheet3!$K$25:$N$27</c:f>
              <c:multiLvlStrCache>
                <c:ptCount val="4"/>
                <c:lvl>
                  <c:pt idx="0">
                    <c:v>Agastinuagam</c:v>
                  </c:pt>
                  <c:pt idx="1">
                    <c:v>Aryapalli</c:v>
                  </c:pt>
                  <c:pt idx="2">
                    <c:v>Kanamana</c:v>
                  </c:pt>
                  <c:pt idx="3">
                    <c:v>Podapadar</c:v>
                  </c:pt>
                </c:lvl>
                <c:lvl>
                  <c:pt idx="0">
                    <c:v>GP</c:v>
                  </c:pt>
                </c:lvl>
              </c:multiLvlStrCache>
            </c:multiLvlStrRef>
          </c:cat>
          <c:val>
            <c:numRef>
              <c:f>Sheet3!$K$30:$N$30</c:f>
              <c:numCache>
                <c:formatCode>0%</c:formatCode>
                <c:ptCount val="4"/>
                <c:pt idx="0">
                  <c:v>0.31166251601195261</c:v>
                </c:pt>
                <c:pt idx="1">
                  <c:v>0.18263090676883781</c:v>
                </c:pt>
                <c:pt idx="2">
                  <c:v>0.51816160118606358</c:v>
                </c:pt>
                <c:pt idx="3">
                  <c:v>0.2</c:v>
                </c:pt>
              </c:numCache>
            </c:numRef>
          </c:val>
          <c:extLst>
            <c:ext xmlns:c16="http://schemas.microsoft.com/office/drawing/2014/chart" uri="{C3380CC4-5D6E-409C-BE32-E72D297353CC}">
              <c16:uniqueId val="{00000002-E879-4C34-85FA-19575AF13DE2}"/>
            </c:ext>
          </c:extLst>
        </c:ser>
        <c:ser>
          <c:idx val="3"/>
          <c:order val="3"/>
          <c:tx>
            <c:strRef>
              <c:f>Sheet3!$J$31</c:f>
              <c:strCache>
                <c:ptCount val="1"/>
                <c:pt idx="0">
                  <c:v>2018-19</c:v>
                </c:pt>
              </c:strCache>
            </c:strRef>
          </c:tx>
          <c:spPr>
            <a:solidFill>
              <a:srgbClr val="0F5C78"/>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00" b="1" i="0" u="none" strike="noStrike" kern="1200" baseline="0">
                    <a:solidFill>
                      <a:schemeClr val="tx1">
                        <a:lumMod val="50000"/>
                        <a:lumOff val="50000"/>
                      </a:schemeClr>
                    </a:solidFill>
                    <a:latin typeface="Quicksand"/>
                    <a:ea typeface="+mn-ea"/>
                    <a:cs typeface="+mn-cs"/>
                  </a:defRPr>
                </a:pPr>
                <a:endParaRPr lang="en-N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Sheet3!$K$25:$N$27</c:f>
              <c:multiLvlStrCache>
                <c:ptCount val="4"/>
                <c:lvl>
                  <c:pt idx="0">
                    <c:v>Agastinuagam</c:v>
                  </c:pt>
                  <c:pt idx="1">
                    <c:v>Aryapalli</c:v>
                  </c:pt>
                  <c:pt idx="2">
                    <c:v>Kanamana</c:v>
                  </c:pt>
                  <c:pt idx="3">
                    <c:v>Podapadar</c:v>
                  </c:pt>
                </c:lvl>
                <c:lvl>
                  <c:pt idx="0">
                    <c:v>GP</c:v>
                  </c:pt>
                </c:lvl>
              </c:multiLvlStrCache>
            </c:multiLvlStrRef>
          </c:cat>
          <c:val>
            <c:numRef>
              <c:f>Sheet3!$K$31:$N$31</c:f>
              <c:numCache>
                <c:formatCode>0%</c:formatCode>
                <c:ptCount val="4"/>
                <c:pt idx="0">
                  <c:v>0</c:v>
                </c:pt>
                <c:pt idx="1">
                  <c:v>8.1591734567540083E-2</c:v>
                </c:pt>
                <c:pt idx="2">
                  <c:v>0.12555204699458797</c:v>
                </c:pt>
                <c:pt idx="3">
                  <c:v>0.5070409519095902</c:v>
                </c:pt>
              </c:numCache>
            </c:numRef>
          </c:val>
          <c:extLst>
            <c:ext xmlns:c16="http://schemas.microsoft.com/office/drawing/2014/chart" uri="{C3380CC4-5D6E-409C-BE32-E72D297353CC}">
              <c16:uniqueId val="{00000003-E879-4C34-85FA-19575AF13DE2}"/>
            </c:ext>
          </c:extLst>
        </c:ser>
        <c:dLbls>
          <c:showLegendKey val="0"/>
          <c:showVal val="1"/>
          <c:showCatName val="0"/>
          <c:showSerName val="0"/>
          <c:showPercent val="0"/>
          <c:showBubbleSize val="0"/>
        </c:dLbls>
        <c:gapWidth val="0"/>
        <c:overlap val="-30"/>
        <c:axId val="165227904"/>
        <c:axId val="186786944"/>
      </c:barChart>
      <c:catAx>
        <c:axId val="165227904"/>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cap="all" spc="120" normalizeH="0" baseline="0">
                <a:solidFill>
                  <a:schemeClr val="tx1"/>
                </a:solidFill>
                <a:latin typeface="Quicksand"/>
                <a:ea typeface="+mn-ea"/>
                <a:cs typeface="+mn-cs"/>
              </a:defRPr>
            </a:pPr>
            <a:endParaRPr lang="en-NL"/>
          </a:p>
        </c:txPr>
        <c:crossAx val="186786944"/>
        <c:crosses val="autoZero"/>
        <c:auto val="1"/>
        <c:lblAlgn val="ctr"/>
        <c:lblOffset val="100"/>
        <c:noMultiLvlLbl val="0"/>
      </c:catAx>
      <c:valAx>
        <c:axId val="186786944"/>
        <c:scaling>
          <c:orientation val="minMax"/>
        </c:scaling>
        <c:delete val="1"/>
        <c:axPos val="l"/>
        <c:numFmt formatCode="0%" sourceLinked="1"/>
        <c:majorTickMark val="none"/>
        <c:minorTickMark val="none"/>
        <c:tickLblPos val="nextTo"/>
        <c:crossAx val="165227904"/>
        <c:crosses val="autoZero"/>
        <c:crossBetween val="between"/>
      </c:valAx>
      <c:spPr>
        <a:noFill/>
        <a:ln>
          <a:noFill/>
        </a:ln>
        <a:effectLst/>
      </c:spPr>
    </c:plotArea>
    <c:legend>
      <c:legendPos val="t"/>
      <c:layout>
        <c:manualLayout>
          <c:xMode val="edge"/>
          <c:yMode val="edge"/>
          <c:x val="0.12368677537355073"/>
          <c:y val="0.16517310525291751"/>
          <c:w val="0.79891667953270551"/>
          <c:h val="4.479259680168844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Quicksand"/>
              <a:ea typeface="+mn-ea"/>
              <a:cs typeface="+mn-cs"/>
            </a:defRPr>
          </a:pPr>
          <a:endParaRPr lang="en-NL"/>
        </a:p>
      </c:txPr>
    </c:legend>
    <c:plotVisOnly val="1"/>
    <c:dispBlanksAs val="gap"/>
    <c:showDLblsOverMax val="0"/>
  </c:chart>
  <c:spPr>
    <a:noFill/>
    <a:ln w="9525" cap="flat" cmpd="sng" algn="ctr">
      <a:noFill/>
      <a:round/>
    </a:ln>
    <a:effectLst/>
  </c:spPr>
  <c:txPr>
    <a:bodyPr/>
    <a:lstStyle/>
    <a:p>
      <a:pPr>
        <a:defRPr/>
      </a:pPr>
      <a:endParaRPr lang="en-NL"/>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03/05/2023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3674870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2488678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737837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606541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009179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59397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9669265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60372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4197503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489737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349074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314625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2131445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631431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3896342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3040584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739687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860575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7527720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215290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5797112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2842516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091555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8267109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16948263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36818198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29922830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r>
              <a:rPr lang="en-GB"/>
              <a:t>Presenter names and organisations</a:t>
            </a:r>
          </a:p>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
        <p:nvSpPr>
          <p:cNvPr id="4" name="bg object 16">
            <a:extLst>
              <a:ext uri="{FF2B5EF4-FFF2-40B4-BE49-F238E27FC236}">
                <a16:creationId xmlns:a16="http://schemas.microsoft.com/office/drawing/2014/main" id="{B894AA23-50A7-8240-BA2D-A401B4CF4E98}"/>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6" name="bg object 22">
            <a:extLst>
              <a:ext uri="{FF2B5EF4-FFF2-40B4-BE49-F238E27FC236}">
                <a16:creationId xmlns:a16="http://schemas.microsoft.com/office/drawing/2014/main" id="{C340E690-2F2F-E85D-21EA-03F5CC4CB9E9}"/>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11AD3CFC-7A53-4633-A28F-64D345CB1EFC}"/>
              </a:ext>
            </a:extLst>
          </p:cNvPr>
          <p:cNvGrpSpPr/>
          <p:nvPr userDrawn="1"/>
        </p:nvGrpSpPr>
        <p:grpSpPr>
          <a:xfrm>
            <a:off x="0" y="4184585"/>
            <a:ext cx="2767043" cy="2671139"/>
            <a:chOff x="0" y="4184585"/>
            <a:chExt cx="2767043" cy="2671139"/>
          </a:xfrm>
        </p:grpSpPr>
        <p:sp>
          <p:nvSpPr>
            <p:cNvPr id="9" name="bg object 23">
              <a:extLst>
                <a:ext uri="{FF2B5EF4-FFF2-40B4-BE49-F238E27FC236}">
                  <a16:creationId xmlns:a16="http://schemas.microsoft.com/office/drawing/2014/main" id="{07646E0F-93EF-F95D-8742-2AE149214133}"/>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0" name="bg object 24">
              <a:extLst>
                <a:ext uri="{FF2B5EF4-FFF2-40B4-BE49-F238E27FC236}">
                  <a16:creationId xmlns:a16="http://schemas.microsoft.com/office/drawing/2014/main" id="{93F48CEF-B1EE-C3F8-E0B6-4F07B0248C7D}"/>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1" name="bg object 25">
              <a:extLst>
                <a:ext uri="{FF2B5EF4-FFF2-40B4-BE49-F238E27FC236}">
                  <a16:creationId xmlns:a16="http://schemas.microsoft.com/office/drawing/2014/main" id="{CD217279-D3B5-F704-9367-F93D0129C469}"/>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2" name="bg object 26">
              <a:extLst>
                <a:ext uri="{FF2B5EF4-FFF2-40B4-BE49-F238E27FC236}">
                  <a16:creationId xmlns:a16="http://schemas.microsoft.com/office/drawing/2014/main" id="{45130926-0900-EA56-31D8-1745962D9BE9}"/>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3" name="bg object 27">
              <a:extLst>
                <a:ext uri="{FF2B5EF4-FFF2-40B4-BE49-F238E27FC236}">
                  <a16:creationId xmlns:a16="http://schemas.microsoft.com/office/drawing/2014/main" id="{0120E40E-6C93-3A3D-6BEA-9B5A6584D0D0}"/>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4" name="bg object 28">
              <a:extLst>
                <a:ext uri="{FF2B5EF4-FFF2-40B4-BE49-F238E27FC236}">
                  <a16:creationId xmlns:a16="http://schemas.microsoft.com/office/drawing/2014/main" id="{365B99B6-2455-35F3-63BB-33E92A4FDF5A}"/>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5" name="bg object 29">
              <a:extLst>
                <a:ext uri="{FF2B5EF4-FFF2-40B4-BE49-F238E27FC236}">
                  <a16:creationId xmlns:a16="http://schemas.microsoft.com/office/drawing/2014/main" id="{39F8DD8B-4D18-66C7-A33E-DAD22E801A28}"/>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6" name="bg object 30">
              <a:extLst>
                <a:ext uri="{FF2B5EF4-FFF2-40B4-BE49-F238E27FC236}">
                  <a16:creationId xmlns:a16="http://schemas.microsoft.com/office/drawing/2014/main" id="{307A10A7-89B8-5818-61FA-7487D2034A86}"/>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17" name="bg object 31">
              <a:extLst>
                <a:ext uri="{FF2B5EF4-FFF2-40B4-BE49-F238E27FC236}">
                  <a16:creationId xmlns:a16="http://schemas.microsoft.com/office/drawing/2014/main" id="{AA858625-905A-60CD-A221-95C020036112}"/>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grpSp>
        <p:nvGrpSpPr>
          <p:cNvPr id="18" name="Group 17">
            <a:extLst>
              <a:ext uri="{FF2B5EF4-FFF2-40B4-BE49-F238E27FC236}">
                <a16:creationId xmlns:a16="http://schemas.microsoft.com/office/drawing/2014/main" id="{29BE0124-2604-2A5F-8D3C-9D62BDB941C0}"/>
              </a:ext>
            </a:extLst>
          </p:cNvPr>
          <p:cNvGrpSpPr/>
          <p:nvPr userDrawn="1"/>
        </p:nvGrpSpPr>
        <p:grpSpPr>
          <a:xfrm>
            <a:off x="9768269" y="5263373"/>
            <a:ext cx="1969708" cy="1135284"/>
            <a:chOff x="9768269" y="5263373"/>
            <a:chExt cx="1969708" cy="1135284"/>
          </a:xfrm>
        </p:grpSpPr>
        <p:sp>
          <p:nvSpPr>
            <p:cNvPr id="19" name="bg object 17">
              <a:extLst>
                <a:ext uri="{FF2B5EF4-FFF2-40B4-BE49-F238E27FC236}">
                  <a16:creationId xmlns:a16="http://schemas.microsoft.com/office/drawing/2014/main" id="{3DD25353-38EA-5B14-309F-73B449AFFEB3}"/>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20" name="bg object 18">
              <a:extLst>
                <a:ext uri="{FF2B5EF4-FFF2-40B4-BE49-F238E27FC236}">
                  <a16:creationId xmlns:a16="http://schemas.microsoft.com/office/drawing/2014/main" id="{E7FFB95A-377F-050B-193E-36D4AA5D9900}"/>
                </a:ext>
              </a:extLst>
            </p:cNvPr>
            <p:cNvPicPr/>
            <p:nvPr/>
          </p:nvPicPr>
          <p:blipFill>
            <a:blip r:embed="rId4" cstate="print"/>
            <a:stretch>
              <a:fillRect/>
            </a:stretch>
          </p:blipFill>
          <p:spPr>
            <a:xfrm>
              <a:off x="9768269" y="6133524"/>
              <a:ext cx="114872" cy="115198"/>
            </a:xfrm>
            <a:prstGeom prst="rect">
              <a:avLst/>
            </a:prstGeom>
          </p:spPr>
        </p:pic>
        <p:sp>
          <p:nvSpPr>
            <p:cNvPr id="21" name="bg object 19">
              <a:extLst>
                <a:ext uri="{FF2B5EF4-FFF2-40B4-BE49-F238E27FC236}">
                  <a16:creationId xmlns:a16="http://schemas.microsoft.com/office/drawing/2014/main" id="{FB570A32-2211-ADF1-252E-1E8D2D1C681C}"/>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22" name="bg object 20">
              <a:extLst>
                <a:ext uri="{FF2B5EF4-FFF2-40B4-BE49-F238E27FC236}">
                  <a16:creationId xmlns:a16="http://schemas.microsoft.com/office/drawing/2014/main" id="{6331700C-783F-5507-9D13-70BEB927377B}"/>
                </a:ext>
              </a:extLst>
            </p:cNvPr>
            <p:cNvPicPr/>
            <p:nvPr/>
          </p:nvPicPr>
          <p:blipFill>
            <a:blip r:embed="rId5" cstate="print"/>
            <a:stretch>
              <a:fillRect/>
            </a:stretch>
          </p:blipFill>
          <p:spPr>
            <a:xfrm>
              <a:off x="9901316" y="6093783"/>
              <a:ext cx="1836661" cy="304614"/>
            </a:xfrm>
            <a:prstGeom prst="rect">
              <a:avLst/>
            </a:prstGeom>
          </p:spPr>
        </p:pic>
        <p:pic>
          <p:nvPicPr>
            <p:cNvPr id="23" name="bg object 21">
              <a:extLst>
                <a:ext uri="{FF2B5EF4-FFF2-40B4-BE49-F238E27FC236}">
                  <a16:creationId xmlns:a16="http://schemas.microsoft.com/office/drawing/2014/main" id="{16386F19-783A-9BF3-EF56-CFCAF17443CC}"/>
                </a:ext>
              </a:extLst>
            </p:cNvPr>
            <p:cNvPicPr/>
            <p:nvPr/>
          </p:nvPicPr>
          <p:blipFill>
            <a:blip r:embed="rId6"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13269762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17313390"/>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657565585"/>
      </p:ext>
    </p:extLst>
  </p:cSld>
  <p:clrMapOvr>
    <a:masterClrMapping/>
  </p:clrMapOvr>
  <p:hf sldNum="0" hd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081090497"/>
      </p:ext>
    </p:extLst>
  </p:cSld>
  <p:clrMapOvr>
    <a:masterClrMapping/>
  </p:clrMapOvr>
  <p:hf sldNum="0" hd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object 2">
            <a:extLst>
              <a:ext uri="{FF2B5EF4-FFF2-40B4-BE49-F238E27FC236}">
                <a16:creationId xmlns:a16="http://schemas.microsoft.com/office/drawing/2014/main" id="{C662C52C-C272-1F68-4326-EC7E6467B4EB}"/>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23" name="object 41">
            <a:extLst>
              <a:ext uri="{FF2B5EF4-FFF2-40B4-BE49-F238E27FC236}">
                <a16:creationId xmlns:a16="http://schemas.microsoft.com/office/drawing/2014/main" id="{4BA8322F-435A-A75E-574A-D7FC0152BA95}"/>
              </a:ext>
            </a:extLst>
          </p:cNvPr>
          <p:cNvGrpSpPr/>
          <p:nvPr userDrawn="1"/>
        </p:nvGrpSpPr>
        <p:grpSpPr>
          <a:xfrm>
            <a:off x="10681097" y="5820975"/>
            <a:ext cx="651156" cy="708550"/>
            <a:chOff x="5598848" y="1620229"/>
            <a:chExt cx="2190115" cy="2383155"/>
          </a:xfrm>
        </p:grpSpPr>
        <p:pic>
          <p:nvPicPr>
            <p:cNvPr id="24" name="object 42">
              <a:extLst>
                <a:ext uri="{FF2B5EF4-FFF2-40B4-BE49-F238E27FC236}">
                  <a16:creationId xmlns:a16="http://schemas.microsoft.com/office/drawing/2014/main" id="{F66E434A-FC69-181F-AE97-FE79E3AB6DBF}"/>
                </a:ext>
              </a:extLst>
            </p:cNvPr>
            <p:cNvPicPr/>
            <p:nvPr/>
          </p:nvPicPr>
          <p:blipFill>
            <a:blip r:embed="rId2" cstate="print"/>
            <a:stretch>
              <a:fillRect/>
            </a:stretch>
          </p:blipFill>
          <p:spPr>
            <a:xfrm>
              <a:off x="7161630" y="1899091"/>
              <a:ext cx="113817" cy="115671"/>
            </a:xfrm>
            <a:prstGeom prst="rect">
              <a:avLst/>
            </a:prstGeom>
          </p:spPr>
        </p:pic>
        <p:pic>
          <p:nvPicPr>
            <p:cNvPr id="25" name="object 43">
              <a:extLst>
                <a:ext uri="{FF2B5EF4-FFF2-40B4-BE49-F238E27FC236}">
                  <a16:creationId xmlns:a16="http://schemas.microsoft.com/office/drawing/2014/main" id="{588F265D-5E2D-958F-1A52-1D866A2C1DDB}"/>
                </a:ext>
              </a:extLst>
            </p:cNvPr>
            <p:cNvPicPr/>
            <p:nvPr/>
          </p:nvPicPr>
          <p:blipFill>
            <a:blip r:embed="rId3" cstate="print"/>
            <a:stretch>
              <a:fillRect/>
            </a:stretch>
          </p:blipFill>
          <p:spPr>
            <a:xfrm>
              <a:off x="5598848" y="1620229"/>
              <a:ext cx="2189904" cy="2382902"/>
            </a:xfrm>
            <a:prstGeom prst="rect">
              <a:avLst/>
            </a:prstGeom>
          </p:spPr>
        </p:pic>
        <p:pic>
          <p:nvPicPr>
            <p:cNvPr id="26" name="object 44">
              <a:extLst>
                <a:ext uri="{FF2B5EF4-FFF2-40B4-BE49-F238E27FC236}">
                  <a16:creationId xmlns:a16="http://schemas.microsoft.com/office/drawing/2014/main" id="{3FAD8F2A-8061-8FAE-BCA5-5DD734674897}"/>
                </a:ext>
              </a:extLst>
            </p:cNvPr>
            <p:cNvPicPr/>
            <p:nvPr/>
          </p:nvPicPr>
          <p:blipFill>
            <a:blip r:embed="rId4" cstate="print"/>
            <a:stretch>
              <a:fillRect/>
            </a:stretch>
          </p:blipFill>
          <p:spPr>
            <a:xfrm>
              <a:off x="6871611" y="1669224"/>
              <a:ext cx="175945" cy="178803"/>
            </a:xfrm>
            <a:prstGeom prst="rect">
              <a:avLst/>
            </a:prstGeom>
          </p:spPr>
        </p:pic>
      </p:grpSp>
      <p:sp>
        <p:nvSpPr>
          <p:cNvPr id="27" name="bg object 22">
            <a:extLst>
              <a:ext uri="{FF2B5EF4-FFF2-40B4-BE49-F238E27FC236}">
                <a16:creationId xmlns:a16="http://schemas.microsoft.com/office/drawing/2014/main" id="{4381E024-B21C-6F67-7B7F-C26375AD1E4F}"/>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28" name="Group 27">
            <a:extLst>
              <a:ext uri="{FF2B5EF4-FFF2-40B4-BE49-F238E27FC236}">
                <a16:creationId xmlns:a16="http://schemas.microsoft.com/office/drawing/2014/main" id="{A95A3C83-E43C-180F-FE19-E2B7FFB14DAC}"/>
              </a:ext>
            </a:extLst>
          </p:cNvPr>
          <p:cNvGrpSpPr/>
          <p:nvPr userDrawn="1"/>
        </p:nvGrpSpPr>
        <p:grpSpPr>
          <a:xfrm>
            <a:off x="0" y="4184585"/>
            <a:ext cx="2767043" cy="2671139"/>
            <a:chOff x="0" y="4184585"/>
            <a:chExt cx="2767043" cy="2671139"/>
          </a:xfrm>
        </p:grpSpPr>
        <p:sp>
          <p:nvSpPr>
            <p:cNvPr id="29" name="bg object 23">
              <a:extLst>
                <a:ext uri="{FF2B5EF4-FFF2-40B4-BE49-F238E27FC236}">
                  <a16:creationId xmlns:a16="http://schemas.microsoft.com/office/drawing/2014/main" id="{74C7C023-3B59-1A18-0DAE-158758A6C79C}"/>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30" name="bg object 24">
              <a:extLst>
                <a:ext uri="{FF2B5EF4-FFF2-40B4-BE49-F238E27FC236}">
                  <a16:creationId xmlns:a16="http://schemas.microsoft.com/office/drawing/2014/main" id="{9D868158-2EBF-61A9-75C4-4CF36591C6A1}"/>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31" name="bg object 25">
              <a:extLst>
                <a:ext uri="{FF2B5EF4-FFF2-40B4-BE49-F238E27FC236}">
                  <a16:creationId xmlns:a16="http://schemas.microsoft.com/office/drawing/2014/main" id="{3E58BA0B-3BE8-BE6D-A31D-CAFDA68DC179}"/>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2" name="bg object 26">
              <a:extLst>
                <a:ext uri="{FF2B5EF4-FFF2-40B4-BE49-F238E27FC236}">
                  <a16:creationId xmlns:a16="http://schemas.microsoft.com/office/drawing/2014/main" id="{485565E5-6B90-DE6E-D152-8FB39F76F7DA}"/>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33" name="bg object 27">
              <a:extLst>
                <a:ext uri="{FF2B5EF4-FFF2-40B4-BE49-F238E27FC236}">
                  <a16:creationId xmlns:a16="http://schemas.microsoft.com/office/drawing/2014/main" id="{0BBE5A83-AB2C-FC7B-FFD8-3E787615E3C2}"/>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34" name="bg object 28">
              <a:extLst>
                <a:ext uri="{FF2B5EF4-FFF2-40B4-BE49-F238E27FC236}">
                  <a16:creationId xmlns:a16="http://schemas.microsoft.com/office/drawing/2014/main" id="{D572D229-1D5A-6335-069B-3FA69C87422C}"/>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35" name="bg object 29">
              <a:extLst>
                <a:ext uri="{FF2B5EF4-FFF2-40B4-BE49-F238E27FC236}">
                  <a16:creationId xmlns:a16="http://schemas.microsoft.com/office/drawing/2014/main" id="{37571DB2-1F70-6341-0E77-CBDE6677C27F}"/>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36" name="bg object 30">
              <a:extLst>
                <a:ext uri="{FF2B5EF4-FFF2-40B4-BE49-F238E27FC236}">
                  <a16:creationId xmlns:a16="http://schemas.microsoft.com/office/drawing/2014/main" id="{05C268A7-CC8C-9FD0-BC03-717F00260626}"/>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37" name="bg object 31">
              <a:extLst>
                <a:ext uri="{FF2B5EF4-FFF2-40B4-BE49-F238E27FC236}">
                  <a16:creationId xmlns:a16="http://schemas.microsoft.com/office/drawing/2014/main" id="{63655E2B-726C-D76B-0EC8-9C5CEB58281D}"/>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pic>
        <p:nvPicPr>
          <p:cNvPr id="38" name="Picture 37" descr="A picture containing text&#10;&#10;Description automatically generated">
            <a:extLst>
              <a:ext uri="{FF2B5EF4-FFF2-40B4-BE49-F238E27FC236}">
                <a16:creationId xmlns:a16="http://schemas.microsoft.com/office/drawing/2014/main" id="{3A2358CF-D301-8353-D8D8-08A63850183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26547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806189104"/>
      </p:ext>
    </p:extLst>
  </p:cSld>
  <p:clrMapOvr>
    <a:masterClrMapping/>
  </p:clrMapOvr>
  <p:hf sldNum="0"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402446818"/>
      </p:ext>
    </p:extLst>
  </p:cSld>
  <p:clrMapOvr>
    <a:masterClrMapping/>
  </p:clrMapOvr>
  <p:hf sldNum="0"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858093398"/>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3351636518"/>
      </p:ext>
    </p:extLst>
  </p:cSld>
  <p:clrMapOvr>
    <a:masterClrMapping/>
  </p:clrMapOvr>
  <p:hf sldNum="0" hd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830873509"/>
      </p:ext>
    </p:extLst>
  </p:cSld>
  <p:clrMapOvr>
    <a:masterClrMapping/>
  </p:clrMapOvr>
  <p:hf sldNum="0" hd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1905484994"/>
      </p:ext>
    </p:extLst>
  </p:cSld>
  <p:clrMapOvr>
    <a:masterClrMapping/>
  </p:clrMapOvr>
  <p:hf sldNum="0" hd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776304332"/>
      </p:ext>
    </p:extLst>
  </p:cSld>
  <p:clrMapOvr>
    <a:masterClrMapping/>
  </p:clrMapOvr>
  <p:hf sldNum="0" hd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472678562"/>
      </p:ext>
    </p:extLst>
  </p:cSld>
  <p:clrMapOvr>
    <a:masterClrMapping/>
  </p:clrMapOvr>
  <p:hf sldNum="0" hd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2582246680"/>
      </p:ext>
    </p:extLst>
  </p:cSld>
  <p:clrMapOvr>
    <a:masterClrMapping/>
  </p:clrMapOvr>
  <p:hf sldNum="0" hd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663132580"/>
      </p:ext>
    </p:extLst>
  </p:cSld>
  <p:clrMapOvr>
    <a:masterClrMapping/>
  </p:clrMapOvr>
  <p:hf sldNum="0" hd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692959497"/>
      </p:ext>
    </p:extLst>
  </p:cSld>
  <p:clrMapOvr>
    <a:masterClrMapping/>
  </p:clrMapOvr>
  <p:hf sldNum="0"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496720322"/>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4072479690"/>
      </p:ext>
    </p:extLst>
  </p:cSld>
  <p:clrMapOvr>
    <a:masterClrMapping/>
  </p:clrMapOvr>
  <p:hf sldNum="0"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58819560"/>
      </p:ext>
    </p:extLst>
  </p:cSld>
  <p:clrMapOvr>
    <a:masterClrMapping/>
  </p:clrMapOvr>
  <p:hf sldNum="0" hd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879189024"/>
      </p:ext>
    </p:extLst>
  </p:cSld>
  <p:clrMapOvr>
    <a:masterClrMapping/>
  </p:clrMapOvr>
  <p:hf sldNum="0" hd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3785642287"/>
      </p:ext>
    </p:extLst>
  </p:cSld>
  <p:clrMapOvr>
    <a:masterClrMapping/>
  </p:clrMapOvr>
  <p:hf sldNum="0" hd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156583098"/>
      </p:ext>
    </p:extLst>
  </p:cSld>
  <p:clrMapOvr>
    <a:masterClrMapping/>
  </p:clrMapOvr>
  <p:hf sldNum="0"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2640264733"/>
      </p:ext>
    </p:extLst>
  </p:cSld>
  <p:clrMapOvr>
    <a:masterClrMapping/>
  </p:clrMapOvr>
  <p:hf sldNum="0"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2683463290"/>
      </p:ext>
    </p:extLst>
  </p:cSld>
  <p:clrMapOvr>
    <a:masterClrMapping/>
  </p:clrMapOvr>
  <p:hf sldNum="0"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2493907527"/>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883675333"/>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4279847905"/>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18176351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llag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9551199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hasCustomPrompt="1"/>
          </p:nvPr>
        </p:nvSpPr>
        <p:spPr>
          <a:xfrm>
            <a:off x="708297" y="430440"/>
            <a:ext cx="10819673" cy="1039132"/>
          </a:xfrm>
        </p:spPr>
        <p:txBody>
          <a:bodyPr/>
          <a:lstStyle/>
          <a:p>
            <a:r>
              <a:rPr lang="en-GB" dirty="0"/>
              <a:t>Resources slide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dirty="0"/>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1684130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1645920" y="4880665"/>
            <a:ext cx="8900160" cy="365125"/>
          </a:xfrm>
          <a:prstGeom prst="rect">
            <a:avLst/>
          </a:prstGeom>
        </p:spPr>
        <p:txBody>
          <a:bodyPr/>
          <a:lstStyle>
            <a:lvl1pPr algn="ctr">
              <a:defRPr sz="2000">
                <a:solidFill>
                  <a:schemeClr val="tx2"/>
                </a:solidFill>
              </a:defRPr>
            </a:lvl1pPr>
          </a:lstStyle>
          <a:p>
            <a:r>
              <a:rPr lang="en-GB" dirty="0"/>
              <a:t>Subtitle</a:t>
            </a:r>
          </a:p>
        </p:txBody>
      </p:sp>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38638098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600425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626021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4269020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 Ne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solidFill>
                  <a:schemeClr val="tx1"/>
                </a:solidFill>
                <a:latin typeface="Quicksand" pitchFamily="2" charset="0"/>
              </a:defRPr>
            </a:lvl1pPr>
            <a:lvl2pPr marL="182563" indent="-182563">
              <a:buClr>
                <a:schemeClr val="tx2"/>
              </a:buClr>
              <a:buFont typeface="Arial" panose="020B0604020202020204" pitchFamily="34" charset="0"/>
              <a:buChar char="•"/>
              <a:defRPr>
                <a:solidFill>
                  <a:schemeClr val="tx1"/>
                </a:solidFill>
                <a:latin typeface="Quicksand" pitchFamily="2" charset="0"/>
              </a:defRPr>
            </a:lvl2pPr>
            <a:lvl3pPr marL="684000" indent="-182563">
              <a:buClr>
                <a:schemeClr val="tx2"/>
              </a:buClr>
              <a:buFont typeface="System Font Regular"/>
              <a:buChar char="-"/>
              <a:defRPr>
                <a:solidFill>
                  <a:schemeClr val="tx1"/>
                </a:solidFill>
                <a:latin typeface="Quicksand" pitchFamily="2" charset="0"/>
              </a:defRPr>
            </a:lvl3pPr>
            <a:lvl4pPr marL="1368000" indent="-182563">
              <a:buClr>
                <a:schemeClr val="tx2"/>
              </a:buClr>
              <a:buFont typeface="Arial" panose="020B0604020202020204" pitchFamily="34" charset="0"/>
              <a:buChar char="•"/>
              <a:defRPr>
                <a:solidFill>
                  <a:schemeClr val="tx1"/>
                </a:solidFill>
                <a:latin typeface="Quicksand" pitchFamily="2" charset="0"/>
              </a:defRPr>
            </a:lvl4pPr>
            <a:lvl5pPr marL="2052000" indent="-182563">
              <a:buClr>
                <a:schemeClr val="tx2"/>
              </a:buClr>
              <a:buFont typeface="System Font Regular"/>
              <a:buChar char="-"/>
              <a:defRPr>
                <a:solidFill>
                  <a:schemeClr val="tx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4568194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32934628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at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0338290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Hea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endParaRPr lang="en-GB" dirty="0"/>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6405156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endParaRPr lang="en-GB" dirty="0"/>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4464907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19947351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8730423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6324677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Divider - White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0636480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9553204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230267896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3145116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llag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Tree>
    <p:extLst>
      <p:ext uri="{BB962C8B-B14F-4D97-AF65-F5344CB8AC3E}">
        <p14:creationId xmlns:p14="http://schemas.microsoft.com/office/powerpoint/2010/main" val="12584313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0762099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0169554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9927302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2511433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4575743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1083675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568259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0264175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7014057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4072241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262729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47" Type="http://schemas.openxmlformats.org/officeDocument/2006/relationships/slideLayout" Target="../slideLayouts/slideLayout74.xml"/><Relationship Id="rId50" Type="http://schemas.openxmlformats.org/officeDocument/2006/relationships/slideLayout" Target="../slideLayouts/slideLayout77.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slideLayout" Target="../slideLayouts/slideLayout72.xml"/><Relationship Id="rId53" Type="http://schemas.openxmlformats.org/officeDocument/2006/relationships/image" Target="../media/image9.png"/><Relationship Id="rId5" Type="http://schemas.openxmlformats.org/officeDocument/2006/relationships/slideLayout" Target="../slideLayouts/slideLayout3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52" Type="http://schemas.openxmlformats.org/officeDocument/2006/relationships/image" Target="../media/image1.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48" Type="http://schemas.openxmlformats.org/officeDocument/2006/relationships/slideLayout" Target="../slideLayouts/slideLayout75.xml"/><Relationship Id="rId8" Type="http://schemas.openxmlformats.org/officeDocument/2006/relationships/slideLayout" Target="../slideLayouts/slideLayout35.xml"/><Relationship Id="rId51" Type="http://schemas.openxmlformats.org/officeDocument/2006/relationships/theme" Target="../theme/theme2.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46" Type="http://schemas.openxmlformats.org/officeDocument/2006/relationships/slideLayout" Target="../slideLayouts/slideLayout73.xml"/><Relationship Id="rId20" Type="http://schemas.openxmlformats.org/officeDocument/2006/relationships/slideLayout" Target="../slideLayouts/slideLayout47.xml"/><Relationship Id="rId41" Type="http://schemas.openxmlformats.org/officeDocument/2006/relationships/slideLayout" Target="../slideLayouts/slideLayout68.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49" Type="http://schemas.openxmlformats.org/officeDocument/2006/relationships/slideLayout" Target="../slideLayouts/slideLayout7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3.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406610439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pic>
        <p:nvPicPr>
          <p:cNvPr id="4" name="Picture 3" descr="Icon&#10;&#10;Description automatically generated">
            <a:extLst>
              <a:ext uri="{FF2B5EF4-FFF2-40B4-BE49-F238E27FC236}">
                <a16:creationId xmlns:a16="http://schemas.microsoft.com/office/drawing/2014/main" id="{A9F57DB8-FE7C-6B99-089A-5437BA55B7FB}"/>
              </a:ext>
            </a:extLst>
          </p:cNvPr>
          <p:cNvPicPr>
            <a:picLocks noChangeAspect="1"/>
          </p:cNvPicPr>
          <p:nvPr userDrawn="1"/>
        </p:nvPicPr>
        <p:blipFill>
          <a:blip r:embed="rId53" cstate="print">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262543490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 id="2147483771" r:id="rId25"/>
    <p:sldLayoutId id="2147483772" r:id="rId26"/>
    <p:sldLayoutId id="2147483773" r:id="rId27"/>
    <p:sldLayoutId id="2147483774" r:id="rId28"/>
    <p:sldLayoutId id="2147483775" r:id="rId29"/>
    <p:sldLayoutId id="2147483776" r:id="rId30"/>
    <p:sldLayoutId id="2147483681" r:id="rId31"/>
    <p:sldLayoutId id="2147483662" r:id="rId32"/>
    <p:sldLayoutId id="2147483650" r:id="rId33"/>
    <p:sldLayoutId id="2147483661" r:id="rId34"/>
    <p:sldLayoutId id="2147483682" r:id="rId35"/>
    <p:sldLayoutId id="2147483684" r:id="rId36"/>
    <p:sldLayoutId id="2147483652" r:id="rId37"/>
    <p:sldLayoutId id="2147483669" r:id="rId38"/>
    <p:sldLayoutId id="2147483651" r:id="rId39"/>
    <p:sldLayoutId id="2147483666" r:id="rId40"/>
    <p:sldLayoutId id="2147483664" r:id="rId41"/>
    <p:sldLayoutId id="2147483653" r:id="rId42"/>
    <p:sldLayoutId id="2147483668" r:id="rId43"/>
    <p:sldLayoutId id="2147483672" r:id="rId44"/>
    <p:sldLayoutId id="2147483673" r:id="rId45"/>
    <p:sldLayoutId id="2147483674" r:id="rId46"/>
    <p:sldLayoutId id="2147483675" r:id="rId47"/>
    <p:sldLayoutId id="2147483676" r:id="rId48"/>
    <p:sldLayoutId id="2147483677" r:id="rId49"/>
    <p:sldLayoutId id="2147483680" r:id="rId5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orient="horz" pos="2160" userDrawn="1">
          <p15:clr>
            <a:srgbClr val="F26B43"/>
          </p15:clr>
        </p15:guide>
        <p15:guide id="8" pos="3840" userDrawn="1">
          <p15:clr>
            <a:srgbClr val="F26B43"/>
          </p15:clr>
        </p15:guide>
        <p15:guide id="9" pos="529" userDrawn="1">
          <p15:clr>
            <a:srgbClr val="F26B43"/>
          </p15:clr>
        </p15:guide>
        <p15:guide id="10" orient="horz" pos="754" userDrawn="1">
          <p15:clr>
            <a:srgbClr val="F26B43"/>
          </p15:clr>
        </p15:guide>
        <p15:guide id="11" orient="horz" pos="1321" userDrawn="1">
          <p15:clr>
            <a:srgbClr val="F26B43"/>
          </p15:clr>
        </p15:guide>
        <p15:guide id="12" orient="horz" pos="399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701395016"/>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7.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56.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hyperlink" Target="http://www.cbgaindia.org/" TargetMode="External"/><Relationship Id="rId3" Type="http://schemas.openxmlformats.org/officeDocument/2006/relationships/hyperlink" Target="https://www.cbgaindia.org/wp-content/uploads/2020/08/Tracking-Budgets-for-Rural-WASH-Odisha.pdf" TargetMode="External"/><Relationship Id="rId7" Type="http://schemas.openxmlformats.org/officeDocument/2006/relationships/image" Target="../media/image22.png"/><Relationship Id="rId2" Type="http://schemas.openxmlformats.org/officeDocument/2006/relationships/hyperlink" Target="https://www.cbgaindia.org/wp-content/uploads/2020/08/Policy-Brief-Role-of-PRIs-in-WASH.pdf" TargetMode="External"/><Relationship Id="rId1" Type="http://schemas.openxmlformats.org/officeDocument/2006/relationships/slideLayout" Target="../slideLayouts/slideLayout53.xml"/><Relationship Id="rId6" Type="http://schemas.openxmlformats.org/officeDocument/2006/relationships/hyperlink" Target="https://washmatters.wateraid.org/publications/water-sanitation-and-hygiene-budget-advocacy-lessons-from-south-asia" TargetMode="External"/><Relationship Id="rId5" Type="http://schemas.openxmlformats.org/officeDocument/2006/relationships/hyperlink" Target="https://www.cbgaindia.org/blog/training-wash-governance-lessons-field/" TargetMode="External"/><Relationship Id="rId10" Type="http://schemas.openxmlformats.org/officeDocument/2006/relationships/hyperlink" Target="https://twitter.com/CBGAIndia" TargetMode="External"/><Relationship Id="rId4" Type="http://schemas.openxmlformats.org/officeDocument/2006/relationships/hyperlink" Target="https://www.cbgaindia.org/wp-content/uploads/2020/08/Budgets-for-WASH-in-Social-Sector-Institutions-Nuapada.pdf" TargetMode="External"/><Relationship Id="rId9" Type="http://schemas.openxmlformats.org/officeDocument/2006/relationships/hyperlink" Target="https://www.facebook.com/CBGAIndia"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18" Type="http://schemas.openxmlformats.org/officeDocument/2006/relationships/image" Target="../media/image39.emf"/><Relationship Id="rId3" Type="http://schemas.openxmlformats.org/officeDocument/2006/relationships/image" Target="../media/image24.png"/><Relationship Id="rId21" Type="http://schemas.openxmlformats.org/officeDocument/2006/relationships/image" Target="../media/image42.jpg"/><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8.png"/><Relationship Id="rId2" Type="http://schemas.openxmlformats.org/officeDocument/2006/relationships/image" Target="../media/image23.png"/><Relationship Id="rId16" Type="http://schemas.openxmlformats.org/officeDocument/2006/relationships/image" Target="../media/image37.jpg"/><Relationship Id="rId20" Type="http://schemas.openxmlformats.org/officeDocument/2006/relationships/image" Target="../media/image41.jpg"/><Relationship Id="rId1" Type="http://schemas.openxmlformats.org/officeDocument/2006/relationships/slideLayout" Target="../slideLayouts/slideLayout78.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png"/><Relationship Id="rId15" Type="http://schemas.openxmlformats.org/officeDocument/2006/relationships/image" Target="../media/image36.svg"/><Relationship Id="rId10" Type="http://schemas.openxmlformats.org/officeDocument/2006/relationships/image" Target="../media/image31.emf"/><Relationship Id="rId19" Type="http://schemas.openxmlformats.org/officeDocument/2006/relationships/image" Target="../media/image40.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8185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err="1"/>
              <a:t>Decentralised</a:t>
            </a:r>
            <a:r>
              <a:rPr lang="en-US" dirty="0"/>
              <a:t> public finance and expenditure tracking </a:t>
            </a:r>
            <a:br>
              <a:rPr lang="en-US" dirty="0"/>
            </a:br>
            <a:r>
              <a:rPr lang="en-US" dirty="0"/>
              <a:t>for WASH: </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367887" y="3602038"/>
            <a:ext cx="8358003" cy="1127847"/>
          </a:xfrm>
        </p:spPr>
        <p:txBody>
          <a:bodyPr/>
          <a:lstStyle/>
          <a:p>
            <a:r>
              <a:rPr lang="en-US" dirty="0"/>
              <a:t>The role of CSOs in WASH budget and policy advocacy</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Trisha </a:t>
            </a:r>
            <a:r>
              <a:rPr lang="en-GB" dirty="0" err="1"/>
              <a:t>Agarwala</a:t>
            </a:r>
            <a:r>
              <a:rPr lang="en-GB" dirty="0"/>
              <a:t> </a:t>
            </a:r>
            <a:br>
              <a:rPr lang="en-GB" dirty="0"/>
            </a:br>
            <a:r>
              <a:rPr lang="en-GB" dirty="0"/>
              <a:t>Centre for Budget and Governance Accountability, New Delhi, India</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96D550-9BF7-C2E8-65C0-3775B09DEC37}"/>
              </a:ext>
            </a:extLst>
          </p:cNvPr>
          <p:cNvSpPr>
            <a:spLocks noGrp="1"/>
          </p:cNvSpPr>
          <p:nvPr>
            <p:ph type="title"/>
          </p:nvPr>
        </p:nvSpPr>
        <p:spPr/>
        <p:txBody>
          <a:bodyPr/>
          <a:lstStyle/>
          <a:p>
            <a:r>
              <a:rPr lang="en-GB" dirty="0"/>
              <a:t>About the Case Study/Project</a:t>
            </a:r>
          </a:p>
        </p:txBody>
      </p:sp>
      <p:sp>
        <p:nvSpPr>
          <p:cNvPr id="7" name="Content Placeholder 6">
            <a:extLst>
              <a:ext uri="{FF2B5EF4-FFF2-40B4-BE49-F238E27FC236}">
                <a16:creationId xmlns:a16="http://schemas.microsoft.com/office/drawing/2014/main" id="{F22565E0-3654-659A-B80A-B8A7DCEB1BC7}"/>
              </a:ext>
            </a:extLst>
          </p:cNvPr>
          <p:cNvSpPr>
            <a:spLocks noGrp="1"/>
          </p:cNvSpPr>
          <p:nvPr>
            <p:ph idx="1"/>
          </p:nvPr>
        </p:nvSpPr>
        <p:spPr>
          <a:xfrm>
            <a:off x="738652" y="1426029"/>
            <a:ext cx="9439491" cy="4955721"/>
          </a:xfrm>
        </p:spPr>
        <p:txBody>
          <a:bodyPr>
            <a:normAutofit fontScale="92500" lnSpcReduction="20000"/>
          </a:bodyPr>
          <a:lstStyle/>
          <a:p>
            <a:pPr marL="0" indent="0">
              <a:lnSpc>
                <a:spcPct val="120000"/>
              </a:lnSpc>
              <a:buNone/>
            </a:pPr>
            <a:r>
              <a:rPr lang="en-US" b="1" dirty="0"/>
              <a:t>Objectives:</a:t>
            </a:r>
          </a:p>
          <a:p>
            <a:pPr>
              <a:lnSpc>
                <a:spcPct val="120000"/>
              </a:lnSpc>
            </a:pPr>
            <a:r>
              <a:rPr lang="en-US" dirty="0"/>
              <a:t>Building the capacities of CSOs and communities in budget tracking, </a:t>
            </a:r>
            <a:r>
              <a:rPr lang="en-US" dirty="0" err="1"/>
              <a:t>analysing</a:t>
            </a:r>
            <a:r>
              <a:rPr lang="en-US" dirty="0"/>
              <a:t> allocations of WASH financing from the national and sub-national levels, along with  expenditure at the local level WASH.</a:t>
            </a:r>
          </a:p>
          <a:p>
            <a:pPr>
              <a:lnSpc>
                <a:spcPct val="120000"/>
              </a:lnSpc>
            </a:pPr>
            <a:r>
              <a:rPr lang="en-US" dirty="0"/>
              <a:t>Facilitating a dialogue with service providers and communities to examine the evidence generated from the analysis to improve WASH service delivery</a:t>
            </a:r>
            <a:br>
              <a:rPr lang="en-US" dirty="0"/>
            </a:br>
            <a:endParaRPr lang="en-US" dirty="0"/>
          </a:p>
          <a:p>
            <a:pPr marL="0" indent="0">
              <a:lnSpc>
                <a:spcPct val="120000"/>
              </a:lnSpc>
              <a:buNone/>
            </a:pPr>
            <a:r>
              <a:rPr lang="en-US" b="1" dirty="0"/>
              <a:t>Coordinated and supported between 2018 and 2020 by:</a:t>
            </a:r>
          </a:p>
          <a:p>
            <a:pPr>
              <a:lnSpc>
                <a:spcPct val="120000"/>
              </a:lnSpc>
            </a:pPr>
            <a:r>
              <a:rPr lang="en-US" dirty="0"/>
              <a:t>IRC project-”</a:t>
            </a:r>
            <a:r>
              <a:rPr lang="en-GB" dirty="0"/>
              <a:t>Capacity Building Support for Civil Society Organisations to Leverage Water and Sanitation Programmes in Bihar and Odisha”</a:t>
            </a:r>
            <a:endParaRPr lang="en-US" dirty="0"/>
          </a:p>
          <a:p>
            <a:pPr>
              <a:lnSpc>
                <a:spcPct val="120000"/>
              </a:lnSpc>
            </a:pPr>
            <a:r>
              <a:rPr lang="en-US" dirty="0"/>
              <a:t>WaterAid India </a:t>
            </a:r>
            <a:r>
              <a:rPr lang="en-GB" dirty="0"/>
              <a:t>project- “Scaling-up Capacity Building Support for Civil Society Organisations to Leverage  Water and Sanitation  </a:t>
            </a:r>
          </a:p>
          <a:p>
            <a:pPr>
              <a:lnSpc>
                <a:spcPct val="120000"/>
              </a:lnSpc>
            </a:pPr>
            <a:r>
              <a:rPr lang="en-GB" dirty="0"/>
              <a:t>Programmes in Bihar and Odisha: Budget Tracking and Using the Life Cycle Cost Approach in Rural WATSAN”</a:t>
            </a:r>
          </a:p>
          <a:p>
            <a:endParaRPr lang="en-US" dirty="0"/>
          </a:p>
          <a:p>
            <a:endParaRPr lang="en-GB" dirty="0"/>
          </a:p>
        </p:txBody>
      </p:sp>
    </p:spTree>
    <p:extLst>
      <p:ext uri="{BB962C8B-B14F-4D97-AF65-F5344CB8AC3E}">
        <p14:creationId xmlns:p14="http://schemas.microsoft.com/office/powerpoint/2010/main" val="333941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E37E349-2AE4-439E-5A5C-55E16D0BEB57}"/>
              </a:ext>
            </a:extLst>
          </p:cNvPr>
          <p:cNvSpPr>
            <a:spLocks noGrp="1"/>
          </p:cNvSpPr>
          <p:nvPr>
            <p:ph type="ftr" sz="quarter" idx="11"/>
          </p:nvPr>
        </p:nvSpPr>
        <p:spPr/>
        <p:txBody>
          <a:bodyPr/>
          <a:lstStyle/>
          <a:p>
            <a:r>
              <a:rPr lang="en-GB" dirty="0"/>
              <a:t>* local government</a:t>
            </a:r>
          </a:p>
          <a:p>
            <a:endParaRPr lang="en-GB" dirty="0"/>
          </a:p>
        </p:txBody>
      </p:sp>
      <p:sp>
        <p:nvSpPr>
          <p:cNvPr id="3" name="Title 2">
            <a:extLst>
              <a:ext uri="{FF2B5EF4-FFF2-40B4-BE49-F238E27FC236}">
                <a16:creationId xmlns:a16="http://schemas.microsoft.com/office/drawing/2014/main" id="{EA00A93B-CB7B-61B3-B72A-E04DE098C508}"/>
              </a:ext>
            </a:extLst>
          </p:cNvPr>
          <p:cNvSpPr>
            <a:spLocks noGrp="1"/>
          </p:cNvSpPr>
          <p:nvPr>
            <p:ph type="title"/>
          </p:nvPr>
        </p:nvSpPr>
        <p:spPr/>
        <p:txBody>
          <a:bodyPr/>
          <a:lstStyle/>
          <a:p>
            <a:r>
              <a:rPr lang="en-US" dirty="0"/>
              <a:t>Methodology</a:t>
            </a:r>
            <a:endParaRPr lang="en-GB" dirty="0"/>
          </a:p>
        </p:txBody>
      </p:sp>
      <p:sp>
        <p:nvSpPr>
          <p:cNvPr id="7" name="Content Placeholder 6">
            <a:extLst>
              <a:ext uri="{FF2B5EF4-FFF2-40B4-BE49-F238E27FC236}">
                <a16:creationId xmlns:a16="http://schemas.microsoft.com/office/drawing/2014/main" id="{F131E408-632F-A317-E2CA-DD858B2FB5B4}"/>
              </a:ext>
            </a:extLst>
          </p:cNvPr>
          <p:cNvSpPr>
            <a:spLocks noGrp="1"/>
          </p:cNvSpPr>
          <p:nvPr>
            <p:ph idx="1"/>
          </p:nvPr>
        </p:nvSpPr>
        <p:spPr>
          <a:xfrm>
            <a:off x="738651" y="1567543"/>
            <a:ext cx="9646319" cy="4386943"/>
          </a:xfrm>
        </p:spPr>
        <p:txBody>
          <a:bodyPr>
            <a:normAutofit fontScale="92500" lnSpcReduction="10000"/>
          </a:bodyPr>
          <a:lstStyle/>
          <a:p>
            <a:pPr>
              <a:lnSpc>
                <a:spcPct val="120000"/>
              </a:lnSpc>
            </a:pPr>
            <a:r>
              <a:rPr lang="en-US" b="1" dirty="0"/>
              <a:t>Preparatory work </a:t>
            </a:r>
            <a:r>
              <a:rPr lang="en-US" dirty="0"/>
              <a:t>such as formative research, capacity building manual for CSOs, life-cycle cost analysis (LCCA) framework for budget analysis.</a:t>
            </a:r>
          </a:p>
          <a:p>
            <a:pPr marL="0" indent="0">
              <a:lnSpc>
                <a:spcPct val="120000"/>
              </a:lnSpc>
              <a:buNone/>
            </a:pPr>
            <a:endParaRPr lang="en-US" dirty="0"/>
          </a:p>
          <a:p>
            <a:pPr>
              <a:lnSpc>
                <a:spcPct val="120000"/>
              </a:lnSpc>
            </a:pPr>
            <a:r>
              <a:rPr lang="en-US" b="1" dirty="0"/>
              <a:t>Capacity building</a:t>
            </a:r>
            <a:r>
              <a:rPr lang="en-US" dirty="0"/>
              <a:t>: workshops carried out in the districts.</a:t>
            </a:r>
          </a:p>
          <a:p>
            <a:pPr marL="0" indent="0">
              <a:lnSpc>
                <a:spcPct val="120000"/>
              </a:lnSpc>
              <a:buNone/>
            </a:pPr>
            <a:endParaRPr lang="en-US" dirty="0"/>
          </a:p>
          <a:p>
            <a:pPr>
              <a:lnSpc>
                <a:spcPct val="120000"/>
              </a:lnSpc>
            </a:pPr>
            <a:r>
              <a:rPr lang="en-US" b="1" dirty="0"/>
              <a:t>WASH budget analysis</a:t>
            </a:r>
            <a:r>
              <a:rPr lang="en-US" dirty="0"/>
              <a:t> at national, state district and Gram Panchayat *(GP) level.</a:t>
            </a:r>
          </a:p>
          <a:p>
            <a:pPr marL="0" indent="0">
              <a:lnSpc>
                <a:spcPct val="120000"/>
              </a:lnSpc>
              <a:buNone/>
            </a:pPr>
            <a:endParaRPr lang="en-US" dirty="0"/>
          </a:p>
          <a:p>
            <a:pPr>
              <a:lnSpc>
                <a:spcPct val="120000"/>
              </a:lnSpc>
            </a:pPr>
            <a:r>
              <a:rPr lang="en-US" b="1" dirty="0"/>
              <a:t>Outputs, dialogues and dissemination </a:t>
            </a:r>
            <a:r>
              <a:rPr lang="en-US" dirty="0"/>
              <a:t>at national, state district and village level.</a:t>
            </a:r>
          </a:p>
          <a:p>
            <a:pPr marL="0" indent="0">
              <a:lnSpc>
                <a:spcPct val="120000"/>
              </a:lnSpc>
              <a:buNone/>
            </a:pPr>
            <a:endParaRPr lang="en-US" dirty="0"/>
          </a:p>
          <a:p>
            <a:pPr>
              <a:lnSpc>
                <a:spcPct val="120000"/>
              </a:lnSpc>
            </a:pPr>
            <a:r>
              <a:rPr lang="en-US" b="1" dirty="0"/>
              <a:t>Workshops</a:t>
            </a:r>
            <a:r>
              <a:rPr lang="en-US" dirty="0"/>
              <a:t> on findings at the GPs.</a:t>
            </a:r>
          </a:p>
        </p:txBody>
      </p:sp>
    </p:spTree>
    <p:extLst>
      <p:ext uri="{BB962C8B-B14F-4D97-AF65-F5344CB8AC3E}">
        <p14:creationId xmlns:p14="http://schemas.microsoft.com/office/powerpoint/2010/main" val="582834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6AFC32-6646-FD71-154A-DCC19BD26833}"/>
              </a:ext>
            </a:extLst>
          </p:cNvPr>
          <p:cNvSpPr>
            <a:spLocks noGrp="1"/>
          </p:cNvSpPr>
          <p:nvPr>
            <p:ph type="title"/>
          </p:nvPr>
        </p:nvSpPr>
        <p:spPr/>
        <p:txBody>
          <a:bodyPr/>
          <a:lstStyle/>
          <a:p>
            <a:r>
              <a:rPr lang="en-GB" dirty="0"/>
              <a:t>Impact of the </a:t>
            </a:r>
            <a:br>
              <a:rPr lang="en-GB" dirty="0"/>
            </a:br>
            <a:r>
              <a:rPr lang="en-GB" dirty="0"/>
              <a:t>Intervention</a:t>
            </a:r>
          </a:p>
        </p:txBody>
      </p:sp>
      <p:sp>
        <p:nvSpPr>
          <p:cNvPr id="2" name="Text Placeholder 1"/>
          <p:cNvSpPr>
            <a:spLocks noGrp="1"/>
          </p:cNvSpPr>
          <p:nvPr>
            <p:ph idx="1"/>
          </p:nvPr>
        </p:nvSpPr>
        <p:spPr>
          <a:xfrm>
            <a:off x="803275" y="1807029"/>
            <a:ext cx="4683125" cy="4419599"/>
          </a:xfrm>
        </p:spPr>
        <p:txBody>
          <a:bodyPr>
            <a:normAutofit fontScale="77500" lnSpcReduction="20000"/>
          </a:bodyPr>
          <a:lstStyle/>
          <a:p>
            <a:pPr>
              <a:lnSpc>
                <a:spcPct val="120000"/>
              </a:lnSpc>
            </a:pPr>
            <a:r>
              <a:rPr lang="en-US" dirty="0"/>
              <a:t>Increased capacity among CSOs in </a:t>
            </a:r>
            <a:br>
              <a:rPr lang="en-US" dirty="0"/>
            </a:br>
            <a:r>
              <a:rPr lang="en-US" dirty="0"/>
              <a:t>budget tracking. </a:t>
            </a:r>
          </a:p>
          <a:p>
            <a:pPr>
              <a:lnSpc>
                <a:spcPct val="120000"/>
              </a:lnSpc>
            </a:pPr>
            <a:r>
              <a:rPr lang="en-US" dirty="0"/>
              <a:t>Elected leaders  better able to respond to the communities and engage with officials at district level.</a:t>
            </a:r>
            <a:endParaRPr lang="en-GB" dirty="0"/>
          </a:p>
          <a:p>
            <a:pPr>
              <a:lnSpc>
                <a:spcPct val="120000"/>
              </a:lnSpc>
            </a:pPr>
            <a:r>
              <a:rPr lang="en-US" dirty="0"/>
              <a:t>In Odisha, requirement to include O&amp;M costs was discussed with  State’s Planning and Convergence Department.</a:t>
            </a:r>
          </a:p>
          <a:p>
            <a:pPr>
              <a:lnSpc>
                <a:spcPct val="120000"/>
              </a:lnSpc>
            </a:pPr>
            <a:r>
              <a:rPr lang="en-US" dirty="0"/>
              <a:t>Village communities set up registers to list O&amp;M needs and suggestions.</a:t>
            </a:r>
          </a:p>
          <a:p>
            <a:pPr>
              <a:lnSpc>
                <a:spcPct val="120000"/>
              </a:lnSpc>
            </a:pPr>
            <a:r>
              <a:rPr lang="en-US" dirty="0"/>
              <a:t>Awareness on importance of O&amp;M costs increased. Households started contributing 30–60% of recurring costs of community-level WASH services.</a:t>
            </a:r>
          </a:p>
          <a:p>
            <a:pPr>
              <a:lnSpc>
                <a:spcPct val="120000"/>
              </a:lnSpc>
            </a:pPr>
            <a:endParaRPr lang="en-GB" dirty="0"/>
          </a:p>
          <a:p>
            <a:endParaRPr lang="en-US" dirty="0"/>
          </a:p>
        </p:txBody>
      </p:sp>
      <p:graphicFrame>
        <p:nvGraphicFramePr>
          <p:cNvPr id="7" name="Picture Placeholder 6"/>
          <p:cNvGraphicFramePr>
            <a:graphicFrameLocks noGrp="1"/>
          </p:cNvGraphicFramePr>
          <p:nvPr>
            <p:ph type="pic" idx="4294967295"/>
            <p:extLst>
              <p:ext uri="{D42A27DB-BD31-4B8C-83A1-F6EECF244321}">
                <p14:modId xmlns:p14="http://schemas.microsoft.com/office/powerpoint/2010/main" val="2078358288"/>
              </p:ext>
            </p:extLst>
          </p:nvPr>
        </p:nvGraphicFramePr>
        <p:xfrm>
          <a:off x="5561735" y="85725"/>
          <a:ext cx="6048375" cy="629602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5">
            <a:extLst>
              <a:ext uri="{FF2B5EF4-FFF2-40B4-BE49-F238E27FC236}">
                <a16:creationId xmlns:a16="http://schemas.microsoft.com/office/drawing/2014/main" id="{13B22EAA-A3E8-40C7-9BC0-F061A8396122}"/>
              </a:ext>
            </a:extLst>
          </p:cNvPr>
          <p:cNvSpPr txBox="1">
            <a:spLocks/>
          </p:cNvSpPr>
          <p:nvPr/>
        </p:nvSpPr>
        <p:spPr>
          <a:xfrm>
            <a:off x="6096000" y="6325755"/>
            <a:ext cx="5594568" cy="827314"/>
          </a:xfrm>
          <a:prstGeom prst="rect">
            <a:avLst/>
          </a:prstGeom>
        </p:spPr>
        <p:txBody>
          <a:bodyPr/>
          <a:lst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1050" b="1" dirty="0">
                <a:solidFill>
                  <a:schemeClr val="bg2"/>
                </a:solidFill>
              </a:rPr>
              <a:t>Source: </a:t>
            </a:r>
            <a:r>
              <a:rPr lang="en-US" sz="1050" dirty="0">
                <a:solidFill>
                  <a:schemeClr val="bg2"/>
                </a:solidFill>
              </a:rPr>
              <a:t>Primary data collected by CSO partners, </a:t>
            </a:r>
            <a:br>
              <a:rPr lang="en-US" sz="1050" dirty="0">
                <a:solidFill>
                  <a:schemeClr val="bg2"/>
                </a:solidFill>
              </a:rPr>
            </a:br>
            <a:r>
              <a:rPr lang="en-US" sz="1050" dirty="0">
                <a:solidFill>
                  <a:schemeClr val="bg2"/>
                </a:solidFill>
              </a:rPr>
              <a:t>Gram </a:t>
            </a:r>
            <a:r>
              <a:rPr lang="en-US" sz="1050" dirty="0" err="1">
                <a:solidFill>
                  <a:schemeClr val="bg2"/>
                </a:solidFill>
              </a:rPr>
              <a:t>Utthan</a:t>
            </a:r>
            <a:r>
              <a:rPr lang="en-US" sz="1050" dirty="0">
                <a:solidFill>
                  <a:schemeClr val="bg2"/>
                </a:solidFill>
              </a:rPr>
              <a:t> from line departments, </a:t>
            </a:r>
            <a:r>
              <a:rPr lang="en-US" sz="1050" dirty="0" err="1">
                <a:solidFill>
                  <a:schemeClr val="bg2"/>
                </a:solidFill>
              </a:rPr>
              <a:t>Ganjam</a:t>
            </a:r>
            <a:r>
              <a:rPr lang="en-US" sz="1050" dirty="0">
                <a:solidFill>
                  <a:schemeClr val="bg2"/>
                </a:solidFill>
              </a:rPr>
              <a:t>  district, October 2019</a:t>
            </a:r>
            <a:endParaRPr lang="x-none" sz="1050" dirty="0">
              <a:solidFill>
                <a:schemeClr val="bg2"/>
              </a:solidFill>
            </a:endParaRPr>
          </a:p>
          <a:p>
            <a:endParaRPr lang="x-none" sz="2000" dirty="0"/>
          </a:p>
        </p:txBody>
      </p:sp>
      <p:sp>
        <p:nvSpPr>
          <p:cNvPr id="11" name="TextBox 10">
            <a:extLst>
              <a:ext uri="{FF2B5EF4-FFF2-40B4-BE49-F238E27FC236}">
                <a16:creationId xmlns:a16="http://schemas.microsoft.com/office/drawing/2014/main" id="{81667E86-2EAE-B731-E7AE-840F830C064F}"/>
              </a:ext>
            </a:extLst>
          </p:cNvPr>
          <p:cNvSpPr txBox="1"/>
          <p:nvPr/>
        </p:nvSpPr>
        <p:spPr>
          <a:xfrm>
            <a:off x="5569528" y="163286"/>
            <a:ext cx="6770914" cy="1200329"/>
          </a:xfrm>
          <a:prstGeom prst="rect">
            <a:avLst/>
          </a:prstGeom>
          <a:noFill/>
        </p:spPr>
        <p:txBody>
          <a:bodyPr wrap="square" rtlCol="0">
            <a:spAutoFit/>
          </a:bodyPr>
          <a:lstStyle/>
          <a:p>
            <a:pPr algn="ctr" rtl="0">
              <a:defRPr sz="2000" b="1" i="0" u="none" strike="noStrike" kern="1200" cap="all" spc="120" normalizeH="0" baseline="0">
                <a:solidFill>
                  <a:prstClr val="black">
                    <a:lumMod val="65000"/>
                    <a:lumOff val="35000"/>
                  </a:prstClr>
                </a:solidFill>
                <a:latin typeface="Quicksand"/>
                <a:ea typeface="+mn-ea"/>
                <a:cs typeface="+mn-cs"/>
              </a:defRPr>
            </a:pPr>
            <a:r>
              <a:rPr lang="en-US" sz="1800" b="1" i="1" u="none" strike="noStrike" normalizeH="0" baseline="0" dirty="0">
                <a:solidFill>
                  <a:schemeClr val="accent5"/>
                </a:solidFill>
                <a:effectLst/>
                <a:latin typeface="Quicksand"/>
              </a:rPr>
              <a:t>gram panchayat  </a:t>
            </a:r>
            <a:r>
              <a:rPr lang="en-US" sz="1800" b="1" i="0" u="none" strike="noStrike" normalizeH="0" baseline="0" dirty="0">
                <a:solidFill>
                  <a:schemeClr val="accent5"/>
                </a:solidFill>
                <a:effectLst/>
                <a:latin typeface="Quicksand"/>
              </a:rPr>
              <a:t>budgets, </a:t>
            </a:r>
            <a:r>
              <a:rPr lang="en-US" sz="1800" b="1" i="0" u="none" strike="noStrike" normalizeH="0" baseline="0" dirty="0" err="1">
                <a:solidFill>
                  <a:schemeClr val="accent5"/>
                </a:solidFill>
                <a:effectLst/>
                <a:latin typeface="Quicksand"/>
              </a:rPr>
              <a:t>ganjam</a:t>
            </a:r>
            <a:r>
              <a:rPr lang="en-US" sz="1800" b="1" i="0" u="none" strike="noStrike" normalizeH="0" baseline="0" dirty="0">
                <a:solidFill>
                  <a:schemeClr val="accent5"/>
                </a:solidFill>
                <a:effectLst/>
                <a:latin typeface="Quicksand"/>
              </a:rPr>
              <a:t> district</a:t>
            </a:r>
          </a:p>
          <a:p>
            <a:pPr algn="ctr" rtl="0">
              <a:defRPr sz="2000" b="1" i="0" u="none" strike="noStrike" kern="1200" cap="all" spc="120" normalizeH="0" baseline="0">
                <a:solidFill>
                  <a:prstClr val="black">
                    <a:lumMod val="65000"/>
                    <a:lumOff val="35000"/>
                  </a:prstClr>
                </a:solidFill>
                <a:latin typeface="Quicksand"/>
                <a:ea typeface="+mn-ea"/>
                <a:cs typeface="+mn-cs"/>
              </a:defRPr>
            </a:pPr>
            <a:r>
              <a:rPr lang="en-US" sz="1800" b="1" dirty="0">
                <a:solidFill>
                  <a:schemeClr val="accent5"/>
                </a:solidFill>
                <a:latin typeface="Quicksand"/>
              </a:rPr>
              <a:t>%age </a:t>
            </a:r>
            <a:r>
              <a:rPr lang="en-US" sz="1800" b="1" dirty="0" err="1">
                <a:solidFill>
                  <a:schemeClr val="accent5"/>
                </a:solidFill>
                <a:latin typeface="Quicksand"/>
              </a:rPr>
              <a:t>watsan</a:t>
            </a:r>
            <a:r>
              <a:rPr lang="en-US" sz="1800" b="1" dirty="0">
                <a:solidFill>
                  <a:schemeClr val="accent5"/>
                </a:solidFill>
                <a:latin typeface="Quicksand"/>
              </a:rPr>
              <a:t> expenditure on total expenditure</a:t>
            </a:r>
          </a:p>
          <a:p>
            <a:endParaRPr lang="en-GB" dirty="0">
              <a:solidFill>
                <a:schemeClr val="accent5"/>
              </a:solidFill>
            </a:endParaRPr>
          </a:p>
        </p:txBody>
      </p:sp>
    </p:spTree>
    <p:extLst>
      <p:ext uri="{BB962C8B-B14F-4D97-AF65-F5344CB8AC3E}">
        <p14:creationId xmlns:p14="http://schemas.microsoft.com/office/powerpoint/2010/main" val="36780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867498-C99D-49A8-13BB-04D1C16100D7}"/>
              </a:ext>
            </a:extLst>
          </p:cNvPr>
          <p:cNvSpPr>
            <a:spLocks noGrp="1"/>
          </p:cNvSpPr>
          <p:nvPr>
            <p:ph type="title"/>
          </p:nvPr>
        </p:nvSpPr>
        <p:spPr/>
        <p:txBody>
          <a:bodyPr>
            <a:normAutofit fontScale="90000"/>
          </a:bodyPr>
          <a:lstStyle/>
          <a:p>
            <a:r>
              <a:rPr lang="en-US" dirty="0"/>
              <a:t>“While it has taken time for us to understand the requirements for using finance commission funds, the devolution of resources has helped our communities. </a:t>
            </a:r>
            <a:br>
              <a:rPr lang="en-US" dirty="0"/>
            </a:br>
            <a:r>
              <a:rPr lang="en-US" dirty="0"/>
              <a:t>Going ahead we will make </a:t>
            </a:r>
            <a:br>
              <a:rPr lang="en-US" dirty="0"/>
            </a:br>
            <a:r>
              <a:rPr lang="en-US" dirty="0"/>
              <a:t>better use of this.” </a:t>
            </a:r>
            <a:br>
              <a:rPr lang="en-US" dirty="0"/>
            </a:br>
            <a:endParaRPr lang="en-GB" dirty="0"/>
          </a:p>
        </p:txBody>
      </p:sp>
      <p:sp>
        <p:nvSpPr>
          <p:cNvPr id="7" name="Text Placeholder 6">
            <a:extLst>
              <a:ext uri="{FF2B5EF4-FFF2-40B4-BE49-F238E27FC236}">
                <a16:creationId xmlns:a16="http://schemas.microsoft.com/office/drawing/2014/main" id="{8A17CBE6-3DD2-8ABB-FE52-D61E0D3E2944}"/>
              </a:ext>
            </a:extLst>
          </p:cNvPr>
          <p:cNvSpPr>
            <a:spLocks noGrp="1"/>
          </p:cNvSpPr>
          <p:nvPr>
            <p:ph type="body" idx="1"/>
          </p:nvPr>
        </p:nvSpPr>
        <p:spPr>
          <a:xfrm>
            <a:off x="2525486" y="4862945"/>
            <a:ext cx="9008422" cy="440575"/>
          </a:xfrm>
        </p:spPr>
        <p:txBody>
          <a:bodyPr>
            <a:normAutofit fontScale="92500"/>
          </a:bodyPr>
          <a:lstStyle/>
          <a:p>
            <a:r>
              <a:rPr lang="en-US" dirty="0"/>
              <a:t>Hemendra Pandit, GP representative , </a:t>
            </a:r>
            <a:r>
              <a:rPr lang="en-US" dirty="0" err="1"/>
              <a:t>Bhagwanpur</a:t>
            </a:r>
            <a:r>
              <a:rPr lang="en-US" dirty="0"/>
              <a:t> Kamla, </a:t>
            </a:r>
            <a:r>
              <a:rPr lang="en-US" dirty="0" err="1"/>
              <a:t>Samastipur</a:t>
            </a:r>
            <a:r>
              <a:rPr lang="en-US" dirty="0"/>
              <a:t>, Bihar</a:t>
            </a:r>
            <a:endParaRPr lang="en-GB" dirty="0"/>
          </a:p>
        </p:txBody>
      </p:sp>
    </p:spTree>
    <p:extLst>
      <p:ext uri="{BB962C8B-B14F-4D97-AF65-F5344CB8AC3E}">
        <p14:creationId xmlns:p14="http://schemas.microsoft.com/office/powerpoint/2010/main" val="2250494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A544-BEDD-CD76-651E-07CB2AB5A747}"/>
              </a:ext>
            </a:extLst>
          </p:cNvPr>
          <p:cNvSpPr>
            <a:spLocks noGrp="1"/>
          </p:cNvSpPr>
          <p:nvPr>
            <p:ph type="title"/>
          </p:nvPr>
        </p:nvSpPr>
        <p:spPr/>
        <p:txBody>
          <a:bodyPr/>
          <a:lstStyle/>
          <a:p>
            <a:r>
              <a:rPr lang="en-GB" dirty="0"/>
              <a:t>Limitations and Challenges</a:t>
            </a:r>
          </a:p>
        </p:txBody>
      </p:sp>
      <p:sp>
        <p:nvSpPr>
          <p:cNvPr id="6" name="Text Placeholder 5">
            <a:extLst>
              <a:ext uri="{FF2B5EF4-FFF2-40B4-BE49-F238E27FC236}">
                <a16:creationId xmlns:a16="http://schemas.microsoft.com/office/drawing/2014/main" id="{48EE7098-4359-970E-8A8C-9718BCCD1BF7}"/>
              </a:ext>
            </a:extLst>
          </p:cNvPr>
          <p:cNvSpPr>
            <a:spLocks noGrp="1"/>
          </p:cNvSpPr>
          <p:nvPr>
            <p:ph idx="1"/>
          </p:nvPr>
        </p:nvSpPr>
        <p:spPr>
          <a:xfrm>
            <a:off x="751840" y="1524000"/>
            <a:ext cx="10830560" cy="4821237"/>
          </a:xfrm>
        </p:spPr>
        <p:txBody>
          <a:bodyPr>
            <a:normAutofit fontScale="85000" lnSpcReduction="20000"/>
          </a:bodyPr>
          <a:lstStyle/>
          <a:p>
            <a:pPr>
              <a:buClr>
                <a:schemeClr val="accent1"/>
              </a:buClr>
            </a:pPr>
            <a:r>
              <a:rPr lang="en-US" b="1" dirty="0"/>
              <a:t>Poor data availability and quality:</a:t>
            </a:r>
            <a:r>
              <a:rPr lang="en-US" dirty="0"/>
              <a:t> </a:t>
            </a:r>
          </a:p>
          <a:p>
            <a:pPr marL="174625" indent="-174625">
              <a:buClr>
                <a:schemeClr val="accent1"/>
              </a:buClr>
              <a:buFont typeface="Arial" panose="020B0604020202020204" pitchFamily="34" charset="0"/>
              <a:buChar char="•"/>
            </a:pPr>
            <a:r>
              <a:rPr lang="en-US" dirty="0"/>
              <a:t>Lack of  data availability. outdated or incomplete data at district and sub-district levels</a:t>
            </a:r>
          </a:p>
          <a:p>
            <a:pPr marL="174625" indent="-174625">
              <a:buClr>
                <a:schemeClr val="accent1"/>
              </a:buClr>
              <a:buFont typeface="Arial" panose="020B0604020202020204" pitchFamily="34" charset="0"/>
              <a:buChar char="•"/>
            </a:pPr>
            <a:r>
              <a:rPr lang="en-US" dirty="0"/>
              <a:t>No clear information on fund </a:t>
            </a:r>
            <a:r>
              <a:rPr lang="en-US" dirty="0" err="1"/>
              <a:t>utilisation</a:t>
            </a:r>
            <a:r>
              <a:rPr lang="en-US" dirty="0"/>
              <a:t> in </a:t>
            </a:r>
            <a:r>
              <a:rPr lang="en-US" dirty="0" err="1"/>
              <a:t>programme</a:t>
            </a:r>
            <a:r>
              <a:rPr lang="en-US" dirty="0"/>
              <a:t> implementation plans</a:t>
            </a:r>
          </a:p>
          <a:p>
            <a:pPr marL="174625" indent="-174625">
              <a:buClr>
                <a:schemeClr val="accent1"/>
              </a:buClr>
              <a:buFont typeface="Arial" panose="020B0604020202020204" pitchFamily="34" charset="0"/>
              <a:buChar char="•"/>
            </a:pPr>
            <a:endParaRPr lang="en-US" dirty="0"/>
          </a:p>
          <a:p>
            <a:pPr>
              <a:buClr>
                <a:schemeClr val="accent1"/>
              </a:buClr>
            </a:pPr>
            <a:r>
              <a:rPr lang="en-US" b="1" dirty="0"/>
              <a:t>Reluctance from authorities to share and lack of capacity </a:t>
            </a:r>
          </a:p>
          <a:p>
            <a:pPr marL="174625" indent="-174625">
              <a:buClr>
                <a:schemeClr val="accent1"/>
              </a:buClr>
              <a:buFont typeface="Arial" panose="020B0604020202020204" pitchFamily="34" charset="0"/>
              <a:buChar char="•"/>
            </a:pPr>
            <a:r>
              <a:rPr lang="en-US" dirty="0"/>
              <a:t>District level authorities reluctant to share data</a:t>
            </a:r>
          </a:p>
          <a:p>
            <a:pPr marL="174625" indent="-174625">
              <a:buClr>
                <a:schemeClr val="accent1"/>
              </a:buClr>
              <a:buFont typeface="Arial" panose="020B0604020202020204" pitchFamily="34" charset="0"/>
              <a:buChar char="•"/>
            </a:pPr>
            <a:r>
              <a:rPr lang="en-US" dirty="0"/>
              <a:t>Despite training, CSOs capacity not equipped enough data collection and assessment</a:t>
            </a:r>
          </a:p>
          <a:p>
            <a:pPr>
              <a:buClr>
                <a:schemeClr val="accent1"/>
              </a:buClr>
            </a:pPr>
            <a:endParaRPr lang="en-US" b="1" dirty="0"/>
          </a:p>
          <a:p>
            <a:pPr>
              <a:buClr>
                <a:schemeClr val="accent1"/>
              </a:buClr>
            </a:pPr>
            <a:r>
              <a:rPr lang="en-US" b="1" dirty="0"/>
              <a:t>Gender aspects: </a:t>
            </a:r>
          </a:p>
          <a:p>
            <a:pPr marL="174625" indent="-174625">
              <a:buClr>
                <a:schemeClr val="accent1"/>
              </a:buClr>
              <a:buFont typeface="Arial" panose="020B0604020202020204" pitchFamily="34" charset="0"/>
              <a:buChar char="•"/>
            </a:pPr>
            <a:r>
              <a:rPr lang="en-US" dirty="0"/>
              <a:t>Gender was neither a parameter of the project nor explicitly mentioned in LCCA</a:t>
            </a:r>
          </a:p>
          <a:p>
            <a:pPr marL="174625" indent="-174625">
              <a:buClr>
                <a:schemeClr val="accent1"/>
              </a:buClr>
              <a:buFont typeface="Arial" panose="020B0604020202020204" pitchFamily="34" charset="0"/>
              <a:buChar char="•"/>
            </a:pPr>
            <a:r>
              <a:rPr lang="en-US" dirty="0"/>
              <a:t>GPs with active women self-help groups saw greater participation in the initiative</a:t>
            </a:r>
          </a:p>
          <a:p>
            <a:pPr>
              <a:buClr>
                <a:schemeClr val="accent1"/>
              </a:buClr>
            </a:pPr>
            <a:endParaRPr lang="en-US" b="1" dirty="0"/>
          </a:p>
          <a:p>
            <a:pPr>
              <a:buClr>
                <a:schemeClr val="accent1"/>
              </a:buClr>
            </a:pPr>
            <a:r>
              <a:rPr lang="en-US" b="1" dirty="0"/>
              <a:t>Timeframes and COVID:</a:t>
            </a:r>
          </a:p>
          <a:p>
            <a:pPr marL="174625" indent="-174625">
              <a:buClr>
                <a:schemeClr val="accent1"/>
              </a:buClr>
              <a:buFont typeface="Arial" panose="020B0604020202020204" pitchFamily="34" charset="0"/>
              <a:buChar char="•"/>
            </a:pPr>
            <a:r>
              <a:rPr lang="en-US" dirty="0"/>
              <a:t>Larger advocacy agenda could not be fully pursued due to COVID-19 lockdown</a:t>
            </a:r>
          </a:p>
          <a:p>
            <a:pPr marL="174625" indent="-174625">
              <a:buClr>
                <a:schemeClr val="accent1"/>
              </a:buClr>
              <a:buFont typeface="Arial" panose="020B0604020202020204" pitchFamily="34" charset="0"/>
              <a:buChar char="•"/>
            </a:pPr>
            <a:endParaRPr lang="en-US" dirty="0"/>
          </a:p>
          <a:p>
            <a:endParaRPr lang="en-US" dirty="0"/>
          </a:p>
          <a:p>
            <a:endParaRPr lang="en-US" dirty="0"/>
          </a:p>
          <a:p>
            <a:endParaRPr lang="en-GB" dirty="0"/>
          </a:p>
        </p:txBody>
      </p:sp>
    </p:spTree>
    <p:extLst>
      <p:ext uri="{BB962C8B-B14F-4D97-AF65-F5344CB8AC3E}">
        <p14:creationId xmlns:p14="http://schemas.microsoft.com/office/powerpoint/2010/main" val="94105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
          </p:nvPr>
        </p:nvSpPr>
        <p:spPr>
          <a:xfrm>
            <a:off x="163286" y="0"/>
            <a:ext cx="5760357" cy="865909"/>
          </a:xfrm>
        </p:spPr>
        <p:txBody>
          <a:bodyPr>
            <a:noAutofit/>
          </a:bodyPr>
          <a:lstStyle/>
          <a:p>
            <a:r>
              <a:rPr lang="en-GB" sz="3200" b="1" dirty="0"/>
              <a:t>Lessons and learnings:</a:t>
            </a:r>
          </a:p>
        </p:txBody>
      </p:sp>
      <p:sp>
        <p:nvSpPr>
          <p:cNvPr id="3" name="Text Placeholder 2">
            <a:extLst>
              <a:ext uri="{FF2B5EF4-FFF2-40B4-BE49-F238E27FC236}">
                <a16:creationId xmlns:a16="http://schemas.microsoft.com/office/drawing/2014/main" id="{034C56C4-E9C2-04FB-D9DC-7D9543DBBFD0}"/>
              </a:ext>
            </a:extLst>
          </p:cNvPr>
          <p:cNvSpPr>
            <a:spLocks noGrp="1"/>
          </p:cNvSpPr>
          <p:nvPr>
            <p:ph type="body" idx="10"/>
          </p:nvPr>
        </p:nvSpPr>
        <p:spPr>
          <a:xfrm>
            <a:off x="3887006" y="738166"/>
            <a:ext cx="2875211" cy="1097664"/>
          </a:xfrm>
        </p:spPr>
        <p:txBody>
          <a:bodyPr>
            <a:noAutofit/>
          </a:bodyPr>
          <a:lstStyle/>
          <a:p>
            <a:pPr lvl="0">
              <a:lnSpc>
                <a:spcPct val="100000"/>
              </a:lnSpc>
              <a:spcBef>
                <a:spcPts val="0"/>
              </a:spcBef>
            </a:pPr>
            <a:r>
              <a:rPr lang="en-US" sz="1600" b="1" dirty="0">
                <a:solidFill>
                  <a:schemeClr val="tx1"/>
                </a:solidFill>
              </a:rPr>
              <a:t>Life-cycle cost analysis: </a:t>
            </a:r>
            <a:r>
              <a:rPr lang="en-US" sz="1600" dirty="0">
                <a:solidFill>
                  <a:schemeClr val="tx1"/>
                </a:solidFill>
              </a:rPr>
              <a:t>helped understand  requirements for WASH budget and highlighted the importance of O&amp;M costs.</a:t>
            </a:r>
            <a:endParaRPr lang="en-GB" sz="1600" dirty="0"/>
          </a:p>
        </p:txBody>
      </p:sp>
      <p:sp>
        <p:nvSpPr>
          <p:cNvPr id="4" name="Text Placeholder 3">
            <a:extLst>
              <a:ext uri="{FF2B5EF4-FFF2-40B4-BE49-F238E27FC236}">
                <a16:creationId xmlns:a16="http://schemas.microsoft.com/office/drawing/2014/main" id="{4C4B7B71-2BE5-509C-73F2-66A5A1595E26}"/>
              </a:ext>
            </a:extLst>
          </p:cNvPr>
          <p:cNvSpPr>
            <a:spLocks noGrp="1"/>
          </p:cNvSpPr>
          <p:nvPr>
            <p:ph type="body" idx="11"/>
          </p:nvPr>
        </p:nvSpPr>
        <p:spPr>
          <a:xfrm>
            <a:off x="300364" y="3531306"/>
            <a:ext cx="4130121" cy="2850444"/>
          </a:xfrm>
        </p:spPr>
        <p:txBody>
          <a:bodyPr>
            <a:noAutofit/>
          </a:bodyPr>
          <a:lstStyle/>
          <a:p>
            <a:pPr>
              <a:lnSpc>
                <a:spcPct val="110000"/>
              </a:lnSpc>
              <a:spcBef>
                <a:spcPts val="0"/>
              </a:spcBef>
            </a:pPr>
            <a:r>
              <a:rPr lang="en-US" sz="1600" b="1" dirty="0">
                <a:solidFill>
                  <a:srgbClr val="0C0C0C"/>
                </a:solidFill>
              </a:rPr>
              <a:t>Role of local governments: </a:t>
            </a:r>
            <a:r>
              <a:rPr lang="en-US" sz="1600" dirty="0">
                <a:solidFill>
                  <a:schemeClr val="tx1"/>
                </a:solidFill>
              </a:rPr>
              <a:t>Limited understanding of NGOs/CSOs on  officials/offices for WASH. Local </a:t>
            </a:r>
            <a:br>
              <a:rPr lang="en-US" sz="1600" dirty="0">
                <a:solidFill>
                  <a:schemeClr val="tx1"/>
                </a:solidFill>
              </a:rPr>
            </a:br>
            <a:r>
              <a:rPr lang="en-US" sz="1600" dirty="0">
                <a:solidFill>
                  <a:srgbClr val="0C0C0C"/>
                </a:solidFill>
              </a:rPr>
              <a:t>officials and elected leaders </a:t>
            </a:r>
            <a:br>
              <a:rPr lang="en-US" sz="1600" dirty="0">
                <a:solidFill>
                  <a:srgbClr val="0C0C0C"/>
                </a:solidFill>
              </a:rPr>
            </a:br>
            <a:r>
              <a:rPr lang="en-US" sz="1600" dirty="0">
                <a:solidFill>
                  <a:srgbClr val="0C0C0C"/>
                </a:solidFill>
              </a:rPr>
              <a:t>engagement is critical. </a:t>
            </a:r>
            <a:endParaRPr lang="en-US" sz="1600" dirty="0">
              <a:solidFill>
                <a:schemeClr val="tx1"/>
              </a:solidFill>
            </a:endParaRPr>
          </a:p>
          <a:p>
            <a:pPr lvl="0">
              <a:lnSpc>
                <a:spcPct val="100000"/>
              </a:lnSpc>
            </a:pPr>
            <a:endParaRPr lang="en-US" sz="1600" dirty="0">
              <a:solidFill>
                <a:srgbClr val="0C0C0C"/>
              </a:solidFill>
            </a:endParaRPr>
          </a:p>
          <a:p>
            <a:endParaRPr lang="en-GB" sz="1600" dirty="0"/>
          </a:p>
        </p:txBody>
      </p:sp>
      <p:pic>
        <p:nvPicPr>
          <p:cNvPr id="11" name="Picture Placeholder 10" descr="A picture containing tree, outdoor, person&#10;&#10;Description automatically generated">
            <a:extLst>
              <a:ext uri="{FF2B5EF4-FFF2-40B4-BE49-F238E27FC236}">
                <a16:creationId xmlns:a16="http://schemas.microsoft.com/office/drawing/2014/main" id="{FA83CC9C-4422-01D2-ED98-AAED7DD7E561}"/>
              </a:ext>
            </a:extLst>
          </p:cNvPr>
          <p:cNvPicPr>
            <a:picLocks noGrp="1" noChangeAspect="1"/>
          </p:cNvPicPr>
          <p:nvPr>
            <p:ph type="pic" idx="12"/>
          </p:nvPr>
        </p:nvPicPr>
        <p:blipFill>
          <a:blip r:embed="rId2">
            <a:extLst>
              <a:ext uri="{28A0092B-C50C-407E-A947-70E740481C1C}">
                <a14:useLocalDpi xmlns:a14="http://schemas.microsoft.com/office/drawing/2010/main" val="0"/>
              </a:ext>
            </a:extLst>
          </a:blip>
          <a:srcRect l="1943" r="1943"/>
          <a:stretch>
            <a:fillRect/>
          </a:stretch>
        </p:blipFill>
        <p:spPr/>
      </p:pic>
      <p:pic>
        <p:nvPicPr>
          <p:cNvPr id="18" name="Picture Placeholder 17" descr="A group of people sitting in a room&#10;&#10;Description automatically generated with medium confidence">
            <a:extLst>
              <a:ext uri="{FF2B5EF4-FFF2-40B4-BE49-F238E27FC236}">
                <a16:creationId xmlns:a16="http://schemas.microsoft.com/office/drawing/2014/main" id="{BAEDA918-9495-3D69-E49A-22D02259AD6F}"/>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l="16792" r="16792"/>
          <a:stretch>
            <a:fillRect/>
          </a:stretch>
        </p:blipFill>
        <p:spPr>
          <a:xfrm>
            <a:off x="4224338" y="2487613"/>
            <a:ext cx="2830512" cy="2792412"/>
          </a:xfrm>
        </p:spPr>
      </p:pic>
      <p:pic>
        <p:nvPicPr>
          <p:cNvPr id="14" name="Picture Placeholder 13" descr="A group of people sitting in a room&#10;&#10;Description automatically generated with medium confidence">
            <a:extLst>
              <a:ext uri="{FF2B5EF4-FFF2-40B4-BE49-F238E27FC236}">
                <a16:creationId xmlns:a16="http://schemas.microsoft.com/office/drawing/2014/main" id="{643196A7-3BA8-DCA4-E5BE-2244BBC11033}"/>
              </a:ext>
            </a:extLst>
          </p:cNvPr>
          <p:cNvPicPr>
            <a:picLocks noGrp="1" noChangeAspect="1"/>
          </p:cNvPicPr>
          <p:nvPr>
            <p:ph type="pic" idx="14"/>
          </p:nvPr>
        </p:nvPicPr>
        <p:blipFill>
          <a:blip r:embed="rId4">
            <a:extLst>
              <a:ext uri="{28A0092B-C50C-407E-A947-70E740481C1C}">
                <a14:useLocalDpi xmlns:a14="http://schemas.microsoft.com/office/drawing/2010/main" val="0"/>
              </a:ext>
            </a:extLst>
          </a:blip>
          <a:srcRect l="20061" r="20061"/>
          <a:stretch>
            <a:fillRect/>
          </a:stretch>
        </p:blipFill>
        <p:spPr/>
      </p:pic>
      <p:sp>
        <p:nvSpPr>
          <p:cNvPr id="10" name="Rectangle 9"/>
          <p:cNvSpPr/>
          <p:nvPr/>
        </p:nvSpPr>
        <p:spPr>
          <a:xfrm>
            <a:off x="7456714" y="3156857"/>
            <a:ext cx="3799115" cy="1569660"/>
          </a:xfrm>
          <a:prstGeom prst="rect">
            <a:avLst/>
          </a:prstGeom>
        </p:spPr>
        <p:txBody>
          <a:bodyPr wrap="square">
            <a:spAutoFit/>
          </a:bodyPr>
          <a:lstStyle/>
          <a:p>
            <a:r>
              <a:rPr lang="en-US" sz="1600" b="1" dirty="0">
                <a:solidFill>
                  <a:srgbClr val="0C0C0C"/>
                </a:solidFill>
                <a:latin typeface="Quicksand" pitchFamily="2" charset="0"/>
              </a:rPr>
              <a:t>Sustainability of budget advocacy : </a:t>
            </a:r>
            <a:r>
              <a:rPr lang="en-US" sz="1600" dirty="0">
                <a:solidFill>
                  <a:srgbClr val="0C0C0C"/>
                </a:solidFill>
                <a:latin typeface="Quicksand" pitchFamily="2" charset="0"/>
              </a:rPr>
              <a:t>enabled by intensive capacity building and extensive efforts to engage communities.</a:t>
            </a:r>
            <a:r>
              <a:rPr lang="en-GB" sz="1600" dirty="0">
                <a:solidFill>
                  <a:srgbClr val="0C0C0C"/>
                </a:solidFill>
                <a:latin typeface="Quicksand" pitchFamily="2" charset="0"/>
              </a:rPr>
              <a:t> </a:t>
            </a:r>
            <a:br>
              <a:rPr lang="en-GB" sz="1600" dirty="0">
                <a:solidFill>
                  <a:srgbClr val="0C0C0C"/>
                </a:solidFill>
                <a:latin typeface="Quicksand" pitchFamily="2" charset="0"/>
              </a:rPr>
            </a:br>
            <a:r>
              <a:rPr lang="en-GB" sz="1600" b="1" dirty="0">
                <a:solidFill>
                  <a:srgbClr val="0C0C0C"/>
                </a:solidFill>
                <a:latin typeface="Quicksand" pitchFamily="2" charset="0"/>
              </a:rPr>
              <a:t>Participation</a:t>
            </a:r>
            <a:r>
              <a:rPr lang="en-GB" sz="1600" dirty="0">
                <a:solidFill>
                  <a:srgbClr val="0C0C0C"/>
                </a:solidFill>
                <a:latin typeface="Quicksand" pitchFamily="2" charset="0"/>
              </a:rPr>
              <a:t>  of </a:t>
            </a:r>
            <a:r>
              <a:rPr lang="en-US" sz="1600" dirty="0">
                <a:solidFill>
                  <a:srgbClr val="0C0C0C"/>
                </a:solidFill>
                <a:latin typeface="Quicksand" pitchFamily="2" charset="0"/>
              </a:rPr>
              <a:t> communities, CSOs and elected leaders was key.</a:t>
            </a:r>
          </a:p>
        </p:txBody>
      </p:sp>
      <p:sp>
        <p:nvSpPr>
          <p:cNvPr id="12" name="Rectangle 11"/>
          <p:cNvSpPr/>
          <p:nvPr/>
        </p:nvSpPr>
        <p:spPr>
          <a:xfrm>
            <a:off x="3671017" y="5257562"/>
            <a:ext cx="5066792" cy="1600438"/>
          </a:xfrm>
          <a:prstGeom prst="rect">
            <a:avLst/>
          </a:prstGeom>
        </p:spPr>
        <p:txBody>
          <a:bodyPr wrap="square">
            <a:spAutoFit/>
          </a:bodyPr>
          <a:lstStyle/>
          <a:p>
            <a:pPr lvl="0"/>
            <a:r>
              <a:rPr lang="en-US" sz="1600" b="1" dirty="0">
                <a:solidFill>
                  <a:srgbClr val="0C0C0C"/>
                </a:solidFill>
                <a:latin typeface="Quicksand" pitchFamily="2" charset="0"/>
              </a:rPr>
              <a:t>Reflections: </a:t>
            </a:r>
          </a:p>
          <a:p>
            <a:pPr lvl="0"/>
            <a:r>
              <a:rPr lang="en-US" sz="1600" dirty="0">
                <a:solidFill>
                  <a:srgbClr val="0C0C0C"/>
                </a:solidFill>
                <a:latin typeface="Quicksand" pitchFamily="2" charset="0"/>
              </a:rPr>
              <a:t>Buy-in from the State government officials is critical </a:t>
            </a:r>
          </a:p>
          <a:p>
            <a:pPr lvl="0"/>
            <a:r>
              <a:rPr lang="en-US" sz="1600" dirty="0">
                <a:solidFill>
                  <a:srgbClr val="0C0C0C"/>
                </a:solidFill>
                <a:latin typeface="Quicksand" pitchFamily="2" charset="0"/>
              </a:rPr>
              <a:t>Regular training and capacity building in WASH budget tracking of government officials and elected leaders by a State accredited institute. </a:t>
            </a:r>
          </a:p>
          <a:p>
            <a:pPr lvl="0"/>
            <a:endParaRPr lang="en-US" dirty="0">
              <a:solidFill>
                <a:srgbClr val="0C0C0C"/>
              </a:solidFill>
              <a:latin typeface="Quicksand" pitchFamily="2" charset="0"/>
            </a:endParaRPr>
          </a:p>
        </p:txBody>
      </p:sp>
      <p:pic>
        <p:nvPicPr>
          <p:cNvPr id="20" name="Picture 19" descr="Diagram&#10;&#10;Description automatically generated">
            <a:extLst>
              <a:ext uri="{FF2B5EF4-FFF2-40B4-BE49-F238E27FC236}">
                <a16:creationId xmlns:a16="http://schemas.microsoft.com/office/drawing/2014/main" id="{190F606E-17FE-933C-F39F-C0C39C4ADE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901" y="4979346"/>
            <a:ext cx="2253954" cy="2194340"/>
          </a:xfrm>
          <a:prstGeom prst="rect">
            <a:avLst/>
          </a:prstGeom>
        </p:spPr>
      </p:pic>
    </p:spTree>
    <p:extLst>
      <p:ext uri="{BB962C8B-B14F-4D97-AF65-F5344CB8AC3E}">
        <p14:creationId xmlns:p14="http://schemas.microsoft.com/office/powerpoint/2010/main" val="181854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F7997A-E397-C09F-583E-47BAB5D3C05F}"/>
              </a:ext>
            </a:extLst>
          </p:cNvPr>
          <p:cNvSpPr>
            <a:spLocks noGrp="1"/>
          </p:cNvSpPr>
          <p:nvPr>
            <p:ph idx="1"/>
          </p:nvPr>
        </p:nvSpPr>
        <p:spPr>
          <a:xfrm>
            <a:off x="6465455" y="1562966"/>
            <a:ext cx="5201227" cy="3732068"/>
          </a:xfrm>
        </p:spPr>
        <p:txBody>
          <a:bodyPr>
            <a:normAutofit fontScale="55000" lnSpcReduction="20000"/>
          </a:bodyPr>
          <a:lstStyle/>
          <a:p>
            <a:r>
              <a:rPr lang="en-GB" dirty="0">
                <a:hlinkClick r:id="rId2">
                  <a:extLst>
                    <a:ext uri="{A12FA001-AC4F-418D-AE19-62706E023703}">
                      <ahyp:hlinkClr xmlns:ahyp="http://schemas.microsoft.com/office/drawing/2018/hyperlinkcolor" val="tx"/>
                    </a:ext>
                  </a:extLst>
                </a:hlinkClick>
              </a:rPr>
              <a:t>https://www.cbgaindia.org/wp-content/uploads/2020/08/Policy-Brief-Role-of-PRIs-in-WASH.pdf</a:t>
            </a:r>
            <a:endParaRPr lang="en-GB" dirty="0"/>
          </a:p>
          <a:p>
            <a:endParaRPr lang="en-GB" dirty="0"/>
          </a:p>
          <a:p>
            <a:r>
              <a:rPr lang="en-GB" dirty="0">
                <a:hlinkClick r:id="rId3">
                  <a:extLst>
                    <a:ext uri="{A12FA001-AC4F-418D-AE19-62706E023703}">
                      <ahyp:hlinkClr xmlns:ahyp="http://schemas.microsoft.com/office/drawing/2018/hyperlinkcolor" val="tx"/>
                    </a:ext>
                  </a:extLst>
                </a:hlinkClick>
              </a:rPr>
              <a:t>https://www.cbgaindia.org/wp-content/uploads/2020/08/Tracking-Budgets-for-Rural-WASH-Odisha.pdf</a:t>
            </a:r>
            <a:endParaRPr lang="en-GB" dirty="0"/>
          </a:p>
          <a:p>
            <a:endParaRPr lang="en-GB" dirty="0"/>
          </a:p>
          <a:p>
            <a:r>
              <a:rPr lang="en-GB" dirty="0">
                <a:hlinkClick r:id="rId4">
                  <a:extLst>
                    <a:ext uri="{A12FA001-AC4F-418D-AE19-62706E023703}">
                      <ahyp:hlinkClr xmlns:ahyp="http://schemas.microsoft.com/office/drawing/2018/hyperlinkcolor" val="tx"/>
                    </a:ext>
                  </a:extLst>
                </a:hlinkClick>
              </a:rPr>
              <a:t>https://www.cbgaindia.org/wp-content/uploads/2020/08/Budgets-for-WASH-in-Social-Sector-Institutions-Nuapada.pdf</a:t>
            </a:r>
            <a:endParaRPr lang="en-GB" dirty="0"/>
          </a:p>
          <a:p>
            <a:endParaRPr lang="en-GB" dirty="0"/>
          </a:p>
          <a:p>
            <a:r>
              <a:rPr lang="en-GB" dirty="0">
                <a:hlinkClick r:id="rId5">
                  <a:extLst>
                    <a:ext uri="{A12FA001-AC4F-418D-AE19-62706E023703}">
                      <ahyp:hlinkClr xmlns:ahyp="http://schemas.microsoft.com/office/drawing/2018/hyperlinkcolor" val="tx"/>
                    </a:ext>
                  </a:extLst>
                </a:hlinkClick>
              </a:rPr>
              <a:t>https://www.cbgaindia.org/blog/training-wash-governance-lessons-field/</a:t>
            </a:r>
            <a:endParaRPr lang="en-GB" dirty="0"/>
          </a:p>
          <a:p>
            <a:endParaRPr lang="en-GB" dirty="0"/>
          </a:p>
          <a:p>
            <a:r>
              <a:rPr lang="en-GB" dirty="0">
                <a:hlinkClick r:id="rId6">
                  <a:extLst>
                    <a:ext uri="{A12FA001-AC4F-418D-AE19-62706E023703}">
                      <ahyp:hlinkClr xmlns:ahyp="http://schemas.microsoft.com/office/drawing/2018/hyperlinkcolor" val="tx"/>
                    </a:ext>
                  </a:extLst>
                </a:hlinkClick>
              </a:rPr>
              <a:t>https://washmatters.wateraid.org/publications/water-sanitation-and-hygiene-budget-advocacy-lessons-from-south-asia</a:t>
            </a:r>
            <a:endParaRPr lang="en-GB" dirty="0"/>
          </a:p>
          <a:p>
            <a:endParaRPr lang="en-GB" dirty="0"/>
          </a:p>
        </p:txBody>
      </p:sp>
      <p:pic>
        <p:nvPicPr>
          <p:cNvPr id="2050" name="Picture 2" descr="D:\Current Data\Downloads\CBGA transparent background.png"/>
          <p:cNvPicPr>
            <a:picLocks noGrp="1" noChangeAspect="1" noChangeArrowheads="1"/>
          </p:cNvPicPr>
          <p:nvPr>
            <p:ph idx="10"/>
          </p:nvPr>
        </p:nvPicPr>
        <p:blipFill>
          <a:blip r:embed="rId7" cstate="print">
            <a:extLst>
              <a:ext uri="{28A0092B-C50C-407E-A947-70E740481C1C}">
                <a14:useLocalDpi xmlns:a14="http://schemas.microsoft.com/office/drawing/2010/main" val="0"/>
              </a:ext>
            </a:extLst>
          </a:blip>
          <a:stretch>
            <a:fillRect/>
          </a:stretch>
        </p:blipFill>
        <p:spPr>
          <a:xfrm>
            <a:off x="5766704" y="5781964"/>
            <a:ext cx="806373" cy="934990"/>
          </a:xfrm>
        </p:spPr>
      </p:pic>
      <p:sp>
        <p:nvSpPr>
          <p:cNvPr id="4" name="Title 3">
            <a:extLst>
              <a:ext uri="{FF2B5EF4-FFF2-40B4-BE49-F238E27FC236}">
                <a16:creationId xmlns:a16="http://schemas.microsoft.com/office/drawing/2014/main" id="{21150B35-5D29-BAAD-14D1-E7F29BC0FE57}"/>
              </a:ext>
            </a:extLst>
          </p:cNvPr>
          <p:cNvSpPr>
            <a:spLocks noGrp="1"/>
          </p:cNvSpPr>
          <p:nvPr>
            <p:ph type="title"/>
          </p:nvPr>
        </p:nvSpPr>
        <p:spPr/>
        <p:txBody>
          <a:bodyPr/>
          <a:lstStyle/>
          <a:p>
            <a:r>
              <a:rPr lang="en-GB" dirty="0"/>
              <a:t>Resources and more info</a:t>
            </a:r>
          </a:p>
        </p:txBody>
      </p:sp>
      <p:sp>
        <p:nvSpPr>
          <p:cNvPr id="7" name="Content Placeholder 6">
            <a:extLst>
              <a:ext uri="{FF2B5EF4-FFF2-40B4-BE49-F238E27FC236}">
                <a16:creationId xmlns:a16="http://schemas.microsoft.com/office/drawing/2014/main" id="{151D7CC2-91E2-EB1D-7531-228C8A9994A8}"/>
              </a:ext>
            </a:extLst>
          </p:cNvPr>
          <p:cNvSpPr>
            <a:spLocks noGrp="1"/>
          </p:cNvSpPr>
          <p:nvPr>
            <p:ph idx="4294967295"/>
          </p:nvPr>
        </p:nvSpPr>
        <p:spPr>
          <a:xfrm>
            <a:off x="839788" y="1441450"/>
            <a:ext cx="5553075" cy="3975100"/>
          </a:xfrm>
        </p:spPr>
        <p:txBody>
          <a:bodyPr>
            <a:normAutofit fontScale="77500" lnSpcReduction="20000"/>
          </a:bodyPr>
          <a:lstStyle/>
          <a:p>
            <a:pPr>
              <a:lnSpc>
                <a:spcPct val="120000"/>
              </a:lnSpc>
              <a:spcBef>
                <a:spcPts val="0"/>
              </a:spcBef>
            </a:pPr>
            <a:r>
              <a:rPr lang="en-GB" sz="2800" b="1" dirty="0">
                <a:solidFill>
                  <a:schemeClr val="tx2"/>
                </a:solidFill>
              </a:rPr>
              <a:t>Contact:</a:t>
            </a:r>
            <a:br>
              <a:rPr lang="en-GB" sz="2800" b="1" dirty="0">
                <a:solidFill>
                  <a:schemeClr val="tx2"/>
                </a:solidFill>
              </a:rPr>
            </a:br>
            <a:endParaRPr lang="en-GB" sz="2800" b="1" dirty="0">
              <a:solidFill>
                <a:schemeClr val="tx2"/>
              </a:solidFill>
            </a:endParaRPr>
          </a:p>
          <a:p>
            <a:pPr>
              <a:lnSpc>
                <a:spcPct val="120000"/>
              </a:lnSpc>
              <a:spcBef>
                <a:spcPts val="0"/>
              </a:spcBef>
            </a:pPr>
            <a:r>
              <a:rPr lang="en-US" b="1" dirty="0">
                <a:solidFill>
                  <a:schemeClr val="bg1"/>
                </a:solidFill>
              </a:rPr>
              <a:t>Centre for Budget and Governance Accountability (CBGA)</a:t>
            </a:r>
          </a:p>
          <a:p>
            <a:pPr>
              <a:lnSpc>
                <a:spcPct val="120000"/>
              </a:lnSpc>
              <a:spcBef>
                <a:spcPts val="0"/>
              </a:spcBef>
            </a:pPr>
            <a:br>
              <a:rPr lang="en-US" b="1" dirty="0">
                <a:solidFill>
                  <a:schemeClr val="bg1"/>
                </a:solidFill>
              </a:rPr>
            </a:br>
            <a:r>
              <a:rPr lang="en-US" dirty="0">
                <a:solidFill>
                  <a:schemeClr val="bg1"/>
                </a:solidFill>
              </a:rPr>
              <a:t>B-7 </a:t>
            </a:r>
            <a:r>
              <a:rPr lang="en-US" dirty="0" err="1">
                <a:solidFill>
                  <a:schemeClr val="bg1"/>
                </a:solidFill>
              </a:rPr>
              <a:t>Extn</a:t>
            </a:r>
            <a:r>
              <a:rPr lang="en-US" dirty="0">
                <a:solidFill>
                  <a:schemeClr val="bg1"/>
                </a:solidFill>
              </a:rPr>
              <a:t>./110A (Ground Floor), </a:t>
            </a:r>
            <a:r>
              <a:rPr lang="en-US" dirty="0" err="1">
                <a:solidFill>
                  <a:schemeClr val="bg1"/>
                </a:solidFill>
              </a:rPr>
              <a:t>Harsukh</a:t>
            </a:r>
            <a:r>
              <a:rPr lang="en-US" dirty="0">
                <a:solidFill>
                  <a:schemeClr val="bg1"/>
                </a:solidFill>
              </a:rPr>
              <a:t> </a:t>
            </a:r>
            <a:r>
              <a:rPr lang="en-US" dirty="0" err="1">
                <a:solidFill>
                  <a:schemeClr val="bg1"/>
                </a:solidFill>
              </a:rPr>
              <a:t>Marg</a:t>
            </a:r>
            <a:r>
              <a:rPr lang="en-US" dirty="0">
                <a:solidFill>
                  <a:schemeClr val="bg1"/>
                </a:solidFill>
              </a:rPr>
              <a:t>,</a:t>
            </a:r>
          </a:p>
          <a:p>
            <a:pPr>
              <a:lnSpc>
                <a:spcPct val="120000"/>
              </a:lnSpc>
              <a:spcBef>
                <a:spcPts val="0"/>
              </a:spcBef>
            </a:pPr>
            <a:r>
              <a:rPr lang="en-US" dirty="0" err="1">
                <a:solidFill>
                  <a:schemeClr val="bg1"/>
                </a:solidFill>
              </a:rPr>
              <a:t>Safdarjung</a:t>
            </a:r>
            <a:r>
              <a:rPr lang="en-US" dirty="0">
                <a:solidFill>
                  <a:schemeClr val="bg1"/>
                </a:solidFill>
              </a:rPr>
              <a:t> Enclave, New Delhi-110029, India</a:t>
            </a:r>
            <a:br>
              <a:rPr lang="en-US" dirty="0">
                <a:solidFill>
                  <a:schemeClr val="bg1"/>
                </a:solidFill>
              </a:rPr>
            </a:br>
            <a:r>
              <a:rPr lang="en-US" dirty="0">
                <a:solidFill>
                  <a:schemeClr val="bg1"/>
                </a:solidFill>
              </a:rPr>
              <a:t>Tel: +91 11 49 200 415 / 400 / 401, 4050 4846 (telefax)</a:t>
            </a:r>
            <a:br>
              <a:rPr lang="en-US" dirty="0">
                <a:solidFill>
                  <a:schemeClr val="bg1"/>
                </a:solidFill>
              </a:rPr>
            </a:br>
            <a:r>
              <a:rPr lang="en-US" dirty="0">
                <a:solidFill>
                  <a:schemeClr val="bg1"/>
                </a:solidFill>
              </a:rPr>
              <a:t>Follow us on: </a:t>
            </a:r>
            <a:r>
              <a:rPr lang="en-US" dirty="0">
                <a:solidFill>
                  <a:schemeClr val="bg1"/>
                </a:solidFill>
                <a:hlinkClick r:id="rId8">
                  <a:extLst>
                    <a:ext uri="{A12FA001-AC4F-418D-AE19-62706E023703}">
                      <ahyp:hlinkClr xmlns:ahyp="http://schemas.microsoft.com/office/drawing/2018/hyperlinkcolor" val="tx"/>
                    </a:ext>
                  </a:extLst>
                </a:hlinkClick>
              </a:rPr>
              <a:t>www.cbgaindia.org</a:t>
            </a:r>
            <a:r>
              <a:rPr lang="en-US" dirty="0">
                <a:solidFill>
                  <a:schemeClr val="bg1"/>
                </a:solidFill>
              </a:rPr>
              <a:t> |</a:t>
            </a:r>
            <a:r>
              <a:rPr lang="en-US" dirty="0">
                <a:solidFill>
                  <a:schemeClr val="bg1"/>
                </a:solidFill>
                <a:hlinkClick r:id="rId9">
                  <a:extLst>
                    <a:ext uri="{A12FA001-AC4F-418D-AE19-62706E023703}">
                      <ahyp:hlinkClr xmlns:ahyp="http://schemas.microsoft.com/office/drawing/2018/hyperlinkcolor" val="tx"/>
                    </a:ext>
                  </a:extLst>
                </a:hlinkClick>
              </a:rPr>
              <a:t>Facebook</a:t>
            </a:r>
            <a:r>
              <a:rPr lang="en-US" dirty="0">
                <a:solidFill>
                  <a:schemeClr val="bg1"/>
                </a:solidFill>
              </a:rPr>
              <a:t> |</a:t>
            </a:r>
            <a:r>
              <a:rPr lang="en-US" dirty="0">
                <a:solidFill>
                  <a:schemeClr val="bg1"/>
                </a:solidFill>
                <a:hlinkClick r:id="rId10">
                  <a:extLst>
                    <a:ext uri="{A12FA001-AC4F-418D-AE19-62706E023703}">
                      <ahyp:hlinkClr xmlns:ahyp="http://schemas.microsoft.com/office/drawing/2018/hyperlinkcolor" val="tx"/>
                    </a:ext>
                  </a:extLst>
                </a:hlinkClick>
              </a:rPr>
              <a:t>Twitter</a:t>
            </a:r>
            <a:r>
              <a:rPr lang="en-US" dirty="0">
                <a:solidFill>
                  <a:schemeClr val="bg1"/>
                </a:solidFill>
              </a:rPr>
              <a:t>|</a:t>
            </a:r>
          </a:p>
          <a:p>
            <a:pPr>
              <a:lnSpc>
                <a:spcPct val="120000"/>
              </a:lnSpc>
              <a:spcBef>
                <a:spcPts val="0"/>
              </a:spcBef>
            </a:pPr>
            <a:endParaRPr lang="en-US" dirty="0">
              <a:solidFill>
                <a:schemeClr val="bg1"/>
              </a:solidFill>
            </a:endParaRPr>
          </a:p>
          <a:p>
            <a:pPr>
              <a:lnSpc>
                <a:spcPct val="120000"/>
              </a:lnSpc>
              <a:spcBef>
                <a:spcPts val="0"/>
              </a:spcBef>
            </a:pPr>
            <a:r>
              <a:rPr lang="en-US" dirty="0">
                <a:solidFill>
                  <a:schemeClr val="bg1"/>
                </a:solidFill>
              </a:rPr>
              <a:t>Email: trisha14@gmail.com</a:t>
            </a:r>
            <a:br>
              <a:rPr lang="en-US" dirty="0">
                <a:solidFill>
                  <a:schemeClr val="bg1"/>
                </a:solidFill>
              </a:rPr>
            </a:br>
            <a:endParaRPr lang="en-GB" dirty="0">
              <a:solidFill>
                <a:schemeClr val="bg1"/>
              </a:solidFill>
            </a:endParaRPr>
          </a:p>
          <a:p>
            <a:endParaRPr lang="en-GB" dirty="0"/>
          </a:p>
          <a:p>
            <a:endParaRPr lang="en-GB" dirty="0"/>
          </a:p>
        </p:txBody>
      </p:sp>
    </p:spTree>
    <p:extLst>
      <p:ext uri="{BB962C8B-B14F-4D97-AF65-F5344CB8AC3E}">
        <p14:creationId xmlns:p14="http://schemas.microsoft.com/office/powerpoint/2010/main" val="71615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p:sld>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atershed">
    <a:dk1>
      <a:sysClr val="windowText" lastClr="000000"/>
    </a:dk1>
    <a:lt1>
      <a:srgbClr val="FFFFFE"/>
    </a:lt1>
    <a:dk2>
      <a:srgbClr val="08262D"/>
    </a:dk2>
    <a:lt2>
      <a:srgbClr val="B7CBBA"/>
    </a:lt2>
    <a:accent1>
      <a:srgbClr val="B70A35"/>
    </a:accent1>
    <a:accent2>
      <a:srgbClr val="003F70"/>
    </a:accent2>
    <a:accent3>
      <a:srgbClr val="387B91"/>
    </a:accent3>
    <a:accent4>
      <a:srgbClr val="3D6454"/>
    </a:accent4>
    <a:accent5>
      <a:srgbClr val="79A38A"/>
    </a:accent5>
    <a:accent6>
      <a:srgbClr val="08262D"/>
    </a:accent6>
    <a:hlink>
      <a:srgbClr val="003F70"/>
    </a:hlink>
    <a:folHlink>
      <a:srgbClr val="387B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BA773CE7-6A6A-4A81-9C13-DC9C31612452}">
  <ds:schemaRefs>
    <ds:schemaRef ds:uri="http://schemas.microsoft.com/sharepoint/v3/contenttype/forms"/>
  </ds:schemaRefs>
</ds:datastoreItem>
</file>

<file path=customXml/itemProps2.xml><?xml version="1.0" encoding="utf-8"?>
<ds:datastoreItem xmlns:ds="http://schemas.openxmlformats.org/officeDocument/2006/customXml" ds:itemID="{1508F857-A136-450A-97FC-47DCE9C36C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f6d27a-a121-47a7-bb37-240d2e08ea91"/>
    <ds:schemaRef ds:uri="bbc718c4-94a0-4501-a8e8-70f7c8e44e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BBF8C0-4232-4ED5-8C41-F237ABF6B8FF}">
  <ds:schemaRefs>
    <ds:schemaRef ds:uri="http://schemas.microsoft.com/office/2006/metadata/properties"/>
    <ds:schemaRef ds:uri="http://schemas.microsoft.com/office/infopath/2007/PartnerControls"/>
    <ds:schemaRef ds:uri="7cf6d27a-a121-47a7-bb37-240d2e08ea91"/>
    <ds:schemaRef ds:uri="bbc718c4-94a0-4501-a8e8-70f7c8e44e11"/>
  </ds:schemaRefs>
</ds:datastoreItem>
</file>

<file path=docProps/app.xml><?xml version="1.0" encoding="utf-8"?>
<Properties xmlns="http://schemas.openxmlformats.org/officeDocument/2006/extended-properties" xmlns:vt="http://schemas.openxmlformats.org/officeDocument/2006/docPropsVTypes">
  <Template>Systems Connect</Template>
  <TotalTime>1157</TotalTime>
  <Words>802</Words>
  <Application>Microsoft Office PowerPoint</Application>
  <PresentationFormat>Widescreen</PresentationFormat>
  <Paragraphs>76</Paragraphs>
  <Slides>10</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10</vt:i4>
      </vt:variant>
    </vt:vector>
  </HeadingPairs>
  <TitlesOfParts>
    <vt:vector size="20" baseType="lpstr">
      <vt:lpstr>Arial</vt:lpstr>
      <vt:lpstr>Bryant Medium Italic</vt:lpstr>
      <vt:lpstr>Calibri</vt:lpstr>
      <vt:lpstr>Calibri Light</vt:lpstr>
      <vt:lpstr>Quicksand</vt:lpstr>
      <vt:lpstr>Quicksand Medium</vt:lpstr>
      <vt:lpstr>System Font Regular</vt:lpstr>
      <vt:lpstr>Office Theme</vt:lpstr>
      <vt:lpstr>Systems Connect v6</vt:lpstr>
      <vt:lpstr>1_Office Theme</vt:lpstr>
      <vt:lpstr>PowerPoint Presentation</vt:lpstr>
      <vt:lpstr>Decentralised public finance and expenditure tracking  for WASH: </vt:lpstr>
      <vt:lpstr>About the Case Study/Project</vt:lpstr>
      <vt:lpstr>Methodology</vt:lpstr>
      <vt:lpstr>Impact of the  Intervention</vt:lpstr>
      <vt:lpstr>“While it has taken time for us to understand the requirements for using finance commission funds, the devolution of resources has helped our communities.  Going ahead we will make  better use of this.”  </vt:lpstr>
      <vt:lpstr>Limitations and Challenges</vt:lpstr>
      <vt:lpstr>PowerPoint Presentation</vt:lpstr>
      <vt:lpstr>Resources and more info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USER</cp:lastModifiedBy>
  <cp:revision>90</cp:revision>
  <dcterms:created xsi:type="dcterms:W3CDTF">2023-03-15T11:22:56Z</dcterms:created>
  <dcterms:modified xsi:type="dcterms:W3CDTF">2023-05-03T07:32:32Z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