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0" r:id="rId5"/>
  </p:sldMasterIdLst>
  <p:notesMasterIdLst>
    <p:notesMasterId r:id="rId23"/>
  </p:notesMasterIdLst>
  <p:sldIdLst>
    <p:sldId id="1994" r:id="rId6"/>
    <p:sldId id="311" r:id="rId7"/>
    <p:sldId id="281" r:id="rId8"/>
    <p:sldId id="399" r:id="rId9"/>
    <p:sldId id="355" r:id="rId10"/>
    <p:sldId id="421" r:id="rId11"/>
    <p:sldId id="342" r:id="rId12"/>
    <p:sldId id="312" r:id="rId13"/>
    <p:sldId id="411" r:id="rId14"/>
    <p:sldId id="304" r:id="rId15"/>
    <p:sldId id="414" r:id="rId16"/>
    <p:sldId id="415" r:id="rId17"/>
    <p:sldId id="423" r:id="rId18"/>
    <p:sldId id="422" r:id="rId19"/>
    <p:sldId id="418" r:id="rId20"/>
    <p:sldId id="419" r:id="rId21"/>
    <p:sldId id="28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94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02" y="58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%20Documents\WASH%20budget%20year%20wi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%20Documents\WASH%20Budget_Control%20area_WAI%20BD%201228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%20Documents\WASH%20Budget%20status_WAI%20BD_%20FY%202019%20to%202023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289472554155811E-2"/>
          <c:y val="2.2229085211883113E-4"/>
          <c:w val="0.92788619568314989"/>
          <c:h val="0.75573094210869407"/>
        </c:manualLayout>
      </c:layout>
      <c:lineChart>
        <c:grouping val="standard"/>
        <c:varyColors val="0"/>
        <c:ser>
          <c:idx val="0"/>
          <c:order val="0"/>
          <c:tx>
            <c:strRef>
              <c:f>'Year wise WASH budget'!$E$3</c:f>
              <c:strCache>
                <c:ptCount val="1"/>
                <c:pt idx="0">
                  <c:v>WASH Budget in million dollor 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6111111111111108E-2"/>
                  <c:y val="-9.25925925925925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77-46ED-89DB-5E0BCC954122}"/>
                </c:ext>
              </c:extLst>
            </c:dLbl>
            <c:dLbl>
              <c:idx val="1"/>
              <c:layout>
                <c:manualLayout>
                  <c:x val="-2.7777777777777776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77-46ED-89DB-5E0BCC954122}"/>
                </c:ext>
              </c:extLst>
            </c:dLbl>
            <c:dLbl>
              <c:idx val="2"/>
              <c:layout>
                <c:manualLayout>
                  <c:x val="-1.6666666666666718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77-46ED-89DB-5E0BCC954122}"/>
                </c:ext>
              </c:extLst>
            </c:dLbl>
            <c:dLbl>
              <c:idx val="3"/>
              <c:layout>
                <c:manualLayout>
                  <c:x val="8.3333333333333332E-3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77-46ED-89DB-5E0BCC954122}"/>
                </c:ext>
              </c:extLst>
            </c:dLbl>
            <c:dLbl>
              <c:idx val="4"/>
              <c:layout>
                <c:manualLayout>
                  <c:x val="-1.6666666666666666E-2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77-46ED-89DB-5E0BCC954122}"/>
                </c:ext>
              </c:extLst>
            </c:dLbl>
            <c:dLbl>
              <c:idx val="5"/>
              <c:layout>
                <c:manualLayout>
                  <c:x val="0"/>
                  <c:y val="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77-46ED-89DB-5E0BCC954122}"/>
                </c:ext>
              </c:extLst>
            </c:dLbl>
            <c:dLbl>
              <c:idx val="6"/>
              <c:layout>
                <c:manualLayout>
                  <c:x val="-2.7777777777777776E-2"/>
                  <c:y val="-9.72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77-46ED-89DB-5E0BCC954122}"/>
                </c:ext>
              </c:extLst>
            </c:dLbl>
            <c:dLbl>
              <c:idx val="7"/>
              <c:layout>
                <c:manualLayout>
                  <c:x val="-1.3888888888888888E-2"/>
                  <c:y val="9.259259259259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77-46ED-89DB-5E0BCC954122}"/>
                </c:ext>
              </c:extLst>
            </c:dLbl>
            <c:dLbl>
              <c:idx val="8"/>
              <c:layout>
                <c:manualLayout>
                  <c:x val="3.3333333333333437E-2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77-46ED-89DB-5E0BCC954122}"/>
                </c:ext>
              </c:extLst>
            </c:dLbl>
            <c:dLbl>
              <c:idx val="9"/>
              <c:layout>
                <c:manualLayout>
                  <c:x val="-0.17499999999999999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77-46ED-89DB-5E0BCC954122}"/>
                </c:ext>
              </c:extLst>
            </c:dLbl>
            <c:dLbl>
              <c:idx val="10"/>
              <c:layout>
                <c:manualLayout>
                  <c:x val="-9.4444444444444553E-2"/>
                  <c:y val="-9.7222222222222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277-46ED-89DB-5E0BCC954122}"/>
                </c:ext>
              </c:extLst>
            </c:dLbl>
            <c:dLbl>
              <c:idx val="11"/>
              <c:layout>
                <c:manualLayout>
                  <c:x val="-2.7777777777777779E-3"/>
                  <c:y val="8.7962962962962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77-46ED-89DB-5E0BCC954122}"/>
                </c:ext>
              </c:extLst>
            </c:dLbl>
            <c:dLbl>
              <c:idx val="12"/>
              <c:layout>
                <c:manualLayout>
                  <c:x val="-1.3888888888888888E-2"/>
                  <c:y val="-0.120370370370370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02777777777777"/>
                      <c:h val="9.30092592592592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B277-46ED-89DB-5E0BCC9541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'Year wise WASH budget'!$D$4:$D$16</c:f>
              <c:strCache>
                <c:ptCount val="13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  <c:pt idx="7">
                  <c:v>2017-2018</c:v>
                </c:pt>
                <c:pt idx="8">
                  <c:v>2018-2019</c:v>
                </c:pt>
                <c:pt idx="9">
                  <c:v>2019-2020</c:v>
                </c:pt>
                <c:pt idx="10">
                  <c:v>2020-2021</c:v>
                </c:pt>
                <c:pt idx="11">
                  <c:v>2021-2022</c:v>
                </c:pt>
                <c:pt idx="12">
                  <c:v>2022-2023</c:v>
                </c:pt>
              </c:strCache>
            </c:strRef>
          </c:cat>
          <c:val>
            <c:numRef>
              <c:f>'Year wise WASH budget'!$E$4:$E$16</c:f>
              <c:numCache>
                <c:formatCode>[$$-409]#,##0</c:formatCode>
                <c:ptCount val="13"/>
                <c:pt idx="0">
                  <c:v>511.64705882352939</c:v>
                </c:pt>
                <c:pt idx="1">
                  <c:v>586.70588235294122</c:v>
                </c:pt>
                <c:pt idx="2">
                  <c:v>381.41176470588238</c:v>
                </c:pt>
                <c:pt idx="3">
                  <c:v>352.94117647058823</c:v>
                </c:pt>
                <c:pt idx="4">
                  <c:v>512.70588235294122</c:v>
                </c:pt>
                <c:pt idx="5">
                  <c:v>542.35294117647061</c:v>
                </c:pt>
                <c:pt idx="6">
                  <c:v>585.52941176470586</c:v>
                </c:pt>
                <c:pt idx="7">
                  <c:v>834.82352941176475</c:v>
                </c:pt>
                <c:pt idx="8">
                  <c:v>805.17647058823525</c:v>
                </c:pt>
                <c:pt idx="9">
                  <c:v>1256.4705882352941</c:v>
                </c:pt>
                <c:pt idx="10">
                  <c:v>1438.4705882352941</c:v>
                </c:pt>
                <c:pt idx="11">
                  <c:v>1406.4705882352941</c:v>
                </c:pt>
                <c:pt idx="12">
                  <c:v>1787.0588235294117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277-46ED-89DB-5E0BCC9541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707872"/>
        <c:axId val="501441568"/>
      </c:lineChart>
      <c:catAx>
        <c:axId val="50570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501441568"/>
        <c:crosses val="autoZero"/>
        <c:auto val="1"/>
        <c:lblAlgn val="ctr"/>
        <c:lblOffset val="100"/>
        <c:noMultiLvlLbl val="0"/>
      </c:catAx>
      <c:valAx>
        <c:axId val="5014415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$-409]#,##0" sourceLinked="1"/>
        <c:majorTickMark val="none"/>
        <c:minorTickMark val="none"/>
        <c:tickLblPos val="nextTo"/>
        <c:crossAx val="50570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208641706425742E-2"/>
          <c:y val="4.0406371437849593E-2"/>
          <c:w val="0.98073442458627624"/>
          <c:h val="0.73918758376898319"/>
        </c:manualLayout>
      </c:layout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Lcoal govt own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Sheet1!$C$3:$F$3</c:f>
              <c:strCache>
                <c:ptCount val="4"/>
                <c:pt idx="0">
                  <c:v>FY 2001 
(in million USD)</c:v>
                </c:pt>
                <c:pt idx="1">
                  <c:v>FY 2011 
(in million USD)</c:v>
                </c:pt>
                <c:pt idx="2">
                  <c:v>FY 2012
(in million USD)</c:v>
                </c:pt>
                <c:pt idx="3">
                  <c:v>FY 2013
(in million USD)</c:v>
                </c:pt>
              </c:strCache>
            </c:strRef>
          </c:cat>
          <c:val>
            <c:numRef>
              <c:f>Sheet1!$C$4:$F$4</c:f>
              <c:numCache>
                <c:formatCode>General</c:formatCode>
                <c:ptCount val="4"/>
                <c:pt idx="0">
                  <c:v>153</c:v>
                </c:pt>
                <c:pt idx="1">
                  <c:v>458</c:v>
                </c:pt>
                <c:pt idx="2">
                  <c:v>703</c:v>
                </c:pt>
                <c:pt idx="3">
                  <c:v>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D-4891-98C3-512FBBB9635C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Central govt.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5000000000000025E-2"/>
                  <c:y val="-0.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AD-4891-98C3-512FBBB9635C}"/>
                </c:ext>
              </c:extLst>
            </c:dLbl>
            <c:dLbl>
              <c:idx val="1"/>
              <c:layout>
                <c:manualLayout>
                  <c:x val="-8.8888888888888892E-2"/>
                  <c:y val="-5.555555555555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AD-4891-98C3-512FBBB9635C}"/>
                </c:ext>
              </c:extLst>
            </c:dLbl>
            <c:dLbl>
              <c:idx val="2"/>
              <c:layout>
                <c:manualLayout>
                  <c:x val="-8.3333333333333332E-3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AD-4891-98C3-512FBBB9635C}"/>
                </c:ext>
              </c:extLst>
            </c:dLbl>
            <c:dLbl>
              <c:idx val="3"/>
              <c:layout>
                <c:manualLayout>
                  <c:x val="-2.5000000000000001E-2"/>
                  <c:y val="-9.7222222222222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AD-4891-98C3-512FBBB963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Sheet1!$C$3:$F$3</c:f>
              <c:strCache>
                <c:ptCount val="4"/>
                <c:pt idx="0">
                  <c:v>FY 2001 
(in million USD)</c:v>
                </c:pt>
                <c:pt idx="1">
                  <c:v>FY 2011 
(in million USD)</c:v>
                </c:pt>
                <c:pt idx="2">
                  <c:v>FY 2012
(in million USD)</c:v>
                </c:pt>
                <c:pt idx="3">
                  <c:v>FY 2013
(in million USD)</c:v>
                </c:pt>
              </c:strCache>
            </c:strRef>
          </c:cat>
          <c:val>
            <c:numRef>
              <c:f>Sheet1!$C$5:$F$5</c:f>
              <c:numCache>
                <c:formatCode>General</c:formatCode>
                <c:ptCount val="4"/>
                <c:pt idx="0">
                  <c:v>204</c:v>
                </c:pt>
                <c:pt idx="1">
                  <c:v>746</c:v>
                </c:pt>
                <c:pt idx="2">
                  <c:v>754</c:v>
                </c:pt>
                <c:pt idx="3">
                  <c:v>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AD-4891-98C3-512FBBB96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7793343"/>
        <c:axId val="947799103"/>
      </c:lineChart>
      <c:catAx>
        <c:axId val="947793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NL"/>
          </a:p>
        </c:txPr>
        <c:crossAx val="947799103"/>
        <c:crosses val="autoZero"/>
        <c:auto val="1"/>
        <c:lblAlgn val="ctr"/>
        <c:lblOffset val="100"/>
        <c:noMultiLvlLbl val="0"/>
      </c:catAx>
      <c:valAx>
        <c:axId val="9477991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7793343"/>
        <c:crosses val="autoZero"/>
        <c:crossBetween val="between"/>
      </c:valAx>
      <c:spPr>
        <a:solidFill>
          <a:schemeClr val="bg2">
            <a:lumMod val="20000"/>
            <a:lumOff val="80000"/>
          </a:schemeClr>
        </a:solidFill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748898081599178E-2"/>
          <c:y val="6.0338567865122719E-2"/>
          <c:w val="0.92606451040253013"/>
          <c:h val="0.73004792017308029"/>
        </c:manualLayout>
      </c:layout>
      <c:lineChart>
        <c:grouping val="standard"/>
        <c:varyColors val="0"/>
        <c:ser>
          <c:idx val="0"/>
          <c:order val="0"/>
          <c:tx>
            <c:strRef>
              <c:f>Sheet3!$H$3</c:f>
              <c:strCache>
                <c:ptCount val="1"/>
                <c:pt idx="0">
                  <c:v>Satkhira Municipality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46366063482668E-3"/>
                  <c:y val="-0.15395003376097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59-460E-9265-53377B52A04B}"/>
                </c:ext>
              </c:extLst>
            </c:dLbl>
            <c:dLbl>
              <c:idx val="1"/>
              <c:layout>
                <c:manualLayout>
                  <c:x val="-5.9329575793533075E-3"/>
                  <c:y val="-0.11613774476704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59-460E-9265-53377B52A04B}"/>
                </c:ext>
              </c:extLst>
            </c:dLbl>
            <c:dLbl>
              <c:idx val="2"/>
              <c:layout>
                <c:manualLayout>
                  <c:x val="-6.8822307920498454E-2"/>
                  <c:y val="-0.105334233625928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059-460E-9265-53377B52A04B}"/>
                </c:ext>
              </c:extLst>
            </c:dLbl>
            <c:dLbl>
              <c:idx val="3"/>
              <c:layout>
                <c:manualLayout>
                  <c:x val="-5.458320973005043E-2"/>
                  <c:y val="-0.16475354490209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59-460E-9265-53377B52A04B}"/>
                </c:ext>
              </c:extLst>
            </c:dLbl>
            <c:dLbl>
              <c:idx val="4"/>
              <c:layout>
                <c:manualLayout>
                  <c:x val="-1.7403141190197604E-16"/>
                  <c:y val="6.5243428137366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059-460E-9265-53377B52A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Sheet3!$I$2:$M$2</c:f>
              <c:strCache>
                <c:ptCount val="5"/>
                <c:pt idx="0">
                  <c:v>Fiscal Year  2018-2019 (USD)</c:v>
                </c:pt>
                <c:pt idx="1">
                  <c:v>Fiscal Year  2019-2020 (USD)</c:v>
                </c:pt>
                <c:pt idx="2">
                  <c:v>Fiscal Year  2020-2021(USD)</c:v>
                </c:pt>
                <c:pt idx="3">
                  <c:v>Fiscal Year  2021-2022(USD)</c:v>
                </c:pt>
                <c:pt idx="4">
                  <c:v>Fiscal Year  2022-2023(USD)</c:v>
                </c:pt>
              </c:strCache>
            </c:strRef>
          </c:cat>
          <c:val>
            <c:numRef>
              <c:f>Sheet3!$I$3:$M$3</c:f>
              <c:numCache>
                <c:formatCode>#,##0</c:formatCode>
                <c:ptCount val="5"/>
                <c:pt idx="0">
                  <c:v>281466.34615384613</c:v>
                </c:pt>
                <c:pt idx="1">
                  <c:v>313918.26923076925</c:v>
                </c:pt>
                <c:pt idx="2">
                  <c:v>408576.92307692306</c:v>
                </c:pt>
                <c:pt idx="3">
                  <c:v>432692.30769230769</c:v>
                </c:pt>
                <c:pt idx="4">
                  <c:v>1642307.6923076923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59-460E-9265-53377B52A04B}"/>
            </c:ext>
          </c:extLst>
        </c:ser>
        <c:ser>
          <c:idx val="1"/>
          <c:order val="1"/>
          <c:tx>
            <c:strRef>
              <c:f>Sheet3!$H$4</c:f>
              <c:strCache>
                <c:ptCount val="1"/>
                <c:pt idx="0">
                  <c:v>Kalaroa Municipality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3.6784336991990504E-2"/>
                  <c:y val="9.903104144523316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59-460E-9265-53377B52A04B}"/>
                </c:ext>
              </c:extLst>
            </c:dLbl>
            <c:dLbl>
              <c:idx val="2"/>
              <c:layout>
                <c:manualLayout>
                  <c:x val="1.6612281222189173E-2"/>
                  <c:y val="4.32140445644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59-460E-9265-53377B52A04B}"/>
                </c:ext>
              </c:extLst>
            </c:dLbl>
            <c:dLbl>
              <c:idx val="3"/>
              <c:layout>
                <c:manualLayout>
                  <c:x val="1.1865915158706615E-2"/>
                  <c:y val="5.401755570560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59-460E-9265-53377B52A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Sheet3!$I$2:$M$2</c:f>
              <c:strCache>
                <c:ptCount val="5"/>
                <c:pt idx="0">
                  <c:v>Fiscal Year  2018-2019 (USD)</c:v>
                </c:pt>
                <c:pt idx="1">
                  <c:v>Fiscal Year  2019-2020 (USD)</c:v>
                </c:pt>
                <c:pt idx="2">
                  <c:v>Fiscal Year  2020-2021(USD)</c:v>
                </c:pt>
                <c:pt idx="3">
                  <c:v>Fiscal Year  2021-2022(USD)</c:v>
                </c:pt>
                <c:pt idx="4">
                  <c:v>Fiscal Year  2022-2023(USD)</c:v>
                </c:pt>
              </c:strCache>
            </c:strRef>
          </c:cat>
          <c:val>
            <c:numRef>
              <c:f>Sheet3!$I$4:$M$4</c:f>
              <c:numCache>
                <c:formatCode>#,##0</c:formatCode>
                <c:ptCount val="5"/>
                <c:pt idx="0">
                  <c:v>29955.711538461539</c:v>
                </c:pt>
                <c:pt idx="1">
                  <c:v>42451.923076923078</c:v>
                </c:pt>
                <c:pt idx="2">
                  <c:v>331778.84615384613</c:v>
                </c:pt>
                <c:pt idx="3">
                  <c:v>387019.23076923075</c:v>
                </c:pt>
                <c:pt idx="4">
                  <c:v>538942.30769230775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59-460E-9265-53377B52A04B}"/>
            </c:ext>
          </c:extLst>
        </c:ser>
        <c:ser>
          <c:idx val="2"/>
          <c:order val="2"/>
          <c:tx>
            <c:strRef>
              <c:f>Sheet3!$H$5</c:f>
              <c:strCache>
                <c:ptCount val="1"/>
                <c:pt idx="0">
                  <c:v>Barguna Municipality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6956392761791756E-2"/>
                  <c:y val="-7.562457798784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059-460E-9265-53377B52A04B}"/>
                </c:ext>
              </c:extLst>
            </c:dLbl>
            <c:dLbl>
              <c:idx val="1"/>
              <c:layout>
                <c:manualLayout>
                  <c:x val="-2.8478196380895878E-2"/>
                  <c:y val="2.4307900067521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59-460E-9265-53377B52A04B}"/>
                </c:ext>
              </c:extLst>
            </c:dLbl>
            <c:dLbl>
              <c:idx val="2"/>
              <c:layout>
                <c:manualLayout>
                  <c:x val="6.1702758825274311E-2"/>
                  <c:y val="-2.9709655638082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59-460E-9265-53377B52A04B}"/>
                </c:ext>
              </c:extLst>
            </c:dLbl>
            <c:dLbl>
              <c:idx val="3"/>
              <c:layout>
                <c:manualLayout>
                  <c:x val="4.8650252150697036E-2"/>
                  <c:y val="-8.642808912896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59-460E-9265-53377B52A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Sheet3!$I$2:$M$2</c:f>
              <c:strCache>
                <c:ptCount val="5"/>
                <c:pt idx="0">
                  <c:v>Fiscal Year  2018-2019 (USD)</c:v>
                </c:pt>
                <c:pt idx="1">
                  <c:v>Fiscal Year  2019-2020 (USD)</c:v>
                </c:pt>
                <c:pt idx="2">
                  <c:v>Fiscal Year  2020-2021(USD)</c:v>
                </c:pt>
                <c:pt idx="3">
                  <c:v>Fiscal Year  2021-2022(USD)</c:v>
                </c:pt>
                <c:pt idx="4">
                  <c:v>Fiscal Year  2022-2023(USD)</c:v>
                </c:pt>
              </c:strCache>
            </c:strRef>
          </c:cat>
          <c:val>
            <c:numRef>
              <c:f>Sheet3!$I$5:$M$5</c:f>
              <c:numCache>
                <c:formatCode>#,##0</c:formatCode>
                <c:ptCount val="5"/>
                <c:pt idx="0">
                  <c:v>59385.865384615383</c:v>
                </c:pt>
                <c:pt idx="1">
                  <c:v>267135.82692307694</c:v>
                </c:pt>
                <c:pt idx="2">
                  <c:v>457146.23076923075</c:v>
                </c:pt>
                <c:pt idx="3">
                  <c:v>486538.46153846156</c:v>
                </c:pt>
                <c:pt idx="4">
                  <c:v>716346.15384615387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59-460E-9265-53377B52A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9381119"/>
        <c:axId val="899386879"/>
      </c:lineChart>
      <c:catAx>
        <c:axId val="899381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NL"/>
          </a:p>
        </c:txPr>
        <c:crossAx val="899386879"/>
        <c:crosses val="autoZero"/>
        <c:auto val="1"/>
        <c:lblAlgn val="ctr"/>
        <c:lblOffset val="100"/>
        <c:noMultiLvlLbl val="0"/>
      </c:catAx>
      <c:valAx>
        <c:axId val="89938687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99381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76459005365355"/>
          <c:y val="7.5938000497075941E-2"/>
          <c:w val="0.77230766355926062"/>
          <c:h val="5.78992466447818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937136343569626E-2"/>
          <c:y val="1.456271522001487E-3"/>
          <c:w val="0.93888888888888888"/>
          <c:h val="0.68491469816272965"/>
        </c:manualLayout>
      </c:layout>
      <c:lineChart>
        <c:grouping val="standard"/>
        <c:varyColors val="0"/>
        <c:ser>
          <c:idx val="0"/>
          <c:order val="0"/>
          <c:tx>
            <c:strRef>
              <c:f>Sheet2!$B$4</c:f>
              <c:strCache>
                <c:ptCount val="1"/>
                <c:pt idx="0">
                  <c:v>Dhalua Union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"/>
              <c:layout>
                <c:manualLayout>
                  <c:x val="-1.3052506674577276E-2"/>
                  <c:y val="-8.4541280344211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743-40FD-AB4F-B2446074A9F7}"/>
                </c:ext>
              </c:extLst>
            </c:dLbl>
            <c:dLbl>
              <c:idx val="3"/>
              <c:layout>
                <c:manualLayout>
                  <c:x val="-4.7895411768278211E-2"/>
                  <c:y val="-6.0706434613447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43-40FD-AB4F-B2446074A9F7}"/>
                </c:ext>
              </c:extLst>
            </c:dLbl>
            <c:dLbl>
              <c:idx val="4"/>
              <c:layout>
                <c:manualLayout>
                  <c:x val="-2.2909507445591599E-3"/>
                  <c:y val="-8.7962962962962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43-40FD-AB4F-B2446074A9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Sheet2!$C$3:$G$3</c:f>
              <c:strCache>
                <c:ptCount val="5"/>
                <c:pt idx="0">
                  <c:v>Fiscal Year  2018-2019</c:v>
                </c:pt>
                <c:pt idx="1">
                  <c:v>Fiscal Year  2019-2020</c:v>
                </c:pt>
                <c:pt idx="2">
                  <c:v>Fiscal Year  2020-2021</c:v>
                </c:pt>
                <c:pt idx="3">
                  <c:v>Fiscal Year  2021-2022</c:v>
                </c:pt>
                <c:pt idx="4">
                  <c:v>Fiscal Year  2022-2023</c:v>
                </c:pt>
              </c:strCache>
            </c:strRef>
          </c:cat>
          <c:val>
            <c:numRef>
              <c:f>Sheet2!$C$4:$G$4</c:f>
              <c:numCache>
                <c:formatCode>[$$-409]#,##0</c:formatCode>
                <c:ptCount val="5"/>
                <c:pt idx="0">
                  <c:v>16805</c:v>
                </c:pt>
                <c:pt idx="1">
                  <c:v>30202</c:v>
                </c:pt>
                <c:pt idx="2">
                  <c:v>17882</c:v>
                </c:pt>
                <c:pt idx="3">
                  <c:v>20424</c:v>
                </c:pt>
                <c:pt idx="4">
                  <c:v>20925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43-40FD-AB4F-B2446074A9F7}"/>
            </c:ext>
          </c:extLst>
        </c:ser>
        <c:ser>
          <c:idx val="1"/>
          <c:order val="1"/>
          <c:tx>
            <c:strRef>
              <c:f>Sheet2!$B$5</c:f>
              <c:strCache>
                <c:ptCount val="1"/>
                <c:pt idx="0">
                  <c:v>Barguna Sadar Union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4.9999999999999975E-2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43-40FD-AB4F-B2446074A9F7}"/>
                </c:ext>
              </c:extLst>
            </c:dLbl>
            <c:dLbl>
              <c:idx val="1"/>
              <c:layout>
                <c:manualLayout>
                  <c:x val="2.5000000000000001E-2"/>
                  <c:y val="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43-40FD-AB4F-B2446074A9F7}"/>
                </c:ext>
              </c:extLst>
            </c:dLbl>
            <c:dLbl>
              <c:idx val="2"/>
              <c:layout>
                <c:manualLayout>
                  <c:x val="-1.1865915158706616E-3"/>
                  <c:y val="-7.2108739117121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743-40FD-AB4F-B2446074A9F7}"/>
                </c:ext>
              </c:extLst>
            </c:dLbl>
            <c:dLbl>
              <c:idx val="3"/>
              <c:layout>
                <c:manualLayout>
                  <c:x val="2.7506499391520608E-3"/>
                  <c:y val="-1.37109393049210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61111111111107"/>
                      <c:h val="0.11356481481481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743-40FD-AB4F-B2446074A9F7}"/>
                </c:ext>
              </c:extLst>
            </c:dLbl>
            <c:dLbl>
              <c:idx val="4"/>
              <c:layout>
                <c:manualLayout>
                  <c:x val="1.6612281222189086E-2"/>
                  <c:y val="8.9514296835046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743-40FD-AB4F-B2446074A9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Sheet2!$C$3:$G$3</c:f>
              <c:strCache>
                <c:ptCount val="5"/>
                <c:pt idx="0">
                  <c:v>Fiscal Year  2018-2019</c:v>
                </c:pt>
                <c:pt idx="1">
                  <c:v>Fiscal Year  2019-2020</c:v>
                </c:pt>
                <c:pt idx="2">
                  <c:v>Fiscal Year  2020-2021</c:v>
                </c:pt>
                <c:pt idx="3">
                  <c:v>Fiscal Year  2021-2022</c:v>
                </c:pt>
                <c:pt idx="4">
                  <c:v>Fiscal Year  2022-2023</c:v>
                </c:pt>
              </c:strCache>
            </c:strRef>
          </c:cat>
          <c:val>
            <c:numRef>
              <c:f>Sheet2!$C$5:$G$5</c:f>
              <c:numCache>
                <c:formatCode>[$$-409]#,##0</c:formatCode>
                <c:ptCount val="5"/>
                <c:pt idx="0">
                  <c:v>2352</c:v>
                </c:pt>
                <c:pt idx="1">
                  <c:v>5882</c:v>
                </c:pt>
                <c:pt idx="2">
                  <c:v>9647</c:v>
                </c:pt>
                <c:pt idx="3">
                  <c:v>18137</c:v>
                </c:pt>
                <c:pt idx="4">
                  <c:v>23684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743-40FD-AB4F-B2446074A9F7}"/>
            </c:ext>
          </c:extLst>
        </c:ser>
        <c:ser>
          <c:idx val="2"/>
          <c:order val="2"/>
          <c:tx>
            <c:strRef>
              <c:f>Sheet2!$B$6</c:f>
              <c:strCache>
                <c:ptCount val="1"/>
                <c:pt idx="0">
                  <c:v>Phuljhuri Union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166666666666666E-2"/>
                  <c:y val="-9.7222222222222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43-40FD-AB4F-B2446074A9F7}"/>
                </c:ext>
              </c:extLst>
            </c:dLbl>
            <c:dLbl>
              <c:idx val="1"/>
              <c:layout>
                <c:manualLayout>
                  <c:x val="-7.4999999999999997E-2"/>
                  <c:y val="-7.4074074074074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743-40FD-AB4F-B2446074A9F7}"/>
                </c:ext>
              </c:extLst>
            </c:dLbl>
            <c:dLbl>
              <c:idx val="2"/>
              <c:layout>
                <c:manualLayout>
                  <c:x val="-0.13333333333333333"/>
                  <c:y val="-9.72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43-40FD-AB4F-B2446074A9F7}"/>
                </c:ext>
              </c:extLst>
            </c:dLbl>
            <c:dLbl>
              <c:idx val="3"/>
              <c:layout>
                <c:manualLayout>
                  <c:x val="-2.5000000000000001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743-40FD-AB4F-B2446074A9F7}"/>
                </c:ext>
              </c:extLst>
            </c:dLbl>
            <c:dLbl>
              <c:idx val="4"/>
              <c:layout>
                <c:manualLayout>
                  <c:x val="-4.1237113402061855E-2"/>
                  <c:y val="0.13425925925925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743-40FD-AB4F-B2446074A9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Sheet2!$C$3:$G$3</c:f>
              <c:strCache>
                <c:ptCount val="5"/>
                <c:pt idx="0">
                  <c:v>Fiscal Year  2018-2019</c:v>
                </c:pt>
                <c:pt idx="1">
                  <c:v>Fiscal Year  2019-2020</c:v>
                </c:pt>
                <c:pt idx="2">
                  <c:v>Fiscal Year  2020-2021</c:v>
                </c:pt>
                <c:pt idx="3">
                  <c:v>Fiscal Year  2021-2022</c:v>
                </c:pt>
                <c:pt idx="4">
                  <c:v>Fiscal Year  2022-2023</c:v>
                </c:pt>
              </c:strCache>
            </c:strRef>
          </c:cat>
          <c:val>
            <c:numRef>
              <c:f>Sheet2!$C$6:$G$6</c:f>
              <c:numCache>
                <c:formatCode>[$$-409]#,##0</c:formatCode>
                <c:ptCount val="5"/>
                <c:pt idx="0">
                  <c:v>3529</c:v>
                </c:pt>
                <c:pt idx="1">
                  <c:v>5882</c:v>
                </c:pt>
                <c:pt idx="2">
                  <c:v>9411</c:v>
                </c:pt>
                <c:pt idx="3">
                  <c:v>10526</c:v>
                </c:pt>
                <c:pt idx="4">
                  <c:v>14705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743-40FD-AB4F-B2446074A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3553871"/>
        <c:axId val="1143563951"/>
      </c:lineChart>
      <c:catAx>
        <c:axId val="1143553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pPr>
            <a:endParaRPr lang="en-NL"/>
          </a:p>
        </c:txPr>
        <c:crossAx val="1143563951"/>
        <c:crosses val="autoZero"/>
        <c:auto val="1"/>
        <c:lblAlgn val="ctr"/>
        <c:lblOffset val="100"/>
        <c:noMultiLvlLbl val="0"/>
      </c:catAx>
      <c:valAx>
        <c:axId val="1143563951"/>
        <c:scaling>
          <c:orientation val="minMax"/>
        </c:scaling>
        <c:delete val="1"/>
        <c:axPos val="l"/>
        <c:numFmt formatCode="[$$-409]#,##0" sourceLinked="1"/>
        <c:majorTickMark val="none"/>
        <c:minorTickMark val="none"/>
        <c:tickLblPos val="nextTo"/>
        <c:crossAx val="1143553871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0099"/>
              </a:solidFill>
              <a:latin typeface="+mn-lt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3C8210-B17F-4454-BF88-6E6E45FDC115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L"/>
        </a:p>
      </dgm:t>
    </dgm:pt>
    <dgm:pt modelId="{E87699C7-7A57-4DAB-8F30-B95362A3675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GB" sz="2000" dirty="0">
              <a:solidFill>
                <a:schemeClr val="bg1"/>
              </a:solidFill>
            </a:rPr>
            <a:t>Open budget WASH budget monitoring  tools</a:t>
          </a:r>
          <a:endParaRPr lang="en-NL" sz="2000" dirty="0">
            <a:solidFill>
              <a:schemeClr val="bg1"/>
            </a:solidFill>
          </a:endParaRPr>
        </a:p>
      </dgm:t>
    </dgm:pt>
    <dgm:pt modelId="{1742D7D7-63D7-48EF-85F3-520C81F67AD0}" type="parTrans" cxnId="{FA6BD9B9-9AA1-4721-A316-84AB4005407D}">
      <dgm:prSet/>
      <dgm:spPr/>
      <dgm:t>
        <a:bodyPr/>
        <a:lstStyle/>
        <a:p>
          <a:endParaRPr lang="en-NL"/>
        </a:p>
      </dgm:t>
    </dgm:pt>
    <dgm:pt modelId="{66019711-370A-4371-A945-C0D02F12687E}" type="sibTrans" cxnId="{FA6BD9B9-9AA1-4721-A316-84AB4005407D}">
      <dgm:prSet/>
      <dgm:spPr/>
      <dgm:t>
        <a:bodyPr/>
        <a:lstStyle/>
        <a:p>
          <a:endParaRPr lang="en-NL"/>
        </a:p>
      </dgm:t>
    </dgm:pt>
    <dgm:pt modelId="{8C43B570-1F7F-4238-B8A1-9F8427BEC2D9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Accountability</a:t>
          </a:r>
          <a:endParaRPr lang="en-NL" sz="2000" dirty="0">
            <a:solidFill>
              <a:srgbClr val="000099"/>
            </a:solidFill>
          </a:endParaRPr>
        </a:p>
      </dgm:t>
    </dgm:pt>
    <dgm:pt modelId="{8BBFCA59-6FF7-48B3-99DA-A55893AAD09F}" type="parTrans" cxnId="{4435C673-ECB9-45C6-8AB5-ECE7C2A4BE35}">
      <dgm:prSet/>
      <dgm:spPr/>
      <dgm:t>
        <a:bodyPr/>
        <a:lstStyle/>
        <a:p>
          <a:endParaRPr lang="en-NL"/>
        </a:p>
      </dgm:t>
    </dgm:pt>
    <dgm:pt modelId="{058FC098-8A04-46DF-BDB2-A9B214F3D6D3}" type="sibTrans" cxnId="{4435C673-ECB9-45C6-8AB5-ECE7C2A4BE35}">
      <dgm:prSet/>
      <dgm:spPr/>
      <dgm:t>
        <a:bodyPr/>
        <a:lstStyle/>
        <a:p>
          <a:endParaRPr lang="en-NL"/>
        </a:p>
      </dgm:t>
    </dgm:pt>
    <dgm:pt modelId="{5BB103D1-3DBE-4222-A5AC-D671EEC32F4B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Transparency</a:t>
          </a:r>
          <a:endParaRPr lang="en-NL" sz="2000" dirty="0">
            <a:solidFill>
              <a:srgbClr val="000099"/>
            </a:solidFill>
          </a:endParaRPr>
        </a:p>
      </dgm:t>
    </dgm:pt>
    <dgm:pt modelId="{E8B000CA-8DC6-465E-AB47-6D23A1019987}" type="parTrans" cxnId="{043E6C76-31B5-400D-B2C8-096DA45027CF}">
      <dgm:prSet/>
      <dgm:spPr/>
      <dgm:t>
        <a:bodyPr/>
        <a:lstStyle/>
        <a:p>
          <a:endParaRPr lang="en-NL"/>
        </a:p>
      </dgm:t>
    </dgm:pt>
    <dgm:pt modelId="{B1111730-4427-4BE9-8DDD-A40829DFEF05}" type="sibTrans" cxnId="{043E6C76-31B5-400D-B2C8-096DA45027CF}">
      <dgm:prSet/>
      <dgm:spPr/>
      <dgm:t>
        <a:bodyPr/>
        <a:lstStyle/>
        <a:p>
          <a:endParaRPr lang="en-NL"/>
        </a:p>
      </dgm:t>
    </dgm:pt>
    <dgm:pt modelId="{24DAAD91-BA18-4BE3-BA88-F800F9AD9BCB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People participation and trust</a:t>
          </a:r>
          <a:endParaRPr lang="en-NL" sz="2000" dirty="0">
            <a:solidFill>
              <a:srgbClr val="000099"/>
            </a:solidFill>
          </a:endParaRPr>
        </a:p>
      </dgm:t>
    </dgm:pt>
    <dgm:pt modelId="{B2800EF2-D9B6-476B-B3A9-90E9F38D78E6}" type="parTrans" cxnId="{7FB4D177-1E45-4234-8C18-CD00A8F7B750}">
      <dgm:prSet/>
      <dgm:spPr/>
      <dgm:t>
        <a:bodyPr/>
        <a:lstStyle/>
        <a:p>
          <a:endParaRPr lang="en-NL"/>
        </a:p>
      </dgm:t>
    </dgm:pt>
    <dgm:pt modelId="{0A32463F-CA8E-4503-B9F1-BE8D54D6C2F8}" type="sibTrans" cxnId="{7FB4D177-1E45-4234-8C18-CD00A8F7B750}">
      <dgm:prSet/>
      <dgm:spPr/>
      <dgm:t>
        <a:bodyPr/>
        <a:lstStyle/>
        <a:p>
          <a:endParaRPr lang="en-NL"/>
        </a:p>
      </dgm:t>
    </dgm:pt>
    <dgm:pt modelId="{B8DA4181-F038-4EA8-B0D9-2BE4707ACB54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Tax collection increase</a:t>
          </a:r>
          <a:endParaRPr lang="en-NL" sz="2000" dirty="0">
            <a:solidFill>
              <a:srgbClr val="000099"/>
            </a:solidFill>
          </a:endParaRPr>
        </a:p>
      </dgm:t>
    </dgm:pt>
    <dgm:pt modelId="{D172D341-505C-40EF-BE74-B0783FB3A8A2}" type="parTrans" cxnId="{EE21C47B-99EB-4930-9CB9-5A1BA253CE33}">
      <dgm:prSet/>
      <dgm:spPr/>
      <dgm:t>
        <a:bodyPr/>
        <a:lstStyle/>
        <a:p>
          <a:endParaRPr lang="en-NL"/>
        </a:p>
      </dgm:t>
    </dgm:pt>
    <dgm:pt modelId="{CDC205F5-AC40-4216-B2A3-B03E95CF1560}" type="sibTrans" cxnId="{EE21C47B-99EB-4930-9CB9-5A1BA253CE33}">
      <dgm:prSet/>
      <dgm:spPr/>
      <dgm:t>
        <a:bodyPr/>
        <a:lstStyle/>
        <a:p>
          <a:endParaRPr lang="en-NL"/>
        </a:p>
      </dgm:t>
    </dgm:pt>
    <dgm:pt modelId="{B4B19C90-4B7B-4E97-852B-64840063FD06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Sustain WASH budget increase</a:t>
          </a:r>
          <a:endParaRPr lang="en-NL" sz="2000" dirty="0">
            <a:solidFill>
              <a:srgbClr val="000099"/>
            </a:solidFill>
          </a:endParaRPr>
        </a:p>
      </dgm:t>
    </dgm:pt>
    <dgm:pt modelId="{B618BCBD-33BB-4CDD-9983-6528A5789F9A}" type="parTrans" cxnId="{8BE18475-F8C2-4142-BEA7-2A2334FF7B05}">
      <dgm:prSet/>
      <dgm:spPr/>
      <dgm:t>
        <a:bodyPr/>
        <a:lstStyle/>
        <a:p>
          <a:endParaRPr lang="en-NL"/>
        </a:p>
      </dgm:t>
    </dgm:pt>
    <dgm:pt modelId="{C937F5E3-EC35-4E57-A87C-325DAA5A1EED}" type="sibTrans" cxnId="{8BE18475-F8C2-4142-BEA7-2A2334FF7B05}">
      <dgm:prSet/>
      <dgm:spPr/>
      <dgm:t>
        <a:bodyPr/>
        <a:lstStyle/>
        <a:p>
          <a:endParaRPr lang="en-NL"/>
        </a:p>
      </dgm:t>
    </dgm:pt>
    <dgm:pt modelId="{84340C56-975E-4B80-A687-896F97BEFCC1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2000" dirty="0">
              <a:solidFill>
                <a:srgbClr val="000099"/>
              </a:solidFill>
            </a:rPr>
            <a:t>Equitable WASH Service</a:t>
          </a:r>
          <a:endParaRPr lang="en-NL" sz="2000" dirty="0">
            <a:solidFill>
              <a:srgbClr val="000099"/>
            </a:solidFill>
          </a:endParaRPr>
        </a:p>
      </dgm:t>
    </dgm:pt>
    <dgm:pt modelId="{BF3B8C67-7263-46AC-AA52-E18CC4762065}" type="parTrans" cxnId="{5CCACB88-F120-4CA5-AC84-4C8137882434}">
      <dgm:prSet/>
      <dgm:spPr/>
      <dgm:t>
        <a:bodyPr/>
        <a:lstStyle/>
        <a:p>
          <a:endParaRPr lang="en-NL"/>
        </a:p>
      </dgm:t>
    </dgm:pt>
    <dgm:pt modelId="{53BFF190-B3B7-4C77-8DB9-DF2C54E703EC}" type="sibTrans" cxnId="{5CCACB88-F120-4CA5-AC84-4C8137882434}">
      <dgm:prSet/>
      <dgm:spPr/>
      <dgm:t>
        <a:bodyPr/>
        <a:lstStyle/>
        <a:p>
          <a:endParaRPr lang="en-NL"/>
        </a:p>
      </dgm:t>
    </dgm:pt>
    <dgm:pt modelId="{49745D6C-2B39-40E8-A60F-DE863291338F}" type="pres">
      <dgm:prSet presAssocID="{863C8210-B17F-4454-BF88-6E6E45FDC11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2F2B461-514C-41C7-9634-B4B8AC391788}" type="pres">
      <dgm:prSet presAssocID="{E87699C7-7A57-4DAB-8F30-B95362A3675E}" presName="Parent" presStyleLbl="node0" presStyleIdx="0" presStyleCnt="1">
        <dgm:presLayoutVars>
          <dgm:chMax val="6"/>
          <dgm:chPref val="6"/>
        </dgm:presLayoutVars>
      </dgm:prSet>
      <dgm:spPr/>
    </dgm:pt>
    <dgm:pt modelId="{322D5BDA-CE35-4434-B175-3F5DD966DC9B}" type="pres">
      <dgm:prSet presAssocID="{8C43B570-1F7F-4238-B8A1-9F8427BEC2D9}" presName="Accent1" presStyleCnt="0"/>
      <dgm:spPr/>
    </dgm:pt>
    <dgm:pt modelId="{BABC9441-86EB-4025-B0B6-ECE071E6A483}" type="pres">
      <dgm:prSet presAssocID="{8C43B570-1F7F-4238-B8A1-9F8427BEC2D9}" presName="Accent" presStyleLbl="bgShp" presStyleIdx="0" presStyleCnt="6"/>
      <dgm:spPr/>
    </dgm:pt>
    <dgm:pt modelId="{305D3D79-6299-48D4-9CFC-03DDD8DB1503}" type="pres">
      <dgm:prSet presAssocID="{8C43B570-1F7F-4238-B8A1-9F8427BEC2D9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7BF6E16-D4B1-4379-A8FF-DEBFBE95D36D}" type="pres">
      <dgm:prSet presAssocID="{5BB103D1-3DBE-4222-A5AC-D671EEC32F4B}" presName="Accent2" presStyleCnt="0"/>
      <dgm:spPr/>
    </dgm:pt>
    <dgm:pt modelId="{021BE599-9C03-4C6D-B6AB-ACD11A7BE795}" type="pres">
      <dgm:prSet presAssocID="{5BB103D1-3DBE-4222-A5AC-D671EEC32F4B}" presName="Accent" presStyleLbl="bgShp" presStyleIdx="1" presStyleCnt="6"/>
      <dgm:spPr/>
    </dgm:pt>
    <dgm:pt modelId="{0AAC9DDF-C506-4C31-8BC4-BC1681876210}" type="pres">
      <dgm:prSet presAssocID="{5BB103D1-3DBE-4222-A5AC-D671EEC32F4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D77D001A-43A7-479E-855F-9D3FA2538853}" type="pres">
      <dgm:prSet presAssocID="{24DAAD91-BA18-4BE3-BA88-F800F9AD9BCB}" presName="Accent3" presStyleCnt="0"/>
      <dgm:spPr/>
    </dgm:pt>
    <dgm:pt modelId="{5EC7F062-1973-449F-A58E-02143B2B00AE}" type="pres">
      <dgm:prSet presAssocID="{24DAAD91-BA18-4BE3-BA88-F800F9AD9BCB}" presName="Accent" presStyleLbl="bgShp" presStyleIdx="2" presStyleCnt="6"/>
      <dgm:spPr/>
    </dgm:pt>
    <dgm:pt modelId="{F4CF718F-E0DD-41C1-B35F-098B84923D95}" type="pres">
      <dgm:prSet presAssocID="{24DAAD91-BA18-4BE3-BA88-F800F9AD9BCB}" presName="Child3" presStyleLbl="node1" presStyleIdx="2" presStyleCnt="6" custLinFactNeighborY="3101">
        <dgm:presLayoutVars>
          <dgm:chMax val="0"/>
          <dgm:chPref val="0"/>
          <dgm:bulletEnabled val="1"/>
        </dgm:presLayoutVars>
      </dgm:prSet>
      <dgm:spPr/>
    </dgm:pt>
    <dgm:pt modelId="{AB25A44D-4B84-4F1D-B202-DDF19675B4F5}" type="pres">
      <dgm:prSet presAssocID="{B8DA4181-F038-4EA8-B0D9-2BE4707ACB54}" presName="Accent4" presStyleCnt="0"/>
      <dgm:spPr/>
    </dgm:pt>
    <dgm:pt modelId="{5EABBF40-D98F-4400-B340-AACDA9108090}" type="pres">
      <dgm:prSet presAssocID="{B8DA4181-F038-4EA8-B0D9-2BE4707ACB54}" presName="Accent" presStyleLbl="bgShp" presStyleIdx="3" presStyleCnt="6"/>
      <dgm:spPr/>
    </dgm:pt>
    <dgm:pt modelId="{B8A3EE66-99E0-4C35-B4CF-D710D1CB991D}" type="pres">
      <dgm:prSet presAssocID="{B8DA4181-F038-4EA8-B0D9-2BE4707ACB54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B9E0F3EE-5947-45A7-AC44-0E5B72FFECF9}" type="pres">
      <dgm:prSet presAssocID="{B4B19C90-4B7B-4E97-852B-64840063FD06}" presName="Accent5" presStyleCnt="0"/>
      <dgm:spPr/>
    </dgm:pt>
    <dgm:pt modelId="{9E3A0BBE-BDDD-4165-B034-BAC7CA135D6F}" type="pres">
      <dgm:prSet presAssocID="{B4B19C90-4B7B-4E97-852B-64840063FD06}" presName="Accent" presStyleLbl="bgShp" presStyleIdx="4" presStyleCnt="6"/>
      <dgm:spPr/>
    </dgm:pt>
    <dgm:pt modelId="{EACC4CAD-AE42-493A-B4AE-CA7CE1D6A157}" type="pres">
      <dgm:prSet presAssocID="{B4B19C90-4B7B-4E97-852B-64840063FD06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F1236ED9-C4B0-4963-8A9F-E341DE687B18}" type="pres">
      <dgm:prSet presAssocID="{84340C56-975E-4B80-A687-896F97BEFCC1}" presName="Accent6" presStyleCnt="0"/>
      <dgm:spPr/>
    </dgm:pt>
    <dgm:pt modelId="{09B3E2E1-5E62-4BCA-A7EB-775FD0715CE6}" type="pres">
      <dgm:prSet presAssocID="{84340C56-975E-4B80-A687-896F97BEFCC1}" presName="Accent" presStyleLbl="bgShp" presStyleIdx="5" presStyleCnt="6"/>
      <dgm:spPr/>
    </dgm:pt>
    <dgm:pt modelId="{42A92C3E-C29A-4A97-80A3-6F0476BF120E}" type="pres">
      <dgm:prSet presAssocID="{84340C56-975E-4B80-A687-896F97BEFCC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E9DAD14-4727-4658-91EE-D562D438C764}" type="presOf" srcId="{84340C56-975E-4B80-A687-896F97BEFCC1}" destId="{42A92C3E-C29A-4A97-80A3-6F0476BF120E}" srcOrd="0" destOrd="0" presId="urn:microsoft.com/office/officeart/2011/layout/HexagonRadial"/>
    <dgm:cxn modelId="{0776B631-21F2-45F1-9582-B50AE02D027D}" type="presOf" srcId="{863C8210-B17F-4454-BF88-6E6E45FDC115}" destId="{49745D6C-2B39-40E8-A60F-DE863291338F}" srcOrd="0" destOrd="0" presId="urn:microsoft.com/office/officeart/2011/layout/HexagonRadial"/>
    <dgm:cxn modelId="{3D0CA341-9B68-47D1-A9B3-42651E96872F}" type="presOf" srcId="{5BB103D1-3DBE-4222-A5AC-D671EEC32F4B}" destId="{0AAC9DDF-C506-4C31-8BC4-BC1681876210}" srcOrd="0" destOrd="0" presId="urn:microsoft.com/office/officeart/2011/layout/HexagonRadial"/>
    <dgm:cxn modelId="{7FCF4066-F8EA-4073-BCF7-48783C61BA73}" type="presOf" srcId="{8C43B570-1F7F-4238-B8A1-9F8427BEC2D9}" destId="{305D3D79-6299-48D4-9CFC-03DDD8DB1503}" srcOrd="0" destOrd="0" presId="urn:microsoft.com/office/officeart/2011/layout/HexagonRadial"/>
    <dgm:cxn modelId="{4435C673-ECB9-45C6-8AB5-ECE7C2A4BE35}" srcId="{E87699C7-7A57-4DAB-8F30-B95362A3675E}" destId="{8C43B570-1F7F-4238-B8A1-9F8427BEC2D9}" srcOrd="0" destOrd="0" parTransId="{8BBFCA59-6FF7-48B3-99DA-A55893AAD09F}" sibTransId="{058FC098-8A04-46DF-BDB2-A9B214F3D6D3}"/>
    <dgm:cxn modelId="{8BE18475-F8C2-4142-BEA7-2A2334FF7B05}" srcId="{E87699C7-7A57-4DAB-8F30-B95362A3675E}" destId="{B4B19C90-4B7B-4E97-852B-64840063FD06}" srcOrd="4" destOrd="0" parTransId="{B618BCBD-33BB-4CDD-9983-6528A5789F9A}" sibTransId="{C937F5E3-EC35-4E57-A87C-325DAA5A1EED}"/>
    <dgm:cxn modelId="{043E6C76-31B5-400D-B2C8-096DA45027CF}" srcId="{E87699C7-7A57-4DAB-8F30-B95362A3675E}" destId="{5BB103D1-3DBE-4222-A5AC-D671EEC32F4B}" srcOrd="1" destOrd="0" parTransId="{E8B000CA-8DC6-465E-AB47-6D23A1019987}" sibTransId="{B1111730-4427-4BE9-8DDD-A40829DFEF05}"/>
    <dgm:cxn modelId="{7FB4D177-1E45-4234-8C18-CD00A8F7B750}" srcId="{E87699C7-7A57-4DAB-8F30-B95362A3675E}" destId="{24DAAD91-BA18-4BE3-BA88-F800F9AD9BCB}" srcOrd="2" destOrd="0" parTransId="{B2800EF2-D9B6-476B-B3A9-90E9F38D78E6}" sibTransId="{0A32463F-CA8E-4503-B9F1-BE8D54D6C2F8}"/>
    <dgm:cxn modelId="{EE21C47B-99EB-4930-9CB9-5A1BA253CE33}" srcId="{E87699C7-7A57-4DAB-8F30-B95362A3675E}" destId="{B8DA4181-F038-4EA8-B0D9-2BE4707ACB54}" srcOrd="3" destOrd="0" parTransId="{D172D341-505C-40EF-BE74-B0783FB3A8A2}" sibTransId="{CDC205F5-AC40-4216-B2A3-B03E95CF1560}"/>
    <dgm:cxn modelId="{5CCACB88-F120-4CA5-AC84-4C8137882434}" srcId="{E87699C7-7A57-4DAB-8F30-B95362A3675E}" destId="{84340C56-975E-4B80-A687-896F97BEFCC1}" srcOrd="5" destOrd="0" parTransId="{BF3B8C67-7263-46AC-AA52-E18CC4762065}" sibTransId="{53BFF190-B3B7-4C77-8DB9-DF2C54E703EC}"/>
    <dgm:cxn modelId="{0AE0FB8B-9ABA-46A6-B61B-BE7882082763}" type="presOf" srcId="{24DAAD91-BA18-4BE3-BA88-F800F9AD9BCB}" destId="{F4CF718F-E0DD-41C1-B35F-098B84923D95}" srcOrd="0" destOrd="0" presId="urn:microsoft.com/office/officeart/2011/layout/HexagonRadial"/>
    <dgm:cxn modelId="{C7E15B8D-853B-4D24-881F-159E78E1AFED}" type="presOf" srcId="{E87699C7-7A57-4DAB-8F30-B95362A3675E}" destId="{72F2B461-514C-41C7-9634-B4B8AC391788}" srcOrd="0" destOrd="0" presId="urn:microsoft.com/office/officeart/2011/layout/HexagonRadial"/>
    <dgm:cxn modelId="{53EF128F-B5A6-46A0-8731-E9962516F926}" type="presOf" srcId="{B8DA4181-F038-4EA8-B0D9-2BE4707ACB54}" destId="{B8A3EE66-99E0-4C35-B4CF-D710D1CB991D}" srcOrd="0" destOrd="0" presId="urn:microsoft.com/office/officeart/2011/layout/HexagonRadial"/>
    <dgm:cxn modelId="{06A811AB-EB1B-4073-B93D-4F053A97DBE6}" type="presOf" srcId="{B4B19C90-4B7B-4E97-852B-64840063FD06}" destId="{EACC4CAD-AE42-493A-B4AE-CA7CE1D6A157}" srcOrd="0" destOrd="0" presId="urn:microsoft.com/office/officeart/2011/layout/HexagonRadial"/>
    <dgm:cxn modelId="{FA6BD9B9-9AA1-4721-A316-84AB4005407D}" srcId="{863C8210-B17F-4454-BF88-6E6E45FDC115}" destId="{E87699C7-7A57-4DAB-8F30-B95362A3675E}" srcOrd="0" destOrd="0" parTransId="{1742D7D7-63D7-48EF-85F3-520C81F67AD0}" sibTransId="{66019711-370A-4371-A945-C0D02F12687E}"/>
    <dgm:cxn modelId="{E05C70BD-0DC1-43F7-AA4B-ADD94F8650E3}" type="presParOf" srcId="{49745D6C-2B39-40E8-A60F-DE863291338F}" destId="{72F2B461-514C-41C7-9634-B4B8AC391788}" srcOrd="0" destOrd="0" presId="urn:microsoft.com/office/officeart/2011/layout/HexagonRadial"/>
    <dgm:cxn modelId="{1D62A3A6-32A0-4294-BA4A-898380858707}" type="presParOf" srcId="{49745D6C-2B39-40E8-A60F-DE863291338F}" destId="{322D5BDA-CE35-4434-B175-3F5DD966DC9B}" srcOrd="1" destOrd="0" presId="urn:microsoft.com/office/officeart/2011/layout/HexagonRadial"/>
    <dgm:cxn modelId="{B0E8BB1F-0528-460A-B1B2-160CAF8C4CD9}" type="presParOf" srcId="{322D5BDA-CE35-4434-B175-3F5DD966DC9B}" destId="{BABC9441-86EB-4025-B0B6-ECE071E6A483}" srcOrd="0" destOrd="0" presId="urn:microsoft.com/office/officeart/2011/layout/HexagonRadial"/>
    <dgm:cxn modelId="{E577D35F-991C-4FB6-9544-BC0ADC39E8AE}" type="presParOf" srcId="{49745D6C-2B39-40E8-A60F-DE863291338F}" destId="{305D3D79-6299-48D4-9CFC-03DDD8DB1503}" srcOrd="2" destOrd="0" presId="urn:microsoft.com/office/officeart/2011/layout/HexagonRadial"/>
    <dgm:cxn modelId="{870CE733-9BEA-4C5C-AA06-AC21F52EA819}" type="presParOf" srcId="{49745D6C-2B39-40E8-A60F-DE863291338F}" destId="{87BF6E16-D4B1-4379-A8FF-DEBFBE95D36D}" srcOrd="3" destOrd="0" presId="urn:microsoft.com/office/officeart/2011/layout/HexagonRadial"/>
    <dgm:cxn modelId="{3EC9B1AC-CD55-41AD-A341-EC50E783D64F}" type="presParOf" srcId="{87BF6E16-D4B1-4379-A8FF-DEBFBE95D36D}" destId="{021BE599-9C03-4C6D-B6AB-ACD11A7BE795}" srcOrd="0" destOrd="0" presId="urn:microsoft.com/office/officeart/2011/layout/HexagonRadial"/>
    <dgm:cxn modelId="{4D972225-9897-4355-8114-0D41C65C523D}" type="presParOf" srcId="{49745D6C-2B39-40E8-A60F-DE863291338F}" destId="{0AAC9DDF-C506-4C31-8BC4-BC1681876210}" srcOrd="4" destOrd="0" presId="urn:microsoft.com/office/officeart/2011/layout/HexagonRadial"/>
    <dgm:cxn modelId="{2A0CC2E1-6201-40E4-A716-58D1FD0F6AFB}" type="presParOf" srcId="{49745D6C-2B39-40E8-A60F-DE863291338F}" destId="{D77D001A-43A7-479E-855F-9D3FA2538853}" srcOrd="5" destOrd="0" presId="urn:microsoft.com/office/officeart/2011/layout/HexagonRadial"/>
    <dgm:cxn modelId="{1E870E04-692B-43C8-8EFD-23D70E1DDD67}" type="presParOf" srcId="{D77D001A-43A7-479E-855F-9D3FA2538853}" destId="{5EC7F062-1973-449F-A58E-02143B2B00AE}" srcOrd="0" destOrd="0" presId="urn:microsoft.com/office/officeart/2011/layout/HexagonRadial"/>
    <dgm:cxn modelId="{CDC5B066-85DC-497B-81EE-B6744608D946}" type="presParOf" srcId="{49745D6C-2B39-40E8-A60F-DE863291338F}" destId="{F4CF718F-E0DD-41C1-B35F-098B84923D95}" srcOrd="6" destOrd="0" presId="urn:microsoft.com/office/officeart/2011/layout/HexagonRadial"/>
    <dgm:cxn modelId="{8982F24A-F659-4D08-86FE-8E5739B07E79}" type="presParOf" srcId="{49745D6C-2B39-40E8-A60F-DE863291338F}" destId="{AB25A44D-4B84-4F1D-B202-DDF19675B4F5}" srcOrd="7" destOrd="0" presId="urn:microsoft.com/office/officeart/2011/layout/HexagonRadial"/>
    <dgm:cxn modelId="{261D91FA-AAAD-4B6D-B441-9A47076E1F6F}" type="presParOf" srcId="{AB25A44D-4B84-4F1D-B202-DDF19675B4F5}" destId="{5EABBF40-D98F-4400-B340-AACDA9108090}" srcOrd="0" destOrd="0" presId="urn:microsoft.com/office/officeart/2011/layout/HexagonRadial"/>
    <dgm:cxn modelId="{CDBF3A43-8628-4EBA-9D56-F9FADAEDE59E}" type="presParOf" srcId="{49745D6C-2B39-40E8-A60F-DE863291338F}" destId="{B8A3EE66-99E0-4C35-B4CF-D710D1CB991D}" srcOrd="8" destOrd="0" presId="urn:microsoft.com/office/officeart/2011/layout/HexagonRadial"/>
    <dgm:cxn modelId="{DBCE9717-F770-4D00-8C31-AB48360A93D5}" type="presParOf" srcId="{49745D6C-2B39-40E8-A60F-DE863291338F}" destId="{B9E0F3EE-5947-45A7-AC44-0E5B72FFECF9}" srcOrd="9" destOrd="0" presId="urn:microsoft.com/office/officeart/2011/layout/HexagonRadial"/>
    <dgm:cxn modelId="{C65BDD8C-0A74-4290-B371-1065F62F324B}" type="presParOf" srcId="{B9E0F3EE-5947-45A7-AC44-0E5B72FFECF9}" destId="{9E3A0BBE-BDDD-4165-B034-BAC7CA135D6F}" srcOrd="0" destOrd="0" presId="urn:microsoft.com/office/officeart/2011/layout/HexagonRadial"/>
    <dgm:cxn modelId="{5DE28886-E47D-45A9-AAFF-1BC52EDDCD6A}" type="presParOf" srcId="{49745D6C-2B39-40E8-A60F-DE863291338F}" destId="{EACC4CAD-AE42-493A-B4AE-CA7CE1D6A157}" srcOrd="10" destOrd="0" presId="urn:microsoft.com/office/officeart/2011/layout/HexagonRadial"/>
    <dgm:cxn modelId="{93933403-00A5-40ED-9D81-47DA53680E79}" type="presParOf" srcId="{49745D6C-2B39-40E8-A60F-DE863291338F}" destId="{F1236ED9-C4B0-4963-8A9F-E341DE687B18}" srcOrd="11" destOrd="0" presId="urn:microsoft.com/office/officeart/2011/layout/HexagonRadial"/>
    <dgm:cxn modelId="{F8329192-BEA8-46FD-B0F2-EBCAB31CB83E}" type="presParOf" srcId="{F1236ED9-C4B0-4963-8A9F-E341DE687B18}" destId="{09B3E2E1-5E62-4BCA-A7EB-775FD0715CE6}" srcOrd="0" destOrd="0" presId="urn:microsoft.com/office/officeart/2011/layout/HexagonRadial"/>
    <dgm:cxn modelId="{5236B69B-6EAB-4796-B1E8-679ECF22BAD1}" type="presParOf" srcId="{49745D6C-2B39-40E8-A60F-DE863291338F}" destId="{42A92C3E-C29A-4A97-80A3-6F0476BF120E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2B461-514C-41C7-9634-B4B8AC391788}">
      <dsp:nvSpPr>
        <dsp:cNvPr id="0" name=""/>
        <dsp:cNvSpPr/>
      </dsp:nvSpPr>
      <dsp:spPr>
        <a:xfrm>
          <a:off x="3578561" y="1656472"/>
          <a:ext cx="2105448" cy="1821298"/>
        </a:xfrm>
        <a:prstGeom prst="hexagon">
          <a:avLst>
            <a:gd name="adj" fmla="val 28570"/>
            <a:gd name="vf" fmla="val 11547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</a:rPr>
            <a:t>Open budget WASH budget monitoring  tools</a:t>
          </a:r>
          <a:endParaRPr lang="en-NL" sz="2000" kern="1200" dirty="0">
            <a:solidFill>
              <a:schemeClr val="bg1"/>
            </a:solidFill>
          </a:endParaRPr>
        </a:p>
      </dsp:txBody>
      <dsp:txXfrm>
        <a:off x="3927463" y="1958287"/>
        <a:ext cx="1407644" cy="1217668"/>
      </dsp:txXfrm>
    </dsp:sp>
    <dsp:sp modelId="{021BE599-9C03-4C6D-B6AB-ACD11A7BE795}">
      <dsp:nvSpPr>
        <dsp:cNvPr id="0" name=""/>
        <dsp:cNvSpPr/>
      </dsp:nvSpPr>
      <dsp:spPr>
        <a:xfrm>
          <a:off x="4896977" y="785104"/>
          <a:ext cx="794379" cy="68446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D3D79-6299-48D4-9CFC-03DDD8DB1503}">
      <dsp:nvSpPr>
        <dsp:cNvPr id="0" name=""/>
        <dsp:cNvSpPr/>
      </dsp:nvSpPr>
      <dsp:spPr>
        <a:xfrm>
          <a:off x="3772504" y="0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Accountability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4058440" y="247368"/>
        <a:ext cx="1153528" cy="997937"/>
      </dsp:txXfrm>
    </dsp:sp>
    <dsp:sp modelId="{5EC7F062-1973-449F-A58E-02143B2B00AE}">
      <dsp:nvSpPr>
        <dsp:cNvPr id="0" name=""/>
        <dsp:cNvSpPr/>
      </dsp:nvSpPr>
      <dsp:spPr>
        <a:xfrm>
          <a:off x="5824079" y="2064685"/>
          <a:ext cx="794379" cy="68446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9DDF-C506-4C31-8BC4-BC1681876210}">
      <dsp:nvSpPr>
        <dsp:cNvPr id="0" name=""/>
        <dsp:cNvSpPr/>
      </dsp:nvSpPr>
      <dsp:spPr>
        <a:xfrm>
          <a:off x="5354896" y="918094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Transparency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5640832" y="1165462"/>
        <a:ext cx="1153528" cy="997937"/>
      </dsp:txXfrm>
    </dsp:sp>
    <dsp:sp modelId="{5EABBF40-D98F-4400-B340-AACDA9108090}">
      <dsp:nvSpPr>
        <dsp:cNvPr id="0" name=""/>
        <dsp:cNvSpPr/>
      </dsp:nvSpPr>
      <dsp:spPr>
        <a:xfrm>
          <a:off x="5180054" y="3509092"/>
          <a:ext cx="794379" cy="68446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CF718F-E0DD-41C1-B35F-098B84923D95}">
      <dsp:nvSpPr>
        <dsp:cNvPr id="0" name=""/>
        <dsp:cNvSpPr/>
      </dsp:nvSpPr>
      <dsp:spPr>
        <a:xfrm>
          <a:off x="5354896" y="2769249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People participation and trust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5640832" y="3016617"/>
        <a:ext cx="1153528" cy="997937"/>
      </dsp:txXfrm>
    </dsp:sp>
    <dsp:sp modelId="{9E3A0BBE-BDDD-4165-B034-BAC7CA135D6F}">
      <dsp:nvSpPr>
        <dsp:cNvPr id="0" name=""/>
        <dsp:cNvSpPr/>
      </dsp:nvSpPr>
      <dsp:spPr>
        <a:xfrm>
          <a:off x="3582479" y="3659027"/>
          <a:ext cx="794379" cy="68446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3EE66-99E0-4C35-B4CF-D710D1CB991D}">
      <dsp:nvSpPr>
        <dsp:cNvPr id="0" name=""/>
        <dsp:cNvSpPr/>
      </dsp:nvSpPr>
      <dsp:spPr>
        <a:xfrm>
          <a:off x="3772504" y="3642083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Tax collection increase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4058440" y="3889451"/>
        <a:ext cx="1153528" cy="997937"/>
      </dsp:txXfrm>
    </dsp:sp>
    <dsp:sp modelId="{09B3E2E1-5E62-4BCA-A7EB-775FD0715CE6}">
      <dsp:nvSpPr>
        <dsp:cNvPr id="0" name=""/>
        <dsp:cNvSpPr/>
      </dsp:nvSpPr>
      <dsp:spPr>
        <a:xfrm>
          <a:off x="2640194" y="2379959"/>
          <a:ext cx="794379" cy="68446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CC4CAD-AE42-493A-B4AE-CA7CE1D6A157}">
      <dsp:nvSpPr>
        <dsp:cNvPr id="0" name=""/>
        <dsp:cNvSpPr/>
      </dsp:nvSpPr>
      <dsp:spPr>
        <a:xfrm>
          <a:off x="2182765" y="2723988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Sustain WASH budget increase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2468701" y="2971356"/>
        <a:ext cx="1153528" cy="997937"/>
      </dsp:txXfrm>
    </dsp:sp>
    <dsp:sp modelId="{42A92C3E-C29A-4A97-80A3-6F0476BF120E}">
      <dsp:nvSpPr>
        <dsp:cNvPr id="0" name=""/>
        <dsp:cNvSpPr/>
      </dsp:nvSpPr>
      <dsp:spPr>
        <a:xfrm>
          <a:off x="2182765" y="916040"/>
          <a:ext cx="1725400" cy="1492673"/>
        </a:xfrm>
        <a:prstGeom prst="hexagon">
          <a:avLst>
            <a:gd name="adj" fmla="val 28570"/>
            <a:gd name="vf" fmla="val 11547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rgbClr val="000099"/>
              </a:solidFill>
            </a:rPr>
            <a:t>Equitable WASH Service</a:t>
          </a:r>
          <a:endParaRPr lang="en-NL" sz="2000" kern="1200" dirty="0">
            <a:solidFill>
              <a:srgbClr val="000099"/>
            </a:solidFill>
          </a:endParaRPr>
        </a:p>
      </dsp:txBody>
      <dsp:txXfrm>
        <a:off x="2468701" y="1163408"/>
        <a:ext cx="1153528" cy="99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34020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4827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are there row with budget lines but then no information to the left?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554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WASH alliance logo?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055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 dirty="0"/>
              <a:t>Presenter names and organisations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BCA96E3-1E33-47A9-BA10-137F537E11C2}"/>
              </a:ext>
            </a:extLst>
          </p:cNvPr>
          <p:cNvSpPr/>
          <p:nvPr userDrawn="1"/>
        </p:nvSpPr>
        <p:spPr>
          <a:xfrm>
            <a:off x="0" y="4374037"/>
            <a:ext cx="12192000" cy="248396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E2C862-CBAC-463C-B8CC-8E6796CF62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Title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3792216-D25E-45F9-B4D6-E187806B60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5737" y="1385999"/>
            <a:ext cx="9421425" cy="4714603"/>
          </a:xfrm>
        </p:spPr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383035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links naast tekst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9EAC2F-EA9C-403F-84ED-7398ED2BB9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5738" y="335768"/>
            <a:ext cx="10072306" cy="642255"/>
          </a:xfrm>
        </p:spPr>
        <p:txBody>
          <a:bodyPr/>
          <a:lstStyle/>
          <a:p>
            <a:r>
              <a:rPr lang="nl-NL"/>
              <a:t>Title Text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45CBF47-244D-410C-AB6E-0A74DC59BF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85738" y="1386000"/>
            <a:ext cx="4338900" cy="4725000"/>
          </a:xfrm>
          <a:solidFill>
            <a:schemeClr val="tx2"/>
          </a:solidFill>
        </p:spPr>
        <p:txBody>
          <a:bodyPr/>
          <a:lstStyle>
            <a:lvl1pPr>
              <a:defRPr/>
            </a:lvl1pPr>
          </a:lstStyle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/>
              <a:buChar char="•"/>
              <a:tabLst/>
              <a:defRPr/>
            </a:pPr>
            <a:r>
              <a:rPr lang="nl-NL" noProof="0" dirty="0"/>
              <a:t>Click on icon </a:t>
            </a:r>
            <a:r>
              <a:rPr lang="nl-NL" noProof="0" dirty="0" err="1"/>
              <a:t>to</a:t>
            </a:r>
            <a:r>
              <a:rPr lang="nl-NL" noProof="0" dirty="0"/>
              <a:t> </a:t>
            </a:r>
            <a:r>
              <a:rPr lang="nl-NL" noProof="0" dirty="0" err="1"/>
              <a:t>insert</a:t>
            </a:r>
            <a:r>
              <a:rPr lang="nl-NL" noProof="0" dirty="0"/>
              <a:t> picture. </a:t>
            </a:r>
            <a:br>
              <a:rPr lang="nl-NL" noProof="0" dirty="0"/>
            </a:br>
            <a:r>
              <a:rPr lang="nl-NL" noProof="0" dirty="0" err="1"/>
              <a:t>Prefered</a:t>
            </a:r>
            <a:r>
              <a:rPr lang="nl-NL" noProof="0" dirty="0"/>
              <a:t> picture </a:t>
            </a:r>
            <a:r>
              <a:rPr lang="nl-NL" noProof="0" dirty="0" err="1"/>
              <a:t>size</a:t>
            </a:r>
            <a:r>
              <a:rPr lang="nl-NL" noProof="0" dirty="0"/>
              <a:t>: 1165 x 957 </a:t>
            </a:r>
            <a:r>
              <a:rPr lang="nl-NL" noProof="0" dirty="0" err="1"/>
              <a:t>px</a:t>
            </a:r>
            <a:r>
              <a:rPr lang="nl-NL" noProof="0" dirty="0"/>
              <a:t> (150 dpi)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FADBE41-9722-4EAF-9215-08C83F1D1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68262" y="1386000"/>
            <a:ext cx="4338000" cy="4714604"/>
          </a:xfrm>
        </p:spPr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46828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pagina voor S met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2A71AD1-06D4-4BD7-AA52-F797A391C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b="6305"/>
          <a:stretch/>
        </p:blipFill>
        <p:spPr>
          <a:xfrm>
            <a:off x="0" y="0"/>
            <a:ext cx="12199203" cy="6858000"/>
          </a:xfrm>
          <a:prstGeom prst="rect">
            <a:avLst/>
          </a:prstGeom>
        </p:spPr>
      </p:pic>
      <p:pic>
        <p:nvPicPr>
          <p:cNvPr id="8" name="Afbeelding 7" hidden="1">
            <a:extLst>
              <a:ext uri="{FF2B5EF4-FFF2-40B4-BE49-F238E27FC236}">
                <a16:creationId xmlns:a16="http://schemas.microsoft.com/office/drawing/2014/main" id="{435ACE63-8E69-4CCB-AF4E-FA8280FE41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1527" y="0"/>
            <a:ext cx="12195056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41D852-26B8-413B-9A5D-08616868B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nl-NL" smtClean="0"/>
              <a:t>‹#›</a:t>
            </a:fld>
            <a:endParaRPr lang="nl-NL" dirty="0"/>
          </a:p>
        </p:txBody>
      </p:sp>
      <p:sp>
        <p:nvSpPr>
          <p:cNvPr id="5" name="Title Text">
            <a:extLst>
              <a:ext uri="{FF2B5EF4-FFF2-40B4-BE49-F238E27FC236}">
                <a16:creationId xmlns:a16="http://schemas.microsoft.com/office/drawing/2014/main" id="{1CB28D03-A853-4F66-BF6B-086674C09C0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36800" y="1231200"/>
            <a:ext cx="6000000" cy="860400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accent2"/>
                </a:solidFill>
              </a:defRPr>
            </a:lvl1pPr>
          </a:lstStyle>
          <a:p>
            <a:r>
              <a:rPr lang="nl-NL"/>
              <a:t>Title Text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3DBA22A-CAB3-47CB-80F6-103D8C983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800" y="2134660"/>
            <a:ext cx="6000000" cy="525464"/>
          </a:xfrm>
        </p:spPr>
        <p:txBody>
          <a:bodyPr/>
          <a:lstStyle>
            <a:lvl1pPr marL="0" indent="0" algn="ctr">
              <a:buNone/>
              <a:defRPr lang="nl-NL" sz="1600" b="0" i="0" u="none" strike="noStrike" cap="all" spc="0" baseline="0" dirty="0">
                <a:solidFill>
                  <a:schemeClr val="accent1"/>
                </a:solidFill>
                <a:uFillTx/>
                <a:latin typeface="Corbel"/>
                <a:ea typeface="Corbel"/>
                <a:cs typeface="Corbel"/>
                <a:sym typeface="Corbel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15BCB-56EE-46FC-8582-018E3BA174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614" y="6428898"/>
            <a:ext cx="913924" cy="3583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A57B5AB-82E6-4C7F-B7EC-DF5E07917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614" y="6428897"/>
            <a:ext cx="913924" cy="35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4854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366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8160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4149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72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405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6110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559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0989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855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7323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03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62" r:id="rId3"/>
    <p:sldLayoutId id="2147483650" r:id="rId4"/>
    <p:sldLayoutId id="2147483660" r:id="rId5"/>
    <p:sldLayoutId id="2147483661" r:id="rId6"/>
    <p:sldLayoutId id="2147483682" r:id="rId7"/>
    <p:sldLayoutId id="2147483684" r:id="rId8"/>
    <p:sldLayoutId id="2147483652" r:id="rId9"/>
    <p:sldLayoutId id="2147483669" r:id="rId10"/>
    <p:sldLayoutId id="2147483651" r:id="rId11"/>
    <p:sldLayoutId id="2147483663" r:id="rId12"/>
    <p:sldLayoutId id="2147483665" r:id="rId13"/>
    <p:sldLayoutId id="2147483666" r:id="rId14"/>
    <p:sldLayoutId id="2147483664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9" r:id="rId26"/>
    <p:sldLayoutId id="2147483680" r:id="rId27"/>
    <p:sldLayoutId id="2147483656" r:id="rId28"/>
    <p:sldLayoutId id="2147483683" r:id="rId29"/>
    <p:sldLayoutId id="2147483655" r:id="rId30"/>
    <p:sldLayoutId id="2147483687" r:id="rId31"/>
    <p:sldLayoutId id="2147483688" r:id="rId32"/>
    <p:sldLayoutId id="2147483689" r:id="rId3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29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emf"/><Relationship Id="rId3" Type="http://schemas.openxmlformats.org/officeDocument/2006/relationships/image" Target="../media/image32.png"/><Relationship Id="rId21" Type="http://schemas.openxmlformats.org/officeDocument/2006/relationships/image" Target="../media/image50.jp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jpg"/><Relationship Id="rId20" Type="http://schemas.openxmlformats.org/officeDocument/2006/relationships/image" Target="../media/image49.jp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svg"/><Relationship Id="rId10" Type="http://schemas.openxmlformats.org/officeDocument/2006/relationships/image" Target="../media/image39.emf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04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4B3D4B-9207-B17B-3528-6AFD1A173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930" y="1404731"/>
            <a:ext cx="7246739" cy="1707260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Mobilizing public finance for WASH at sub-national level of Bangladesh</a:t>
            </a:r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NL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E8EC25-5839-9BA3-4411-B5D32CAD7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7" y="3602038"/>
            <a:ext cx="6755695" cy="1127847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of WASH SDG Programme.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E4DDCB-1B4B-78A6-E5FB-17B31F0F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725977"/>
          </a:xfrm>
        </p:spPr>
        <p:txBody>
          <a:bodyPr/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Alok Kumar Majumder,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Country Coordinator-WAI,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Simavi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4FA5DF4-439C-6E1D-83EA-0C93F54A1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0" y="6245214"/>
            <a:ext cx="1415823" cy="5571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43850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2F802C-8716-4704-AF51-B3FAE96D5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000" y="1274260"/>
            <a:ext cx="6000000" cy="8604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99"/>
                </a:solidFill>
              </a:rPr>
              <a:t>Welcome to presentation of Simavi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809775-808C-4D91-AD75-46D0D1E17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6000" y="2134660"/>
            <a:ext cx="6000000" cy="525464"/>
          </a:xfrm>
        </p:spPr>
        <p:txBody>
          <a:bodyPr/>
          <a:lstStyle/>
          <a:p>
            <a:r>
              <a:rPr lang="nl-NL" dirty="0"/>
              <a:t>WASH SDG </a:t>
            </a:r>
            <a:r>
              <a:rPr lang="en-GB" dirty="0"/>
              <a:t>Programme</a:t>
            </a:r>
            <a:r>
              <a:rPr lang="nl-NL" dirty="0"/>
              <a:t> Bangladesh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577007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652B-BBB0-3EF2-98DA-8347987D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25" y="127398"/>
            <a:ext cx="10703150" cy="851162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finance flow at sub national (District) and local level (Union Parishad and Municipality)</a:t>
            </a:r>
            <a:endParaRPr lang="en-NL" sz="4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D4132-A656-8F5C-C868-8794D5D670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482" y="1102645"/>
            <a:ext cx="11257120" cy="5627957"/>
          </a:xfrm>
        </p:spPr>
        <p:txBody>
          <a:bodyPr/>
          <a:lstStyle/>
          <a:p>
            <a:r>
              <a:rPr lang="en-GB" dirty="0">
                <a:solidFill>
                  <a:srgbClr val="000099"/>
                </a:solidFill>
              </a:rPr>
              <a:t>DPHE, LGED, DOE, </a:t>
            </a:r>
          </a:p>
          <a:p>
            <a:r>
              <a:rPr lang="en-GB" dirty="0">
                <a:solidFill>
                  <a:srgbClr val="000099"/>
                </a:solidFill>
              </a:rPr>
              <a:t>WASA</a:t>
            </a:r>
            <a:endParaRPr lang="en-NL" dirty="0">
              <a:solidFill>
                <a:srgbClr val="000099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92918DF-CE74-872D-3CA0-5051745DD5FD}"/>
              </a:ext>
            </a:extLst>
          </p:cNvPr>
          <p:cNvSpPr/>
          <p:nvPr/>
        </p:nvSpPr>
        <p:spPr>
          <a:xfrm>
            <a:off x="2275485" y="1778141"/>
            <a:ext cx="2420019" cy="102155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Revenue Budget from Central Govt to Local Government Institution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3C33DE9-9083-1960-5208-03C0D2597534}"/>
              </a:ext>
            </a:extLst>
          </p:cNvPr>
          <p:cNvSpPr/>
          <p:nvPr/>
        </p:nvSpPr>
        <p:spPr>
          <a:xfrm>
            <a:off x="5055371" y="5040268"/>
            <a:ext cx="2649037" cy="71508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Implementation of Project &amp; </a:t>
            </a:r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delivery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85BD17D-8824-02D0-9971-C0F5CDD7A813}"/>
              </a:ext>
            </a:extLst>
          </p:cNvPr>
          <p:cNvSpPr/>
          <p:nvPr/>
        </p:nvSpPr>
        <p:spPr>
          <a:xfrm>
            <a:off x="8565537" y="4871346"/>
            <a:ext cx="2257864" cy="7150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(Tax, charges, fee, land tax etc). 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1CE7603-4E66-21FD-876E-8433C42F4FB6}"/>
              </a:ext>
            </a:extLst>
          </p:cNvPr>
          <p:cNvSpPr/>
          <p:nvPr/>
        </p:nvSpPr>
        <p:spPr>
          <a:xfrm>
            <a:off x="5185722" y="3481414"/>
            <a:ext cx="2093363" cy="71508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Service Delivery and project preparation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E13EF1-C1F1-C4A7-D4C1-C2115D191ECC}"/>
              </a:ext>
            </a:extLst>
          </p:cNvPr>
          <p:cNvSpPr/>
          <p:nvPr/>
        </p:nvSpPr>
        <p:spPr>
          <a:xfrm>
            <a:off x="2288895" y="3515382"/>
            <a:ext cx="2278966" cy="7150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Salaries and Administrative cost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59C2AC-C52B-3C93-7771-D80D3B3FB761}"/>
              </a:ext>
            </a:extLst>
          </p:cNvPr>
          <p:cNvSpPr/>
          <p:nvPr/>
        </p:nvSpPr>
        <p:spPr>
          <a:xfrm>
            <a:off x="8124092" y="1914391"/>
            <a:ext cx="2278966" cy="7150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Local Government own income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8532B8E-83B7-7788-68DC-6DC76FD60E4E}"/>
              </a:ext>
            </a:extLst>
          </p:cNvPr>
          <p:cNvSpPr/>
          <p:nvPr/>
        </p:nvSpPr>
        <p:spPr>
          <a:xfrm>
            <a:off x="5199789" y="1841019"/>
            <a:ext cx="2278966" cy="102155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Development Budget from Central Govt. to Local Government </a:t>
            </a: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EF65E71-0A9D-820B-DBDF-49D19530D2FD}"/>
              </a:ext>
            </a:extLst>
          </p:cNvPr>
          <p:cNvCxnSpPr>
            <a:cxnSpLocks/>
          </p:cNvCxnSpPr>
          <p:nvPr/>
        </p:nvCxnSpPr>
        <p:spPr>
          <a:xfrm>
            <a:off x="9045526" y="2663445"/>
            <a:ext cx="0" cy="22079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5FAE525-056D-03B1-860A-B81B81C76A75}"/>
              </a:ext>
            </a:extLst>
          </p:cNvPr>
          <p:cNvCxnSpPr>
            <a:cxnSpLocks/>
          </p:cNvCxnSpPr>
          <p:nvPr/>
        </p:nvCxnSpPr>
        <p:spPr>
          <a:xfrm>
            <a:off x="6232404" y="2820226"/>
            <a:ext cx="0" cy="6611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65796D-9571-C55F-BEF4-779C2540A72A}"/>
              </a:ext>
            </a:extLst>
          </p:cNvPr>
          <p:cNvCxnSpPr>
            <a:cxnSpLocks/>
          </p:cNvCxnSpPr>
          <p:nvPr/>
        </p:nvCxnSpPr>
        <p:spPr>
          <a:xfrm>
            <a:off x="6232403" y="4230469"/>
            <a:ext cx="0" cy="8097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EEAEE04-3E4A-6E89-E641-F61005940386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flipH="1" flipV="1">
            <a:off x="7279085" y="3838958"/>
            <a:ext cx="1286452" cy="13899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39B5D4-95DD-B364-BB91-987A1098A651}"/>
              </a:ext>
            </a:extLst>
          </p:cNvPr>
          <p:cNvCxnSpPr>
            <a:cxnSpLocks/>
          </p:cNvCxnSpPr>
          <p:nvPr/>
        </p:nvCxnSpPr>
        <p:spPr>
          <a:xfrm>
            <a:off x="3428378" y="2646461"/>
            <a:ext cx="0" cy="8179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952037C-3A8B-13F1-5F2A-97BA20B0DE51}"/>
              </a:ext>
            </a:extLst>
          </p:cNvPr>
          <p:cNvCxnSpPr>
            <a:cxnSpLocks/>
          </p:cNvCxnSpPr>
          <p:nvPr/>
        </p:nvCxnSpPr>
        <p:spPr>
          <a:xfrm>
            <a:off x="3378218" y="4270691"/>
            <a:ext cx="1677153" cy="12013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A421A36-B73C-FC43-77B7-9461CE371DB2}"/>
              </a:ext>
            </a:extLst>
          </p:cNvPr>
          <p:cNvSpPr/>
          <p:nvPr/>
        </p:nvSpPr>
        <p:spPr>
          <a:xfrm>
            <a:off x="348629" y="1999434"/>
            <a:ext cx="1533757" cy="132802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Govt. </a:t>
            </a:r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 service provider at District level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34CDE06-E731-E025-6A23-9487DB07E650}"/>
              </a:ext>
            </a:extLst>
          </p:cNvPr>
          <p:cNvSpPr/>
          <p:nvPr/>
        </p:nvSpPr>
        <p:spPr>
          <a:xfrm>
            <a:off x="389487" y="3251146"/>
            <a:ext cx="1533757" cy="1620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Govt. </a:t>
            </a:r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 service provider at Sub-district level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7DC3DF8-CE37-5B6B-CE50-966DAE84A968}"/>
              </a:ext>
            </a:extLst>
          </p:cNvPr>
          <p:cNvSpPr/>
          <p:nvPr/>
        </p:nvSpPr>
        <p:spPr>
          <a:xfrm>
            <a:off x="402621" y="4807990"/>
            <a:ext cx="1533757" cy="132802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spc="0" normalizeH="0" baseline="0" dirty="0">
                <a:ln>
                  <a:noFill/>
                </a:ln>
                <a:solidFill>
                  <a:srgbClr val="000099"/>
                </a:solidFill>
                <a:effectLst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Calibri"/>
              </a:rPr>
              <a:t>Govt. </a:t>
            </a:r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 service provider at Union level</a:t>
            </a:r>
            <a:endParaRPr kumimoji="0" lang="en-NL" sz="1800" b="0" i="0" u="none" strike="noStrike" cap="none" spc="0" normalizeH="0" baseline="0" dirty="0">
              <a:ln>
                <a:noFill/>
              </a:ln>
              <a:solidFill>
                <a:srgbClr val="000099"/>
              </a:solidFill>
              <a:effectLst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97F2460-FA74-0823-1E47-29ABA6CB5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" y="6173425"/>
            <a:ext cx="1415823" cy="5571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576379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56976"/>
            <a:ext cx="10658088" cy="2590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0FDB0B-EF8A-424E-84D5-9584E8D8B3F0}"/>
              </a:ext>
            </a:extLst>
          </p:cNvPr>
          <p:cNvSpPr txBox="1"/>
          <p:nvPr/>
        </p:nvSpPr>
        <p:spPr>
          <a:xfrm>
            <a:off x="228600" y="110645"/>
            <a:ext cx="1135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99"/>
                </a:solidFill>
              </a:rPr>
              <a:t>SDG-6: Bangladesh is within the group “Acceleration needed</a:t>
            </a:r>
            <a:r>
              <a:rPr lang="en-US" sz="3600" b="1" dirty="0">
                <a:solidFill>
                  <a:srgbClr val="000099"/>
                </a:solidFill>
              </a:rPr>
              <a:t>”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0D1B22-437C-46AB-F6FE-1EA554B1EC43}"/>
              </a:ext>
            </a:extLst>
          </p:cNvPr>
          <p:cNvCxnSpPr>
            <a:cxnSpLocks/>
          </p:cNvCxnSpPr>
          <p:nvPr/>
        </p:nvCxnSpPr>
        <p:spPr>
          <a:xfrm>
            <a:off x="228600" y="756976"/>
            <a:ext cx="11811000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90" y="3810000"/>
            <a:ext cx="10637024" cy="2590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895600" y="2438400"/>
            <a:ext cx="9144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3505200" y="5257800"/>
            <a:ext cx="9144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657600" y="2819400"/>
            <a:ext cx="1371600" cy="9880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152900" y="4043624"/>
            <a:ext cx="876300" cy="121417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29200" y="3644193"/>
            <a:ext cx="4343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“Acceleration needed” category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4614" y="640079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GLAAS 2021/2022 Report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6378CF2-8C12-2D62-D6C1-798A38E70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288018"/>
            <a:ext cx="1415823" cy="5571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2627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44D2-EB7E-FBB0-83A7-5598E4709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6"/>
            <a:ext cx="10703150" cy="50951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200" b="1" dirty="0">
                <a:solidFill>
                  <a:srgbClr val="000099"/>
                </a:solidFill>
              </a:rPr>
            </a:br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 WASH Budget Allocation (in Million USD)- Bangladesh</a:t>
            </a:r>
            <a:b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76FE7-7D00-90D5-4F27-6FD114842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z="1200" dirty="0"/>
              <a:t>Source: Annual Development plan govt of Bangladesh.</a:t>
            </a:r>
            <a:r>
              <a:rPr lang="en-GB" sz="1200" dirty="0">
                <a:solidFill>
                  <a:srgbClr val="202124"/>
                </a:solidFill>
                <a:latin typeface="Google Sans"/>
              </a:rPr>
              <a:t> </a:t>
            </a:r>
            <a:r>
              <a:rPr lang="en-GB" sz="1200" dirty="0">
                <a:solidFill>
                  <a:srgbClr val="000099"/>
                </a:solidFill>
                <a:latin typeface="Google Sans"/>
              </a:rPr>
              <a:t>Bangladesh requires an additional USD 928 billion to implement SDGs by 2030, of which the private sector accounts for 42 percent.</a:t>
            </a:r>
            <a:endParaRPr lang="en-GB" sz="1200" dirty="0">
              <a:solidFill>
                <a:srgbClr val="000099"/>
              </a:solidFill>
            </a:endParaRPr>
          </a:p>
          <a:p>
            <a:endParaRPr lang="en-GB" sz="1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CD55F7-4008-F2D5-E7BF-88C4EE9C85A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74910629"/>
              </p:ext>
            </p:extLst>
          </p:nvPr>
        </p:nvGraphicFramePr>
        <p:xfrm>
          <a:off x="752475" y="874713"/>
          <a:ext cx="6403975" cy="514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E1B7010-494D-28C7-6F40-13752DC79E8D}"/>
              </a:ext>
            </a:extLst>
          </p:cNvPr>
          <p:cNvSpPr txBox="1"/>
          <p:nvPr/>
        </p:nvSpPr>
        <p:spPr>
          <a:xfrm>
            <a:off x="7434470" y="1020418"/>
            <a:ext cx="4572000" cy="5804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WASH Budget has increased over 3 times since the MDG era. ​</a:t>
            </a:r>
            <a:endParaRPr lang="en-NL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meet the SDG 6 target </a:t>
            </a:r>
            <a:r>
              <a:rPr lang="en-GB" sz="24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 financing need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2400" b="1" kern="0" dirty="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2400" b="1" kern="0" dirty="0">
              <a:solidFill>
                <a:srgbClr val="0000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GB" sz="2400" b="1" kern="0" dirty="0">
              <a:solidFill>
                <a:srgbClr val="0000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Expenditure tracking is also important​ </a:t>
            </a:r>
            <a:endParaRPr lang="en-NL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Capacity enhancement for mobilizing funds in a timely manner.</a:t>
            </a:r>
            <a:r>
              <a:rPr lang="en-US" sz="24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 </a:t>
            </a:r>
            <a:endParaRPr lang="en-NL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endParaRPr lang="en-NL" sz="2400" dirty="0">
              <a:solidFill>
                <a:srgbClr val="000099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588FF22-C6A5-4602-2B02-6E5E81163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37" y="6332604"/>
            <a:ext cx="1249205" cy="4916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D5C4A62-7F79-94A9-859B-B938624B79B8}"/>
              </a:ext>
            </a:extLst>
          </p:cNvPr>
          <p:cNvSpPr/>
          <p:nvPr/>
        </p:nvSpPr>
        <p:spPr>
          <a:xfrm>
            <a:off x="8953540" y="2796209"/>
            <a:ext cx="2138529" cy="120594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Billion USD </a:t>
            </a:r>
            <a:r>
              <a:rPr lang="en-GB" sz="1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 current price)</a:t>
            </a:r>
            <a:endParaRPr lang="en-NL" sz="1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26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1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5333-468E-4432-B921-AFE1F9AE7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Level Public Financing(Million USD)</a:t>
            </a:r>
            <a:endParaRPr lang="nl-NL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EC57E-56BC-4328-9A85-164EA7B644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45484" y="1492017"/>
            <a:ext cx="5724939" cy="4714604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47C7A92-8D92-0D1C-6C89-4147C62E352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7" r="19397"/>
          <a:stretch>
            <a:fillRect/>
          </a:stretch>
        </p:blipFill>
        <p:spPr>
          <a:xfrm>
            <a:off x="434747" y="1246705"/>
            <a:ext cx="4338637" cy="4575309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D39FED3-A0FA-29E4-BFD9-352D85CDE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2" y="6112427"/>
            <a:ext cx="1415823" cy="557177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61F87A9-7967-964A-34A9-17A56AD178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88684"/>
              </p:ext>
            </p:extLst>
          </p:nvPr>
        </p:nvGraphicFramePr>
        <p:xfrm>
          <a:off x="4943061" y="1246705"/>
          <a:ext cx="6497039" cy="471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8B905FA-AF1A-1BD8-9030-1EAEBFBA8215}"/>
              </a:ext>
            </a:extLst>
          </p:cNvPr>
          <p:cNvSpPr/>
          <p:nvPr/>
        </p:nvSpPr>
        <p:spPr>
          <a:xfrm>
            <a:off x="5564810" y="6206620"/>
            <a:ext cx="5162273" cy="46298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>
                <a:solidFill>
                  <a:srgbClr val="000099"/>
                </a:solidFill>
              </a:rPr>
              <a:t>Data source: World Bank Public Financing report 2019</a:t>
            </a:r>
          </a:p>
          <a:p>
            <a:r>
              <a:rPr lang="en-GB" sz="1200" dirty="0">
                <a:solidFill>
                  <a:srgbClr val="000099"/>
                </a:solidFill>
              </a:rPr>
              <a:t>1USD=55 BDT in 2001, 1USD=75 BDT in 2012, </a:t>
            </a:r>
            <a:endParaRPr lang="en-NL" sz="1200" dirty="0">
              <a:solidFill>
                <a:srgbClr val="000099"/>
              </a:solidFill>
            </a:endParaRPr>
          </a:p>
          <a:p>
            <a:pPr algn="ctr"/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23444481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EDBDF-6DBD-7E74-90A0-0640D4B20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790383"/>
          </a:xfrm>
        </p:spPr>
        <p:txBody>
          <a:bodyPr/>
          <a:lstStyle/>
          <a:p>
            <a:r>
              <a:rPr lang="en-US" sz="3200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Mobilizing public finance for WASH</a:t>
            </a:r>
            <a:r>
              <a:rPr lang="en-US" altLang="en-US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NL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B0449-3DFE-12F3-154D-1B5F7F533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252782"/>
            <a:ext cx="9465586" cy="4511913"/>
          </a:xfrm>
        </p:spPr>
        <p:txBody>
          <a:bodyPr>
            <a:norm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of WASH Allocation at Local government Institutions (LGIs)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track equitable WASH budget </a:t>
            </a:r>
          </a:p>
          <a:p>
            <a:pPr marL="457189" indent="-457189" defTabSz="914377">
              <a:spcAft>
                <a:spcPts val="1600"/>
              </a:spcAft>
              <a:buClr>
                <a:srgbClr val="10788B"/>
              </a:buClr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of 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government Institutions</a:t>
            </a:r>
            <a:r>
              <a:rPr lang="en-US" alt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increase efficiency of budget spending. </a:t>
            </a:r>
          </a:p>
          <a:p>
            <a:pPr marL="457189" indent="-457189" defTabSz="914377">
              <a:spcAft>
                <a:spcPts val="1600"/>
              </a:spcAft>
              <a:buClr>
                <a:srgbClr val="10788B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 to realize the human rights to water and sanitation </a:t>
            </a:r>
          </a:p>
          <a:p>
            <a:pPr defTabSz="914377">
              <a:spcAft>
                <a:spcPts val="1600"/>
              </a:spcAft>
              <a:buClr>
                <a:srgbClr val="10788B"/>
              </a:buClr>
            </a:pPr>
            <a:r>
              <a:rPr lang="en-US" alt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benefits from it?</a:t>
            </a:r>
          </a:p>
          <a:p>
            <a:endParaRPr lang="en-NL" dirty="0">
              <a:solidFill>
                <a:srgbClr val="00009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1390B-5F98-EF40-0866-EAB0534ED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4060" y="6114954"/>
            <a:ext cx="8031847" cy="36512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3CCFD10-4FA0-013D-0FFA-69255376E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8" y="6017679"/>
            <a:ext cx="1415823" cy="5571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6276384-A64D-0A81-B5FA-D306B6163AF1}"/>
              </a:ext>
            </a:extLst>
          </p:cNvPr>
          <p:cNvSpPr/>
          <p:nvPr/>
        </p:nvSpPr>
        <p:spPr>
          <a:xfrm>
            <a:off x="4327624" y="3932741"/>
            <a:ext cx="1775792" cy="167247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alt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Women, poor and excluded people are benefited</a:t>
            </a:r>
          </a:p>
        </p:txBody>
      </p:sp>
    </p:spTree>
    <p:extLst>
      <p:ext uri="{BB962C8B-B14F-4D97-AF65-F5344CB8AC3E}">
        <p14:creationId xmlns:p14="http://schemas.microsoft.com/office/powerpoint/2010/main" val="250828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275B-DB46-6268-0F03-BDC9936B6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Tracking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2857D3-A17E-DF72-49F1-24749CF69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863137-AA38-F72A-A21E-F26387C6B6AC}"/>
              </a:ext>
            </a:extLst>
          </p:cNvPr>
          <p:cNvSpPr/>
          <p:nvPr/>
        </p:nvSpPr>
        <p:spPr>
          <a:xfrm>
            <a:off x="894773" y="2104256"/>
            <a:ext cx="5201227" cy="3732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0970" indent="-180970">
              <a:lnSpc>
                <a:spcPct val="90000"/>
              </a:lnSpc>
              <a:spcBef>
                <a:spcPts val="751"/>
              </a:spcBef>
              <a:spcAft>
                <a:spcPts val="1200"/>
              </a:spcAft>
              <a:buClr>
                <a:srgbClr val="10788B"/>
              </a:buClr>
              <a:buFontTx/>
              <a:buChar char="-"/>
              <a:defRPr/>
            </a:pPr>
            <a:r>
              <a:rPr lang="en-GB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Campaigns and Social Mobilization</a:t>
            </a:r>
          </a:p>
          <a:p>
            <a:pPr marL="180970" indent="-180970">
              <a:lnSpc>
                <a:spcPct val="90000"/>
              </a:lnSpc>
              <a:spcBef>
                <a:spcPts val="751"/>
              </a:spcBef>
              <a:spcAft>
                <a:spcPts val="1200"/>
              </a:spcAft>
              <a:buClr>
                <a:srgbClr val="10788B"/>
              </a:buClr>
              <a:buFontTx/>
              <a:buChar char="-"/>
              <a:defRPr/>
            </a:pPr>
            <a:r>
              <a:rPr lang="en-GB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WASH Service Monitoring</a:t>
            </a:r>
          </a:p>
          <a:p>
            <a:pPr marL="180970" indent="-180970">
              <a:lnSpc>
                <a:spcPct val="90000"/>
              </a:lnSpc>
              <a:spcBef>
                <a:spcPts val="751"/>
              </a:spcBef>
              <a:spcAft>
                <a:spcPts val="1200"/>
              </a:spcAft>
              <a:buClr>
                <a:srgbClr val="10788B"/>
              </a:buClr>
              <a:buFontTx/>
              <a:buChar char="-"/>
              <a:defRPr/>
            </a:pPr>
            <a:r>
              <a:rPr lang="en-GB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Lobby and Advocacy</a:t>
            </a:r>
          </a:p>
          <a:p>
            <a:pPr marL="180970" indent="-180970">
              <a:lnSpc>
                <a:spcPct val="90000"/>
              </a:lnSpc>
              <a:spcBef>
                <a:spcPts val="751"/>
              </a:spcBef>
              <a:spcAft>
                <a:spcPts val="1200"/>
              </a:spcAft>
              <a:buClr>
                <a:srgbClr val="10788B"/>
              </a:buClr>
              <a:buFontTx/>
              <a:buChar char="-"/>
              <a:defRPr/>
            </a:pPr>
            <a:r>
              <a:rPr lang="en-GB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WASH Budget Tracking</a:t>
            </a:r>
          </a:p>
        </p:txBody>
      </p:sp>
      <p:pic>
        <p:nvPicPr>
          <p:cNvPr id="7" name="Picture 5" descr="E:\Research-Email\attach\WASH-LOGO-FINAL.gif">
            <a:extLst>
              <a:ext uri="{FF2B5EF4-FFF2-40B4-BE49-F238E27FC236}">
                <a16:creationId xmlns:a16="http://schemas.microsoft.com/office/drawing/2014/main" id="{686BA27E-F937-30DA-BEFC-EEEA22995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8680" y="1859651"/>
            <a:ext cx="5158547" cy="373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46B1A1B-D849-2307-DE19-3E8AAF5C7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5" y="6035819"/>
            <a:ext cx="1421570" cy="55943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0247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5852" y="0"/>
            <a:ext cx="2105303" cy="1401769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budget process at Local government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C56C4-E9C2-04FB-D9DC-7D9543DBBFD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28638" y="3603461"/>
            <a:ext cx="3075953" cy="573407"/>
          </a:xfrm>
        </p:spPr>
        <p:txBody>
          <a:bodyPr>
            <a:normAutofit lnSpcReduction="10000"/>
          </a:bodyPr>
          <a:lstStyle/>
          <a:p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Ward Meeting for WASH demand assessment</a:t>
            </a:r>
            <a:r>
              <a:rPr lang="en-GB" sz="1800" dirty="0">
                <a:solidFill>
                  <a:srgbClr val="000099"/>
                </a:solidFill>
              </a:rPr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B7B71-2BE5-509C-73F2-66A5A1595E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643179" y="5682016"/>
            <a:ext cx="3075953" cy="642560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 drafting meeting at LGIs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C7E79F2-590D-A2D1-9565-D380647A4931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2" r="21142"/>
          <a:stretch>
            <a:fillRect/>
          </a:stretch>
        </p:blipFill>
        <p:spPr>
          <a:xfrm>
            <a:off x="528638" y="598368"/>
            <a:ext cx="3075953" cy="3033549"/>
          </a:xfrm>
          <a:prstGeom prst="rect">
            <a:avLst/>
          </a:prstGeom>
        </p:spPr>
      </p:pic>
      <p:pic>
        <p:nvPicPr>
          <p:cNvPr id="5" name="Picture Placeholder 4" descr="Image preview">
            <a:extLst>
              <a:ext uri="{FF2B5EF4-FFF2-40B4-BE49-F238E27FC236}">
                <a16:creationId xmlns:a16="http://schemas.microsoft.com/office/drawing/2014/main" id="{A2ADD624-8ADF-852B-6D89-3DCBCFCDA23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r="11998"/>
          <a:stretch>
            <a:fillRect/>
          </a:stretch>
        </p:blipFill>
        <p:spPr bwMode="auto">
          <a:xfrm>
            <a:off x="4543437" y="2429812"/>
            <a:ext cx="3275438" cy="323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8308402-223D-B33E-5E9A-4FCFA6D7251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7" r="16227"/>
          <a:stretch>
            <a:fillRect/>
          </a:stretch>
        </p:blipFill>
        <p:spPr>
          <a:xfrm>
            <a:off x="8404495" y="160502"/>
            <a:ext cx="2936226" cy="289800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94F9B7-E8EB-58A4-AA1C-DFC861DC273B}"/>
              </a:ext>
            </a:extLst>
          </p:cNvPr>
          <p:cNvSpPr txBox="1">
            <a:spLocks/>
          </p:cNvSpPr>
          <p:nvPr/>
        </p:nvSpPr>
        <p:spPr>
          <a:xfrm>
            <a:off x="8404495" y="3058510"/>
            <a:ext cx="3006089" cy="573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budget declaration: Public meeting. For review and endorsement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F498027-763E-D892-A3B7-1EAC03F65789}"/>
              </a:ext>
            </a:extLst>
          </p:cNvPr>
          <p:cNvCxnSpPr>
            <a:cxnSpLocks/>
          </p:cNvCxnSpPr>
          <p:nvPr/>
        </p:nvCxnSpPr>
        <p:spPr>
          <a:xfrm>
            <a:off x="3684104" y="2955235"/>
            <a:ext cx="859333" cy="847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217F5D26-B876-8311-5CF8-EDD628F6AFA3}"/>
              </a:ext>
            </a:extLst>
          </p:cNvPr>
          <p:cNvCxnSpPr>
            <a:cxnSpLocks/>
          </p:cNvCxnSpPr>
          <p:nvPr/>
        </p:nvCxnSpPr>
        <p:spPr>
          <a:xfrm flipV="1">
            <a:off x="7808205" y="2025620"/>
            <a:ext cx="688130" cy="43732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78995322-1167-60E2-B285-E3124A0F3B72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9" r="16329"/>
          <a:stretch>
            <a:fillRect/>
          </a:stretch>
        </p:blipFill>
        <p:spPr>
          <a:xfrm>
            <a:off x="8573150" y="3810430"/>
            <a:ext cx="2767571" cy="2565991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6F6472A-9D95-DF1A-234C-1849F58A419D}"/>
              </a:ext>
            </a:extLst>
          </p:cNvPr>
          <p:cNvSpPr txBox="1">
            <a:spLocks/>
          </p:cNvSpPr>
          <p:nvPr/>
        </p:nvSpPr>
        <p:spPr>
          <a:xfrm>
            <a:off x="8648735" y="6367840"/>
            <a:ext cx="3075953" cy="64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LGI budget at open place for transparency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E2F4F33-9BAD-EC33-4A53-4CE2D35699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" y="6131943"/>
            <a:ext cx="1415823" cy="5571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174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C1FF5-7DBE-DCBB-2306-B3DAB324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226988"/>
            <a:ext cx="11030243" cy="640517"/>
          </a:xfrm>
        </p:spPr>
        <p:txBody>
          <a:bodyPr>
            <a:no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Inclusive and Gender Responsive WASH Budget Monitoring Tool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51D46-F66E-5D25-0591-694C1F6C1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7513" y="6448449"/>
            <a:ext cx="8379808" cy="365125"/>
          </a:xfrm>
        </p:spPr>
        <p:txBody>
          <a:bodyPr/>
          <a:lstStyle/>
          <a:p>
            <a:pPr algn="just"/>
            <a:r>
              <a:rPr lang="en-GB" dirty="0"/>
              <a:t>CSO and service  providers quarterly monitor budget expenditure and provide feedback. </a:t>
            </a:r>
          </a:p>
          <a:p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0C24739-6F5B-F0E7-BB0E-8FC1C35AB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770669"/>
              </p:ext>
            </p:extLst>
          </p:nvPr>
        </p:nvGraphicFramePr>
        <p:xfrm>
          <a:off x="825675" y="1011826"/>
          <a:ext cx="10681646" cy="5292302"/>
        </p:xfrm>
        <a:graphic>
          <a:graphicData uri="http://schemas.openxmlformats.org/drawingml/2006/table">
            <a:tbl>
              <a:tblPr firstRow="1" firstCol="1" bandRow="1"/>
              <a:tblGrid>
                <a:gridCol w="3016982">
                  <a:extLst>
                    <a:ext uri="{9D8B030D-6E8A-4147-A177-3AD203B41FA5}">
                      <a16:colId xmlns:a16="http://schemas.microsoft.com/office/drawing/2014/main" val="4219140349"/>
                    </a:ext>
                  </a:extLst>
                </a:gridCol>
                <a:gridCol w="959581">
                  <a:extLst>
                    <a:ext uri="{9D8B030D-6E8A-4147-A177-3AD203B41FA5}">
                      <a16:colId xmlns:a16="http://schemas.microsoft.com/office/drawing/2014/main" val="4553513"/>
                    </a:ext>
                  </a:extLst>
                </a:gridCol>
                <a:gridCol w="646942">
                  <a:extLst>
                    <a:ext uri="{9D8B030D-6E8A-4147-A177-3AD203B41FA5}">
                      <a16:colId xmlns:a16="http://schemas.microsoft.com/office/drawing/2014/main" val="3698643429"/>
                    </a:ext>
                  </a:extLst>
                </a:gridCol>
                <a:gridCol w="611164">
                  <a:extLst>
                    <a:ext uri="{9D8B030D-6E8A-4147-A177-3AD203B41FA5}">
                      <a16:colId xmlns:a16="http://schemas.microsoft.com/office/drawing/2014/main" val="1128825235"/>
                    </a:ext>
                  </a:extLst>
                </a:gridCol>
                <a:gridCol w="1354595">
                  <a:extLst>
                    <a:ext uri="{9D8B030D-6E8A-4147-A177-3AD203B41FA5}">
                      <a16:colId xmlns:a16="http://schemas.microsoft.com/office/drawing/2014/main" val="4277365019"/>
                    </a:ext>
                  </a:extLst>
                </a:gridCol>
                <a:gridCol w="735714">
                  <a:extLst>
                    <a:ext uri="{9D8B030D-6E8A-4147-A177-3AD203B41FA5}">
                      <a16:colId xmlns:a16="http://schemas.microsoft.com/office/drawing/2014/main" val="4132775455"/>
                    </a:ext>
                  </a:extLst>
                </a:gridCol>
                <a:gridCol w="862718">
                  <a:extLst>
                    <a:ext uri="{9D8B030D-6E8A-4147-A177-3AD203B41FA5}">
                      <a16:colId xmlns:a16="http://schemas.microsoft.com/office/drawing/2014/main" val="206952807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09495603"/>
                    </a:ext>
                  </a:extLst>
                </a:gridCol>
                <a:gridCol w="786750">
                  <a:extLst>
                    <a:ext uri="{9D8B030D-6E8A-4147-A177-3AD203B41FA5}">
                      <a16:colId xmlns:a16="http://schemas.microsoft.com/office/drawing/2014/main" val="2048911789"/>
                    </a:ext>
                  </a:extLst>
                </a:gridCol>
                <a:gridCol w="945200">
                  <a:extLst>
                    <a:ext uri="{9D8B030D-6E8A-4147-A177-3AD203B41FA5}">
                      <a16:colId xmlns:a16="http://schemas.microsoft.com/office/drawing/2014/main" val="3774296903"/>
                    </a:ext>
                  </a:extLst>
                </a:gridCol>
              </a:tblGrid>
              <a:tr h="312343"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Budget head 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Proposed (Million Tk.)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Approved (Million Tk.)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Received (Million Tk.)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Expenditure (Million Tk.)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Reasons for Deviation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Segregated WASH budget 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305" marR="71305" marT="35652" marB="35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001753"/>
                  </a:ext>
                </a:extLst>
              </a:tr>
              <a:tr h="871123"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Women/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girls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sng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Elderly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Persons with disabilities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Excluded groups</a:t>
                      </a:r>
                      <a:endParaRPr lang="en-US" sz="1600" b="0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706680"/>
                  </a:ext>
                </a:extLst>
              </a:tr>
              <a:tr h="24574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 care and water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222890"/>
                  </a:ext>
                </a:extLst>
              </a:tr>
              <a:tr h="40866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 service and water supply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172700"/>
                  </a:ext>
                </a:extLst>
              </a:tr>
              <a:tr h="40866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Advertisement &amp; dissemination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436169"/>
                  </a:ext>
                </a:extLst>
              </a:tr>
              <a:tr h="24574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Repair &amp; maintenance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128110"/>
                  </a:ext>
                </a:extLst>
              </a:tr>
              <a:tr h="541363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Tube well and latrine installation 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Rain &amp;Flood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0.4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827481"/>
                  </a:ext>
                </a:extLst>
              </a:tr>
              <a:tr h="245747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Village Water Supply Project. 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61715"/>
                  </a:ext>
                </a:extLst>
              </a:tr>
              <a:tr h="743501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 Sanitation Project (3rd Phase) 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6.5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6.5 </a:t>
                      </a:r>
                      <a:endParaRPr lang="en-US" sz="14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Late fund received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164264"/>
                  </a:ext>
                </a:extLst>
              </a:tr>
              <a:tr h="483749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 Development and Settlement Project-4 (DPHE) 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89385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toilet construction at Bus stand </a:t>
                      </a:r>
                      <a:endParaRPr lang="en-US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0.6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Price hike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479" marR="53479" marT="7428" marB="0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43442"/>
                  </a:ext>
                </a:extLst>
              </a:tr>
            </a:tbl>
          </a:graphicData>
        </a:graphic>
      </p:graphicFrame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CB79FDB-617A-2637-02CA-2C44B1E6B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75" y="6269940"/>
            <a:ext cx="1171812" cy="4611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98822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C02BB-7339-7C9A-262F-0166432BD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454" y="241673"/>
            <a:ext cx="11353638" cy="752109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of Open Budget and Budget Monitoring Tools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65338-C348-3576-1610-E9BABD636C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91087F-0059-1477-081F-B8FC7406A10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02909" y="1345322"/>
          <a:ext cx="9263062" cy="513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BEF8FE0-A971-9345-2DF5-A3707A465A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16" y="6018927"/>
            <a:ext cx="1415823" cy="5571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4364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0F3BF-DD4C-901B-4018-53FED906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6"/>
            <a:ext cx="10703150" cy="615536"/>
          </a:xfrm>
        </p:spPr>
        <p:txBody>
          <a:bodyPr/>
          <a:lstStyle/>
          <a:p>
            <a:r>
              <a:rPr lang="en-GB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Result: Public WASH Budget increased at Municipality (USD</a:t>
            </a:r>
            <a:r>
              <a:rPr lang="en-GB" dirty="0"/>
              <a:t>) </a:t>
            </a:r>
            <a:endParaRPr lang="en-NL" dirty="0"/>
          </a:p>
        </p:txBody>
      </p:sp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6C23F3E1-CC34-38D0-4CB1-D941062D1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896049"/>
              </p:ext>
            </p:extLst>
          </p:nvPr>
        </p:nvGraphicFramePr>
        <p:xfrm>
          <a:off x="553693" y="980662"/>
          <a:ext cx="11041960" cy="5645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7BA8404-21FA-8DEC-635F-312E2C988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2" y="6245150"/>
            <a:ext cx="1413251" cy="55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4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554D4A6-0E97-AB7D-C5D3-CBD6CDA8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642265"/>
          </a:xfrm>
        </p:spPr>
        <p:txBody>
          <a:bodyPr>
            <a:normAutofit fontScale="90000"/>
          </a:bodyPr>
          <a:lstStyle/>
          <a:p>
            <a:r>
              <a:rPr lang="en-GB" sz="3400" dirty="0">
                <a:solidFill>
                  <a:schemeClr val="accent3"/>
                </a:solidFill>
              </a:rPr>
              <a:t>Result: Public WASH Budget increased at Union Parishad (In USD)</a:t>
            </a:r>
            <a:endParaRPr lang="en-US" sz="3400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8AA9E209-EAC1-643D-0D7B-52BEF1F21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</p:spPr>
        <p:txBody>
          <a:bodyPr/>
          <a:lstStyle/>
          <a:p>
            <a:endParaRPr lang="en-GB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AD6B21E-446E-FA49-A970-48424C6CEF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264955"/>
              </p:ext>
            </p:extLst>
          </p:nvPr>
        </p:nvGraphicFramePr>
        <p:xfrm>
          <a:off x="752475" y="1007390"/>
          <a:ext cx="10702925" cy="5107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951492C-4086-761F-E117-395A7C17D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30" y="5951561"/>
            <a:ext cx="1567542" cy="61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6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867498-C99D-49A8-13BB-04D1C1610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821" y="1202034"/>
            <a:ext cx="7232073" cy="306387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i="1" dirty="0">
                <a:solidFill>
                  <a:srgbClr val="000099"/>
                </a:solidFill>
              </a:rPr>
              <a:t>“</a:t>
            </a:r>
            <a:r>
              <a:rPr lang="en-GB" sz="31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budget process and inclusive gender-responsive budget monitoring tools are very effective to ensure people’s participation and trust on the institutions. </a:t>
            </a:r>
            <a:br>
              <a:rPr lang="en-GB" sz="31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31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100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4 years tax collection in my union parishad has increased around 3 times”.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EE7098-4359-970E-8A8C-9718BCCD1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Abdul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Kuddus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-Chairman,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Barguna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Sadar Union Parishad.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8DDFF912-4706-A3B5-7508-060B609F4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7" y="5890850"/>
            <a:ext cx="1642861" cy="6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35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B4AC2-302A-9AF7-5C32-B713A94C5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6"/>
            <a:ext cx="10703150" cy="94370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 to the Local Partners</a:t>
            </a:r>
            <a:endParaRPr lang="en-NL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B4EE65-77B2-0CBB-329C-DFFBCE5CC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503363"/>
            <a:ext cx="10702925" cy="4094162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NL" dirty="0">
              <a:latin typeface="Corbel" panose="020B05030202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NL" dirty="0">
              <a:solidFill>
                <a:srgbClr val="000099"/>
              </a:solidFill>
              <a:latin typeface="Corbel" panose="020B0503020204020204" pitchFamily="34" charset="0"/>
            </a:endParaRPr>
          </a:p>
        </p:txBody>
      </p:sp>
      <p:pic>
        <p:nvPicPr>
          <p:cNvPr id="6" name="Picture 9" descr="C:\Users\Computer Source\Desktop\SE_BWA\Picture\Presentation Picture_Logo_Video on AOSED\LOGO\Dorp.gif">
            <a:extLst>
              <a:ext uri="{FF2B5EF4-FFF2-40B4-BE49-F238E27FC236}">
                <a16:creationId xmlns:a16="http://schemas.microsoft.com/office/drawing/2014/main" id="{7C6E2083-762B-D08D-BDDD-A79BEAD5B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133" y="1802605"/>
            <a:ext cx="7334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Computer Source\Desktop\SE_BWA\Picture\Presentation Picture_Logo_Video on AOSED\LOGO\Uttaran.gif">
            <a:extLst>
              <a:ext uri="{FF2B5EF4-FFF2-40B4-BE49-F238E27FC236}">
                <a16:creationId xmlns:a16="http://schemas.microsoft.com/office/drawing/2014/main" id="{D5124F70-8C35-0A57-BEAD-433BDB769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66" y="1826261"/>
            <a:ext cx="990600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C:\Users\Computer Source\Desktop\SE_BWA\Picture\Presentation Picture_Logo_Video on AOSED\LOGO\SLOPB copy.gif">
            <a:extLst>
              <a:ext uri="{FF2B5EF4-FFF2-40B4-BE49-F238E27FC236}">
                <a16:creationId xmlns:a16="http://schemas.microsoft.com/office/drawing/2014/main" id="{A6C9EA61-6C8D-C25B-95FA-16CCC39AE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079" y="1826261"/>
            <a:ext cx="13477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Users\Computer Source\Desktop\SE_BWA\Picture\Presentation Picture_Logo_Video on AOSED\LOGO\HP copy.gif">
            <a:extLst>
              <a:ext uri="{FF2B5EF4-FFF2-40B4-BE49-F238E27FC236}">
                <a16:creationId xmlns:a16="http://schemas.microsoft.com/office/drawing/2014/main" id="{F9C74BA5-2FE1-B6A4-766B-03E08BA0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806" y="4475621"/>
            <a:ext cx="1084263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C:\Users\User\AppData\Local\Temp\WaterAid Logo_New.jpg">
            <a:extLst>
              <a:ext uri="{FF2B5EF4-FFF2-40B4-BE49-F238E27FC236}">
                <a16:creationId xmlns:a16="http://schemas.microsoft.com/office/drawing/2014/main" id="{4629E066-8600-10F8-55B2-E00BD59F4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874" y="4681914"/>
            <a:ext cx="14224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C:\Users\User\AppData\Local\Temp\PA-logo.jpg">
            <a:extLst>
              <a:ext uri="{FF2B5EF4-FFF2-40B4-BE49-F238E27FC236}">
                <a16:creationId xmlns:a16="http://schemas.microsoft.com/office/drawing/2014/main" id="{C85DDDC3-A55E-AC71-E61C-F249E799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7079" y="4526340"/>
            <a:ext cx="99218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8CE05CA-CECD-1F81-A3B4-0FDA106B1C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7" y="6128657"/>
            <a:ext cx="1476888" cy="58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84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5C1DAF2E-F007-EA41-8BB6-A2B3DEBEC09C}" vid="{CE75E3E0-FF25-4D47-A780-FA8F036E8DA4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BF8C0-4232-4ED5-8C41-F237ABF6B8FF}">
  <ds:schemaRefs>
    <ds:schemaRef ds:uri="http://schemas.microsoft.com/office/2006/metadata/properties"/>
    <ds:schemaRef ds:uri="http://schemas.microsoft.com/office/infopath/2007/PartnerControls"/>
    <ds:schemaRef ds:uri="7cf6d27a-a121-47a7-bb37-240d2e08ea91"/>
    <ds:schemaRef ds:uri="bbc718c4-94a0-4501-a8e8-70f7c8e44e11"/>
  </ds:schemaRefs>
</ds:datastoreItem>
</file>

<file path=customXml/itemProps2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08F857-A136-450A-97FC-47DCE9C36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</TotalTime>
  <Words>738</Words>
  <Application>Microsoft Office PowerPoint</Application>
  <PresentationFormat>Widescreen</PresentationFormat>
  <Paragraphs>176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Arial</vt:lpstr>
      <vt:lpstr>Bryant Medium Italic</vt:lpstr>
      <vt:lpstr>Calibri</vt:lpstr>
      <vt:lpstr>Calibri Light</vt:lpstr>
      <vt:lpstr>Corbel</vt:lpstr>
      <vt:lpstr>Google Sans</vt:lpstr>
      <vt:lpstr>Quicksand</vt:lpstr>
      <vt:lpstr>Quicksand Medium</vt:lpstr>
      <vt:lpstr>Symbol</vt:lpstr>
      <vt:lpstr>System Font Regular</vt:lpstr>
      <vt:lpstr>Times New Roman</vt:lpstr>
      <vt:lpstr>Office Theme</vt:lpstr>
      <vt:lpstr>1_Office Theme</vt:lpstr>
      <vt:lpstr>PowerPoint Presentation</vt:lpstr>
      <vt:lpstr>Mobilizing public finance for WASH at sub-national level of Bangladesh </vt:lpstr>
      <vt:lpstr>Welcome to presentation of Simavi</vt:lpstr>
      <vt:lpstr>Public finance flow at sub national (District) and local level (Union Parishad and Municipality)</vt:lpstr>
      <vt:lpstr>PowerPoint Presentation</vt:lpstr>
      <vt:lpstr> Public WASH Budget Allocation (in Million USD)- Bangladesh </vt:lpstr>
      <vt:lpstr>Local Level Public Financing(Million USD)</vt:lpstr>
      <vt:lpstr>Why Mobilizing public finance for WASH?</vt:lpstr>
      <vt:lpstr>Budget Tracking</vt:lpstr>
      <vt:lpstr>PowerPoint Presentation</vt:lpstr>
      <vt:lpstr>Inclusive and Gender Responsive WASH Budget Monitoring Tool</vt:lpstr>
      <vt:lpstr> Results of Open Budget and Budget Monitoring Tools</vt:lpstr>
      <vt:lpstr>Result: Public WASH Budget increased at Municipality (USD) </vt:lpstr>
      <vt:lpstr>Result: Public WASH Budget increased at Union Parishad (In USD)</vt:lpstr>
      <vt:lpstr>“Open budget process and inclusive gender-responsive budget monitoring tools are very effective to ensure people’s participation and trust on the institutions.   Within 4 years tax collection in my union parishad has increased around 3 times”.</vt:lpstr>
      <vt:lpstr>Acknowledgement to the Local Partners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USER</cp:lastModifiedBy>
  <cp:revision>30</cp:revision>
  <dcterms:created xsi:type="dcterms:W3CDTF">2023-03-15T11:22:56Z</dcterms:created>
  <dcterms:modified xsi:type="dcterms:W3CDTF">2023-05-03T07:31:38Z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