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modernComment_141_98913323.xml" ContentType="application/vnd.ms-powerpoint.comments+xml"/>
  <Override PartName="/ppt/comments/modernComment_13C_51719FA2.xml" ContentType="application/vnd.ms-powerpoint.comment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49" r:id="rId5"/>
    <p:sldMasterId id="2147483777" r:id="rId6"/>
  </p:sldMasterIdLst>
  <p:notesMasterIdLst>
    <p:notesMasterId r:id="rId20"/>
  </p:notesMasterIdLst>
  <p:sldIdLst>
    <p:sldId id="322" r:id="rId7"/>
    <p:sldId id="256" r:id="rId8"/>
    <p:sldId id="312" r:id="rId9"/>
    <p:sldId id="313" r:id="rId10"/>
    <p:sldId id="319" r:id="rId11"/>
    <p:sldId id="320" r:id="rId12"/>
    <p:sldId id="321" r:id="rId13"/>
    <p:sldId id="316" r:id="rId14"/>
    <p:sldId id="315" r:id="rId15"/>
    <p:sldId id="314" r:id="rId16"/>
    <p:sldId id="318" r:id="rId17"/>
    <p:sldId id="317" r:id="rId18"/>
    <p:sldId id="2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E15903-EB36-6BEC-8C90-3AB0FB3492DF}" name="Eugene Dusingizumuremyi" initials="ED" userId="S::edusingizumuremyi@waterforpeople.org::a41dc562-faa6-4f8a-9ebb-ec03816fee02" providerId="AD"/>
  <p188:author id="{91A2313B-5A31-C8CA-AD7D-13B624E89936}" name="Anna Libey" initials="AL" userId="S::alibey@waterforpeople.org::0a81d152-c890-428c-bf61-1d72d5df72e3" providerId="AD"/>
  <p188:author id="{F65C2ED5-C579-52DB-2CFD-69A3838B622B}" name="Olivier Tuyishimire" initials="OT" userId="S::otuyishimire@waterforpeople.org::ec9ccc54-ee42-4683-be2a-1611e7c75c8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86" y="67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8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tuyishimire\AppData\Local\Microsoft\Windows\INetCache\Content.Outlook\PIUSDXM2\Co_Financing%202016-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aterforpeople-my.sharepoint.com/personal/otuyishimire_waterforpeople_org/Documents/Documents/Rwanda%20CP%20documents/Gicumbi%20Water%20Level%20Of%20Service%20Trends_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aterforpeople-my.sharepoint.com/personal/otuyishimire_waterforpeople_org/Documents/Documents/Rwanda%20CP%20documents/Gicumbi%20Full%20Life%20Cycle%20Investment%20Plan_Final_Ds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latin typeface="Quicksand" pitchFamily="2" charset="0"/>
              </a:rPr>
              <a:t>Co-financing agreement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0.25210897004708582"/>
          <c:y val="0.15117952518121897"/>
          <c:w val="0.49299054326751879"/>
          <c:h val="0.6247758790722035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Co-finance responsibilities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B4-49C4-A34F-05C79E9424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B4-49C4-A34F-05C79E9424C0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B4-49C4-A34F-05C79E9424C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B4-49C4-A34F-05C79E9424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Water For People</c:v>
                </c:pt>
                <c:pt idx="1">
                  <c:v>WASAC</c:v>
                </c:pt>
                <c:pt idx="2">
                  <c:v>Gicumbi District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0.3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B4-49C4-A34F-05C79E9424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8.0457624957684312E-2"/>
          <c:y val="0.683966926492793"/>
          <c:w val="0.91954237504231573"/>
          <c:h val="0.316033073507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Quicksand" pitchFamily="2" charset="0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>
                <a:latin typeface="Quicksand" pitchFamily="2" charset="0"/>
              </a:rPr>
              <a:t>Government (</a:t>
            </a:r>
            <a:r>
              <a:rPr lang="en-US" sz="1800" b="0" dirty="0" err="1">
                <a:latin typeface="Quicksand" pitchFamily="2" charset="0"/>
              </a:rPr>
              <a:t>District+WASAC</a:t>
            </a:r>
            <a:r>
              <a:rPr lang="en-US" sz="1800" b="0" dirty="0">
                <a:latin typeface="Quicksand" pitchFamily="2" charset="0"/>
              </a:rPr>
              <a:t>) Co-finance (M$)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0.12286930463870026"/>
          <c:y val="0.1312251015439132"/>
          <c:w val="0.85710138116243706"/>
          <c:h val="0.78669900099733114"/>
        </c:manualLayout>
      </c:layout>
      <c:barChart>
        <c:barDir val="col"/>
        <c:grouping val="clustered"/>
        <c:varyColors val="0"/>
        <c:ser>
          <c:idx val="0"/>
          <c:order val="0"/>
          <c:tx>
            <c:v>Government Co-finance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Summary!$A$2:$A$10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Summary!$C$2:$C$10</c:f>
              <c:numCache>
                <c:formatCode>_(* #,##0.00_);_(* \(#,##0.00\);_(* "-"??_);_(@_)</c:formatCode>
                <c:ptCount val="9"/>
                <c:pt idx="0">
                  <c:v>0.36331360946745561</c:v>
                </c:pt>
                <c:pt idx="1">
                  <c:v>0.44557329462989836</c:v>
                </c:pt>
                <c:pt idx="2">
                  <c:v>0.3036241610738255</c:v>
                </c:pt>
                <c:pt idx="3">
                  <c:v>0.3318120805369128</c:v>
                </c:pt>
                <c:pt idx="4">
                  <c:v>0.46637219000000002</c:v>
                </c:pt>
                <c:pt idx="5">
                  <c:v>3.8208634400000001</c:v>
                </c:pt>
                <c:pt idx="6">
                  <c:v>4.5396422699999999</c:v>
                </c:pt>
                <c:pt idx="7">
                  <c:v>2.36075327</c:v>
                </c:pt>
                <c:pt idx="8">
                  <c:v>2.116514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B-4922-807F-F0738630A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1697668608"/>
        <c:axId val="2048537840"/>
      </c:barChart>
      <c:catAx>
        <c:axId val="169766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2048537840"/>
        <c:crosses val="autoZero"/>
        <c:auto val="1"/>
        <c:lblAlgn val="ctr"/>
        <c:lblOffset val="100"/>
        <c:noMultiLvlLbl val="0"/>
      </c:catAx>
      <c:valAx>
        <c:axId val="2048537840"/>
        <c:scaling>
          <c:orientation val="minMax"/>
          <c:max val="5"/>
        </c:scaling>
        <c:delete val="0"/>
        <c:axPos val="l"/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169766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latin typeface="Quicksand" pitchFamily="2" charset="0"/>
              </a:rPr>
              <a:t>Gicumbi</a:t>
            </a:r>
            <a:r>
              <a:rPr lang="en-US" sz="2000" b="1" dirty="0">
                <a:latin typeface="Quicksand" pitchFamily="2" charset="0"/>
              </a:rPr>
              <a:t> Coverage Trends 2016-2022</a:t>
            </a:r>
          </a:p>
        </c:rich>
      </c:tx>
      <c:layout>
        <c:manualLayout>
          <c:xMode val="edge"/>
          <c:yMode val="edge"/>
          <c:x val="0.16433218258176333"/>
          <c:y val="2.9016686193906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4.9001462186365696E-2"/>
          <c:y val="0.11677776782629835"/>
          <c:w val="0.67252023936878402"/>
          <c:h val="0.79975059358543887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'Level of Service '!$A$29</c:f>
              <c:strCache>
                <c:ptCount val="1"/>
                <c:pt idx="0">
                  <c:v>Covered (Intermediate or High  Service)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021451628726122E-3"/>
                  <c:y val="-1.063932869799933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FE-49B2-AD32-B57BD1A8E8A0}"/>
                </c:ext>
              </c:extLst>
            </c:dLbl>
            <c:dLbl>
              <c:idx val="1"/>
              <c:layout>
                <c:manualLayout>
                  <c:x val="3.3242550090393949E-4"/>
                  <c:y val="-1.063932869799933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FE-49B2-AD32-B57BD1A8E8A0}"/>
                </c:ext>
              </c:extLst>
            </c:dLbl>
            <c:dLbl>
              <c:idx val="2"/>
              <c:layout>
                <c:manualLayout>
                  <c:x val="2.4936584089730592E-4"/>
                  <c:y val="-1.063932869799933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FE-49B2-AD32-B57BD1A8E8A0}"/>
                </c:ext>
              </c:extLst>
            </c:dLbl>
            <c:dLbl>
              <c:idx val="4"/>
              <c:layout>
                <c:manualLayout>
                  <c:x val="4.0583846811452703E-3"/>
                  <c:y val="-1.45083430969532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accent3"/>
                      </a:solidFill>
                      <a:latin typeface="Quicksand" pitchFamily="2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541107057268179E-2"/>
                      <c:h val="5.1504617994183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8FE-49B2-AD32-B57BD1A8E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3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'Level of Service '!$H$27:$N$27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'Level of Service '!$H$29:$N$29</c:f>
              <c:numCache>
                <c:formatCode>0.0%</c:formatCode>
                <c:ptCount val="7"/>
                <c:pt idx="0">
                  <c:v>0.47600000000000003</c:v>
                </c:pt>
                <c:pt idx="1">
                  <c:v>0.47304964539007088</c:v>
                </c:pt>
                <c:pt idx="2">
                  <c:v>0.57326892109500804</c:v>
                </c:pt>
                <c:pt idx="3">
                  <c:v>0.62677484787018256</c:v>
                </c:pt>
                <c:pt idx="4">
                  <c:v>0.74399999999999999</c:v>
                </c:pt>
                <c:pt idx="5">
                  <c:v>0.83199999999999996</c:v>
                </c:pt>
                <c:pt idx="6">
                  <c:v>0.85799999999999998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FE-49B2-AD32-B57BD1A8E8A0}"/>
            </c:ext>
          </c:extLst>
        </c:ser>
        <c:ser>
          <c:idx val="1"/>
          <c:order val="1"/>
          <c:tx>
            <c:strRef>
              <c:f>'Level of Service '!$A$28</c:f>
              <c:strCache>
                <c:ptCount val="1"/>
                <c:pt idx="0">
                  <c:v>Not Covered (No, Inadequate or Basic Service)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55785913492648E-4"/>
                  <c:y val="1.6672485235761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FE-49B2-AD32-B57BD1A8E8A0}"/>
                </c:ext>
              </c:extLst>
            </c:dLbl>
            <c:dLbl>
              <c:idx val="1"/>
              <c:layout>
                <c:manualLayout>
                  <c:x val="4.155785913492757E-4"/>
                  <c:y val="1.3770816616371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8FE-49B2-AD32-B57BD1A8E8A0}"/>
                </c:ext>
              </c:extLst>
            </c:dLbl>
            <c:dLbl>
              <c:idx val="2"/>
              <c:layout>
                <c:manualLayout>
                  <c:x val="3.3242550090393949E-4"/>
                  <c:y val="4.6426697910250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FE-49B2-AD32-B57BD1A8E8A0}"/>
                </c:ext>
              </c:extLst>
            </c:dLbl>
            <c:dLbl>
              <c:idx val="3"/>
              <c:layout>
                <c:manualLayout>
                  <c:x val="3.3242550090389601E-4"/>
                  <c:y val="4.4262555771441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8FE-49B2-AD32-B57BD1A8E8A0}"/>
                </c:ext>
              </c:extLst>
            </c:dLbl>
            <c:dLbl>
              <c:idx val="4"/>
              <c:layout>
                <c:manualLayout>
                  <c:x val="3.8921719306933005E-3"/>
                  <c:y val="4.35250292908595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Quicksand" pitchFamily="2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185137085811183E-2"/>
                      <c:h val="5.44062866135745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8FE-49B2-AD32-B57BD1A8E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'Level of Service '!$H$27:$N$27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'Level of Service '!$H$28:$N$28</c:f>
              <c:numCache>
                <c:formatCode>0.0%</c:formatCode>
                <c:ptCount val="7"/>
                <c:pt idx="0">
                  <c:v>0.52300000000000002</c:v>
                </c:pt>
                <c:pt idx="1">
                  <c:v>0.52695035460992901</c:v>
                </c:pt>
                <c:pt idx="2">
                  <c:v>0.42673107890499196</c:v>
                </c:pt>
                <c:pt idx="3">
                  <c:v>0.37322515212981744</c:v>
                </c:pt>
                <c:pt idx="4">
                  <c:v>0.25600000000000001</c:v>
                </c:pt>
                <c:pt idx="5">
                  <c:v>0.16800000000000001</c:v>
                </c:pt>
                <c:pt idx="6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FE-49B2-AD32-B57BD1A8E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047232"/>
        <c:axId val="257456896"/>
      </c:barChart>
      <c:catAx>
        <c:axId val="4604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257456896"/>
        <c:crosses val="autoZero"/>
        <c:auto val="1"/>
        <c:lblAlgn val="ctr"/>
        <c:lblOffset val="100"/>
        <c:noMultiLvlLbl val="0"/>
      </c:catAx>
      <c:valAx>
        <c:axId val="257456896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46047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8002534767802002"/>
          <c:y val="0.26743331645643659"/>
          <c:w val="0.18144032364303972"/>
          <c:h val="0.564269903618906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Quicksand" pitchFamily="2" charset="0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[Gicumbi Full Life Cycle Investment Plan_Final_Dst.xlsx]6_Consolidate!PivotTable1</c:name>
    <c:fmtId val="22"/>
  </c:pivotSource>
  <c:chart>
    <c:autoTitleDeleted val="0"/>
    <c:pivotFmts>
      <c:pivotFmt>
        <c:idx val="0"/>
        <c:spPr>
          <a:solidFill>
            <a:srgbClr val="00919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43BED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E33D8A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60ADA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9D7E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4847E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6AC9CE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C0008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2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rgbClr val="00919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43BED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60ADA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6AC9CE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rgbClr val="C0008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bg2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rgbClr val="00919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rgbClr val="43BED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rgbClr val="60ADA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rgbClr val="6AC9CE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rgbClr val="C0008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bg2">
              <a:lumMod val="50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L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5.1614618126439415E-2"/>
          <c:y val="3.3664366268304997E-2"/>
          <c:w val="0.85256228306620019"/>
          <c:h val="0.828660038939333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'6_Consolidate'!$B$37:$B$38</c:f>
              <c:strCache>
                <c:ptCount val="1"/>
                <c:pt idx="0">
                  <c:v>CapEx</c:v>
                </c:pt>
              </c:strCache>
            </c:strRef>
          </c:tx>
          <c:spPr>
            <a:solidFill>
              <a:srgbClr val="009193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'6_Consolidate'!$B$39:$B$69</c:f>
              <c:numCache>
                <c:formatCode>General</c:formatCode>
                <c:ptCount val="20"/>
                <c:pt idx="0">
                  <c:v>0</c:v>
                </c:pt>
                <c:pt idx="2">
                  <c:v>742089307</c:v>
                </c:pt>
                <c:pt idx="4">
                  <c:v>1053758828</c:v>
                </c:pt>
                <c:pt idx="6">
                  <c:v>6060929471</c:v>
                </c:pt>
                <c:pt idx="8">
                  <c:v>4719482908</c:v>
                </c:pt>
                <c:pt idx="10">
                  <c:v>5430636741.3299999</c:v>
                </c:pt>
                <c:pt idx="12">
                  <c:v>5619642683.3299999</c:v>
                </c:pt>
                <c:pt idx="14">
                  <c:v>4127388715</c:v>
                </c:pt>
                <c:pt idx="16">
                  <c:v>6339532646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5-464A-A22F-F07F8791E468}"/>
            </c:ext>
          </c:extLst>
        </c:ser>
        <c:ser>
          <c:idx val="1"/>
          <c:order val="1"/>
          <c:tx>
            <c:strRef>
              <c:f>'6_Consolidate'!$C$37:$C$38</c:f>
              <c:strCache>
                <c:ptCount val="1"/>
                <c:pt idx="0">
                  <c:v>CapManEx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'6_Consolidate'!$C$39:$C$69</c:f>
              <c:numCache>
                <c:formatCode>General</c:formatCode>
                <c:ptCount val="20"/>
                <c:pt idx="0">
                  <c:v>96000000</c:v>
                </c:pt>
                <c:pt idx="2">
                  <c:v>0</c:v>
                </c:pt>
                <c:pt idx="4">
                  <c:v>314530771.19084561</c:v>
                </c:pt>
                <c:pt idx="6">
                  <c:v>27791000.150845572</c:v>
                </c:pt>
                <c:pt idx="8">
                  <c:v>26504979.350845572</c:v>
                </c:pt>
                <c:pt idx="10">
                  <c:v>139674809.75084558</c:v>
                </c:pt>
                <c:pt idx="12">
                  <c:v>53584200.000000007</c:v>
                </c:pt>
                <c:pt idx="14">
                  <c:v>101809980</c:v>
                </c:pt>
                <c:pt idx="16">
                  <c:v>1998331.1969772649</c:v>
                </c:pt>
                <c:pt idx="18">
                  <c:v>546413803.19697738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D5-464A-A22F-F07F8791E468}"/>
            </c:ext>
          </c:extLst>
        </c:ser>
        <c:ser>
          <c:idx val="2"/>
          <c:order val="2"/>
          <c:tx>
            <c:strRef>
              <c:f>'6_Consolidate'!$D$37:$D$38</c:f>
              <c:strCache>
                <c:ptCount val="1"/>
                <c:pt idx="0">
                  <c:v>DirSup</c:v>
                </c:pt>
              </c:strCache>
            </c:strRef>
          </c:tx>
          <c:spPr>
            <a:solidFill>
              <a:srgbClr val="60ADAF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'6_Consolidate'!$D$39:$D$69</c:f>
              <c:numCache>
                <c:formatCode>General</c:formatCode>
                <c:ptCount val="20"/>
                <c:pt idx="0">
                  <c:v>407232287.39999998</c:v>
                </c:pt>
                <c:pt idx="2">
                  <c:v>435738547.51999998</c:v>
                </c:pt>
                <c:pt idx="4">
                  <c:v>466240245.83999997</c:v>
                </c:pt>
                <c:pt idx="6">
                  <c:v>498877063.05000001</c:v>
                </c:pt>
                <c:pt idx="8">
                  <c:v>533798457.47000003</c:v>
                </c:pt>
                <c:pt idx="10">
                  <c:v>571164349.49000001</c:v>
                </c:pt>
                <c:pt idx="12">
                  <c:v>611145853.95000005</c:v>
                </c:pt>
                <c:pt idx="14">
                  <c:v>653926063.73000002</c:v>
                </c:pt>
                <c:pt idx="16">
                  <c:v>699700888.19000006</c:v>
                </c:pt>
                <c:pt idx="18">
                  <c:v>748679950.37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D5-464A-A22F-F07F8791E468}"/>
            </c:ext>
          </c:extLst>
        </c:ser>
        <c:ser>
          <c:idx val="3"/>
          <c:order val="3"/>
          <c:tx>
            <c:strRef>
              <c:f>'6_Consolidate'!$E$37:$E$38</c:f>
              <c:strCache>
                <c:ptCount val="1"/>
                <c:pt idx="0">
                  <c:v>OpEx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'6_Consolidate'!$E$39:$E$69</c:f>
              <c:numCache>
                <c:formatCode>General</c:formatCode>
                <c:ptCount val="20"/>
                <c:pt idx="0">
                  <c:v>201183293.75</c:v>
                </c:pt>
                <c:pt idx="2">
                  <c:v>215609485.93000001</c:v>
                </c:pt>
                <c:pt idx="4">
                  <c:v>231019963.68000001</c:v>
                </c:pt>
                <c:pt idx="6">
                  <c:v>247524158.63</c:v>
                </c:pt>
                <c:pt idx="8">
                  <c:v>265167258.44999999</c:v>
                </c:pt>
                <c:pt idx="10">
                  <c:v>284061136.5</c:v>
                </c:pt>
                <c:pt idx="12">
                  <c:v>304312712.89999998</c:v>
                </c:pt>
                <c:pt idx="14">
                  <c:v>325991612.95999998</c:v>
                </c:pt>
                <c:pt idx="16">
                  <c:v>349307207.22000003</c:v>
                </c:pt>
                <c:pt idx="18">
                  <c:v>374475076.29000002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D5-464A-A22F-F07F8791E468}"/>
            </c:ext>
          </c:extLst>
        </c:ser>
        <c:ser>
          <c:idx val="4"/>
          <c:order val="4"/>
          <c:tx>
            <c:strRef>
              <c:f>'6_Consolidate'!$F$37:$F$38</c:f>
              <c:strCache>
                <c:ptCount val="1"/>
                <c:pt idx="0">
                  <c:v>Royalties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'6_Consolidate'!$F$39:$F$69</c:f>
              <c:numCache>
                <c:formatCode>General</c:formatCode>
                <c:ptCount val="20"/>
                <c:pt idx="1">
                  <c:v>0</c:v>
                </c:pt>
                <c:pt idx="3">
                  <c:v>0</c:v>
                </c:pt>
                <c:pt idx="5">
                  <c:v>0</c:v>
                </c:pt>
                <c:pt idx="7">
                  <c:v>0</c:v>
                </c:pt>
                <c:pt idx="9">
                  <c:v>0</c:v>
                </c:pt>
                <c:pt idx="11">
                  <c:v>0</c:v>
                </c:pt>
                <c:pt idx="13">
                  <c:v>0</c:v>
                </c:pt>
                <c:pt idx="15">
                  <c:v>0</c:v>
                </c:pt>
                <c:pt idx="17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D5-464A-A22F-F07F8791E468}"/>
            </c:ext>
          </c:extLst>
        </c:ser>
        <c:ser>
          <c:idx val="5"/>
          <c:order val="5"/>
          <c:tx>
            <c:strRef>
              <c:f>'6_Consolidate'!$G$37:$G$38</c:f>
              <c:strCache>
                <c:ptCount val="1"/>
                <c:pt idx="0">
                  <c:v>Tariff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'6_Consolidate'!$G$39:$G$69</c:f>
              <c:numCache>
                <c:formatCode>General</c:formatCode>
                <c:ptCount val="20"/>
                <c:pt idx="1">
                  <c:v>201183293.75</c:v>
                </c:pt>
                <c:pt idx="3">
                  <c:v>215609485.93000001</c:v>
                </c:pt>
                <c:pt idx="5">
                  <c:v>247524158.63</c:v>
                </c:pt>
                <c:pt idx="7">
                  <c:v>247524158.63</c:v>
                </c:pt>
                <c:pt idx="9">
                  <c:v>265167258.44999999</c:v>
                </c:pt>
                <c:pt idx="11">
                  <c:v>284061136.5</c:v>
                </c:pt>
                <c:pt idx="13">
                  <c:v>304312712.89999998</c:v>
                </c:pt>
                <c:pt idx="15">
                  <c:v>325991612.95999998</c:v>
                </c:pt>
                <c:pt idx="17">
                  <c:v>349307207.22000003</c:v>
                </c:pt>
                <c:pt idx="19">
                  <c:v>374475076.29000002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D5-464A-A22F-F07F8791E468}"/>
            </c:ext>
          </c:extLst>
        </c:ser>
        <c:ser>
          <c:idx val="6"/>
          <c:order val="6"/>
          <c:tx>
            <c:strRef>
              <c:f>'6_Consolidate'!$H$37:$H$38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multiLvlStrRef>
              <c:f>'6_Consolidate'!$A$39:$A$69</c:f>
              <c:multiLvlStrCache>
                <c:ptCount val="20"/>
                <c:lvl>
                  <c:pt idx="0">
                    <c:v>Cost</c:v>
                  </c:pt>
                  <c:pt idx="1">
                    <c:v>Source</c:v>
                  </c:pt>
                  <c:pt idx="2">
                    <c:v>Cost</c:v>
                  </c:pt>
                  <c:pt idx="3">
                    <c:v>Source</c:v>
                  </c:pt>
                  <c:pt idx="4">
                    <c:v>Cost</c:v>
                  </c:pt>
                  <c:pt idx="5">
                    <c:v>Source</c:v>
                  </c:pt>
                  <c:pt idx="6">
                    <c:v>Cost</c:v>
                  </c:pt>
                  <c:pt idx="7">
                    <c:v>Source</c:v>
                  </c:pt>
                  <c:pt idx="8">
                    <c:v>Cost</c:v>
                  </c:pt>
                  <c:pt idx="9">
                    <c:v>Source</c:v>
                  </c:pt>
                  <c:pt idx="10">
                    <c:v>Cost</c:v>
                  </c:pt>
                  <c:pt idx="11">
                    <c:v>Source</c:v>
                  </c:pt>
                  <c:pt idx="12">
                    <c:v>Cost</c:v>
                  </c:pt>
                  <c:pt idx="13">
                    <c:v>Source</c:v>
                  </c:pt>
                  <c:pt idx="14">
                    <c:v>Cost</c:v>
                  </c:pt>
                  <c:pt idx="15">
                    <c:v>Source</c:v>
                  </c:pt>
                  <c:pt idx="16">
                    <c:v>Cost</c:v>
                  </c:pt>
                  <c:pt idx="17">
                    <c:v>Source</c:v>
                  </c:pt>
                  <c:pt idx="18">
                    <c:v>Cost</c:v>
                  </c:pt>
                  <c:pt idx="19">
                    <c:v>Source</c:v>
                  </c:pt>
                </c:lvl>
                <c:lvl>
                  <c:pt idx="0">
                    <c:v>2017</c:v>
                  </c:pt>
                  <c:pt idx="2">
                    <c:v>2018</c:v>
                  </c:pt>
                  <c:pt idx="4">
                    <c:v>2019</c:v>
                  </c:pt>
                  <c:pt idx="6">
                    <c:v>2020</c:v>
                  </c:pt>
                  <c:pt idx="8">
                    <c:v>2021</c:v>
                  </c:pt>
                  <c:pt idx="10">
                    <c:v>2022</c:v>
                  </c:pt>
                  <c:pt idx="12">
                    <c:v>2023</c:v>
                  </c:pt>
                  <c:pt idx="14">
                    <c:v>2024</c:v>
                  </c:pt>
                  <c:pt idx="16">
                    <c:v>2025</c:v>
                  </c:pt>
                  <c:pt idx="18">
                    <c:v>2026</c:v>
                  </c:pt>
                </c:lvl>
              </c:multiLvlStrCache>
            </c:multiLvlStrRef>
          </c:cat>
          <c:val>
            <c:numRef>
              <c:f>'6_Consolidate'!$H$39:$H$69</c:f>
              <c:numCache>
                <c:formatCode>General</c:formatCode>
                <c:ptCount val="20"/>
                <c:pt idx="1">
                  <c:v>252268566.60000002</c:v>
                </c:pt>
                <c:pt idx="3">
                  <c:v>184774826.71999997</c:v>
                </c:pt>
                <c:pt idx="5">
                  <c:v>513303101.28084576</c:v>
                </c:pt>
                <c:pt idx="7">
                  <c:v>275704342.40084529</c:v>
                </c:pt>
                <c:pt idx="9">
                  <c:v>309339716.02084559</c:v>
                </c:pt>
                <c:pt idx="11">
                  <c:v>459875438.44084537</c:v>
                </c:pt>
                <c:pt idx="13">
                  <c:v>413766333.15000021</c:v>
                </c:pt>
                <c:pt idx="15">
                  <c:v>504772322.92999977</c:v>
                </c:pt>
                <c:pt idx="17">
                  <c:v>6790268144.586978</c:v>
                </c:pt>
                <c:pt idx="19">
                  <c:v>1044130032.7669773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D5-464A-A22F-F07F8791E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549279600"/>
        <c:axId val="549276976"/>
      </c:barChart>
      <c:catAx>
        <c:axId val="5492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549276976"/>
        <c:crosses val="autoZero"/>
        <c:auto val="1"/>
        <c:lblAlgn val="ctr"/>
        <c:lblOffset val="100"/>
        <c:noMultiLvlLbl val="0"/>
      </c:catAx>
      <c:valAx>
        <c:axId val="54927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54927960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2.3731331430466734E-3"/>
                <c:y val="0.2188183807439824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Quicksand" pitchFamily="2" charset="0"/>
                      <a:ea typeface="+mn-ea"/>
                      <a:cs typeface="+mn-cs"/>
                    </a:defRPr>
                  </a:pPr>
                  <a:r>
                    <a:rPr lang="en-GB" sz="1400" b="1">
                      <a:latin typeface="Quicksand" pitchFamily="2" charset="0"/>
                    </a:rPr>
                    <a:t>Rwandan Francs Billions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104698149610167"/>
          <c:y val="0"/>
          <c:w val="0.1777389833833965"/>
          <c:h val="0.711975786718121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Quicksand" pitchFamily="2" charset="0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3C_51719F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115568-9A51-4CD5-975D-8D7DDDADEE1A}" authorId="{91A2313B-5A31-C8CA-AD7D-13B624E89936}" status="resolved" created="2023-04-10T16:19:51.17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66400930" sldId="316"/>
      <ac:spMk id="2" creationId="{D17E794C-3971-3D6A-464B-397B97CF838E}"/>
      <ac:txMk cp="27" len="161">
        <ac:context len="190" hash="2218236760"/>
      </ac:txMk>
    </ac:txMkLst>
    <p188:pos x="6302103" y="2694214"/>
    <p188:replyLst>
      <p188:reply id="{B5551F13-3E8B-4BA2-A2C2-1F2D44E3EA4B}" authorId="{F65C2ED5-C579-52DB-2CFD-69A3838B622B}" created="2023-04-11T18:24:43.992">
        <p188:txBody>
          <a:bodyPr/>
          <a:lstStyle/>
          <a:p>
            <a:r>
              <a:rPr lang="en-GB"/>
              <a:t>Do these additional points make sense? I will be explaining the wish by the government to explore new financing mechanisms for CAPMANEX mainly by improving tariff collection</a:t>
            </a:r>
          </a:p>
        </p188:txBody>
      </p188:reply>
      <p188:reply id="{5E719F0B-BFFC-43C1-BEC5-263AE0C2102B}" authorId="{91A2313B-5A31-C8CA-AD7D-13B624E89936}" created="2023-04-12T12:04:31.898">
        <p188:txBody>
          <a:bodyPr/>
          <a:lstStyle/>
          <a:p>
            <a:r>
              <a:rPr lang="en-US"/>
              <a:t>Perfect, thanks</a:t>
            </a:r>
          </a:p>
        </p188:txBody>
      </p188:reply>
    </p188:replyLst>
    <p188:txBody>
      <a:bodyPr/>
      <a:lstStyle/>
      <a:p>
        <a:r>
          <a:rPr lang="en-US"/>
          <a:t>Is there anything we can add about current or future plans for sourcing funds from tariffs? Just to round out the 3 Ts. Or can also mention that they are not included in funding plans.</a:t>
        </a:r>
      </a:p>
    </p188:txBody>
  </p188:cm>
</p188:cmLst>
</file>

<file path=ppt/comments/modernComment_141_989133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CC73829-F772-4EC4-BD38-C9458DDFC0C0}" authorId="{91A2313B-5A31-C8CA-AD7D-13B624E89936}" status="resolved" created="2023-04-10T16:19:51.17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59652643" sldId="321"/>
      <ac:spMk id="2" creationId="{D17E794C-3971-3D6A-464B-397B97CF838E}"/>
      <ac:txMk cp="159">
        <ac:context len="160" hash="336446725"/>
      </ac:txMk>
    </ac:txMkLst>
    <p188:pos x="5382854" y="3736622"/>
    <p188:replyLst>
      <p188:reply id="{B5551F13-3E8B-4BA2-A2C2-1F2D44E3EA4B}" authorId="{F65C2ED5-C579-52DB-2CFD-69A3838B622B}" created="2023-04-11T18:24:43.992">
        <p188:txBody>
          <a:bodyPr/>
          <a:lstStyle/>
          <a:p>
            <a:r>
              <a:rPr lang="en-GB"/>
              <a:t>Do these additional points make sense? I will be explaining the wish by the government to explore new financing mechanisms for CAPMANEX mainly by improving tariff collection</a:t>
            </a:r>
          </a:p>
        </p188:txBody>
      </p188:reply>
      <p188:reply id="{5E719F0B-BFFC-43C1-BEC5-263AE0C2102B}" authorId="{91A2313B-5A31-C8CA-AD7D-13B624E89936}" created="2023-04-12T12:04:31.898">
        <p188:txBody>
          <a:bodyPr/>
          <a:lstStyle/>
          <a:p>
            <a:r>
              <a:rPr lang="en-US"/>
              <a:t>Perfect, thanks</a:t>
            </a:r>
          </a:p>
        </p188:txBody>
      </p188:reply>
    </p188:replyLst>
    <p188:txBody>
      <a:bodyPr/>
      <a:lstStyle/>
      <a:p>
        <a:r>
          <a:rPr lang="en-US"/>
          <a:t>Is there anything we can add about current or future plans for sourcing funds from tariffs? Just to round out the 3 Ts. Or can also mention that they are not included in funding plans.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910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440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/>
              <a:t>Presenter names and organisations</a:t>
            </a:r>
          </a:p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4" name="bg object 16">
            <a:extLst>
              <a:ext uri="{FF2B5EF4-FFF2-40B4-BE49-F238E27FC236}">
                <a16:creationId xmlns:a16="http://schemas.microsoft.com/office/drawing/2014/main" id="{E294DFAC-E027-BB3C-325E-8CA279C190EA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22">
            <a:extLst>
              <a:ext uri="{FF2B5EF4-FFF2-40B4-BE49-F238E27FC236}">
                <a16:creationId xmlns:a16="http://schemas.microsoft.com/office/drawing/2014/main" id="{71422243-1B20-EA75-EB3B-1440944BF9B2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1CE1FE-AB77-C8C0-52BC-1A2E5966075C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6" name="bg object 23">
              <a:extLst>
                <a:ext uri="{FF2B5EF4-FFF2-40B4-BE49-F238E27FC236}">
                  <a16:creationId xmlns:a16="http://schemas.microsoft.com/office/drawing/2014/main" id="{E3B1F68C-E3EE-BCF0-B5BC-5573849A8089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g object 24">
              <a:extLst>
                <a:ext uri="{FF2B5EF4-FFF2-40B4-BE49-F238E27FC236}">
                  <a16:creationId xmlns:a16="http://schemas.microsoft.com/office/drawing/2014/main" id="{3E176FE2-8B0D-FD20-C56B-FBAA1B153078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g object 25">
              <a:extLst>
                <a:ext uri="{FF2B5EF4-FFF2-40B4-BE49-F238E27FC236}">
                  <a16:creationId xmlns:a16="http://schemas.microsoft.com/office/drawing/2014/main" id="{3DE35906-CB5E-A800-26AF-1F903CB5E4FB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g object 26">
              <a:extLst>
                <a:ext uri="{FF2B5EF4-FFF2-40B4-BE49-F238E27FC236}">
                  <a16:creationId xmlns:a16="http://schemas.microsoft.com/office/drawing/2014/main" id="{7B1B5573-44B3-4088-4C0C-F759731F72AD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7">
              <a:extLst>
                <a:ext uri="{FF2B5EF4-FFF2-40B4-BE49-F238E27FC236}">
                  <a16:creationId xmlns:a16="http://schemas.microsoft.com/office/drawing/2014/main" id="{67702B8D-37B7-BA29-5D41-46F29F0E02EB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8">
              <a:extLst>
                <a:ext uri="{FF2B5EF4-FFF2-40B4-BE49-F238E27FC236}">
                  <a16:creationId xmlns:a16="http://schemas.microsoft.com/office/drawing/2014/main" id="{65B29627-2998-4351-F758-4A1ED6C8732E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9">
              <a:extLst>
                <a:ext uri="{FF2B5EF4-FFF2-40B4-BE49-F238E27FC236}">
                  <a16:creationId xmlns:a16="http://schemas.microsoft.com/office/drawing/2014/main" id="{BDDA1E08-7C16-522B-48F9-F0C43720D34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30">
              <a:extLst>
                <a:ext uri="{FF2B5EF4-FFF2-40B4-BE49-F238E27FC236}">
                  <a16:creationId xmlns:a16="http://schemas.microsoft.com/office/drawing/2014/main" id="{C6B97818-1572-FA2E-10A1-A1D7879F5FFF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31">
              <a:extLst>
                <a:ext uri="{FF2B5EF4-FFF2-40B4-BE49-F238E27FC236}">
                  <a16:creationId xmlns:a16="http://schemas.microsoft.com/office/drawing/2014/main" id="{31382BB0-BDE5-330C-DD95-87AD345F72FF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70215A-EA97-3031-5329-89290F68BA7D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36" name="bg object 17">
              <a:extLst>
                <a:ext uri="{FF2B5EF4-FFF2-40B4-BE49-F238E27FC236}">
                  <a16:creationId xmlns:a16="http://schemas.microsoft.com/office/drawing/2014/main" id="{F63CC605-76D9-BEDB-CA71-DFAD0F62E330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bg object 18">
              <a:extLst>
                <a:ext uri="{FF2B5EF4-FFF2-40B4-BE49-F238E27FC236}">
                  <a16:creationId xmlns:a16="http://schemas.microsoft.com/office/drawing/2014/main" id="{8BA7412F-8986-1692-23BB-36360DDFCFD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38" name="bg object 19">
              <a:extLst>
                <a:ext uri="{FF2B5EF4-FFF2-40B4-BE49-F238E27FC236}">
                  <a16:creationId xmlns:a16="http://schemas.microsoft.com/office/drawing/2014/main" id="{CDCFCF2C-B0A5-EBC7-873B-3E966A02F0C6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bg object 20">
              <a:extLst>
                <a:ext uri="{FF2B5EF4-FFF2-40B4-BE49-F238E27FC236}">
                  <a16:creationId xmlns:a16="http://schemas.microsoft.com/office/drawing/2014/main" id="{B99F7C04-4BFF-D0BB-24E3-0134E6C171B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40" name="bg object 21">
              <a:extLst>
                <a:ext uri="{FF2B5EF4-FFF2-40B4-BE49-F238E27FC236}">
                  <a16:creationId xmlns:a16="http://schemas.microsoft.com/office/drawing/2014/main" id="{272D8C29-0F4C-F332-A800-51E479FAFBF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065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676851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673904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988754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BAAEF01A-4B04-48C3-6C20-83DB3178DDBC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ED781C1B-12F8-49DB-DA91-C11D98C96A6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FB743C50-0C4A-DE71-2094-EEC6ADE44E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FF50BC80-5A58-724B-5D60-FCC920EEFF3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18ED8BB5-A471-3542-87E1-48A5A3E9DAA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AA91A81B-FBDA-EF9C-DE62-8A430763454B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DA61521-86E7-9C9F-EC09-45B504E9A2F9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A103DDBF-02A9-3E77-2CC5-CEB6A3F5266B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8F160434-8069-0983-994B-5C5296A8262D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1AB40DB6-8A85-87F0-6E25-EA28362DB4C2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79A3867C-EC2A-2CDB-AB5F-7D0483638718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02F3DF14-A8F1-7B69-F9CB-33AC4E39CAD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9C3EE2F2-19B9-D31D-10DA-AC4245EFA1BC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0A0D24F6-1BDD-48BA-FE10-8B7D9D9BC29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49BF3ED4-3F87-031E-F0B7-BC8593790968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6FE5B045-6FC9-891E-3376-2FB6F110E6E5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296A1536-3F4E-1B5F-5882-F4C5D63B4C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7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346958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462231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933047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18860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600519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193043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976224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19636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3417263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407551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2569313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962781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240662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703880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971281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335619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092175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386873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831105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120544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7F4CD7D-090D-B5A3-2A3F-E7DFD0B4E5CE}"/>
              </a:ext>
            </a:extLst>
          </p:cNvPr>
          <p:cNvSpPr txBox="1">
            <a:spLocks/>
          </p:cNvSpPr>
          <p:nvPr/>
        </p:nvSpPr>
        <p:spPr>
          <a:xfrm>
            <a:off x="760073" y="365125"/>
            <a:ext cx="106949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25659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39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937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432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830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7790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22210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8364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890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3523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86338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6812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225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73399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6789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50204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3256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31515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77035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49974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1140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7619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6415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8226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05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1080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0568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40328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53125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490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463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7025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5650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9690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931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37380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4951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5029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9584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684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8477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1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6D47C00-D66D-3718-77E4-F894B5E71949}"/>
              </a:ext>
            </a:extLst>
          </p:cNvPr>
          <p:cNvPicPr>
            <a:picLocks noChangeAspect="1"/>
          </p:cNvPicPr>
          <p:nvPr userDrawn="1"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6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7" r:id="rId29"/>
    <p:sldLayoutId id="2147483681" r:id="rId30"/>
    <p:sldLayoutId id="2147483662" r:id="rId31"/>
    <p:sldLayoutId id="2147483661" r:id="rId32"/>
    <p:sldLayoutId id="2147483684" r:id="rId33"/>
    <p:sldLayoutId id="2147483652" r:id="rId34"/>
    <p:sldLayoutId id="2147483669" r:id="rId35"/>
    <p:sldLayoutId id="2147483651" r:id="rId36"/>
    <p:sldLayoutId id="2147483666" r:id="rId37"/>
    <p:sldLayoutId id="2147483664" r:id="rId38"/>
    <p:sldLayoutId id="2147483653" r:id="rId39"/>
    <p:sldLayoutId id="2147483668" r:id="rId40"/>
    <p:sldLayoutId id="2147483671" r:id="rId41"/>
    <p:sldLayoutId id="2147483672" r:id="rId42"/>
    <p:sldLayoutId id="2147483673" r:id="rId43"/>
    <p:sldLayoutId id="2147483674" r:id="rId44"/>
    <p:sldLayoutId id="2147483675" r:id="rId45"/>
    <p:sldLayoutId id="2147483676" r:id="rId46"/>
    <p:sldLayoutId id="2147483677" r:id="rId47"/>
    <p:sldLayoutId id="2147483679" r:id="rId48"/>
    <p:sldLayoutId id="2147483680" r:id="rId49"/>
    <p:sldLayoutId id="2147483656" r:id="rId5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529" userDrawn="1">
          <p15:clr>
            <a:srgbClr val="F26B43"/>
          </p15:clr>
        </p15:guide>
        <p15:guide id="10" orient="horz" pos="754" userDrawn="1">
          <p15:clr>
            <a:srgbClr val="F26B43"/>
          </p15:clr>
        </p15:guide>
        <p15:guide id="11" orient="horz" pos="1321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9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769" r:id="rId20"/>
    <p:sldLayoutId id="2147483770" r:id="rId21"/>
    <p:sldLayoutId id="2147483771" r:id="rId22"/>
    <p:sldLayoutId id="2147483772" r:id="rId23"/>
    <p:sldLayoutId id="2147483773" r:id="rId24"/>
    <p:sldLayoutId id="2147483774" r:id="rId25"/>
    <p:sldLayoutId id="2147483775" r:id="rId26"/>
    <p:sldLayoutId id="2147483776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5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microsoft.com/office/2018/10/relationships/comments" Target="../comments/modernComment_141_98913323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microsoft.com/office/2018/10/relationships/comments" Target="../comments/modernComment_13C_51719FA2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emf"/><Relationship Id="rId3" Type="http://schemas.openxmlformats.org/officeDocument/2006/relationships/image" Target="../media/image21.png"/><Relationship Id="rId21" Type="http://schemas.openxmlformats.org/officeDocument/2006/relationships/image" Target="../media/image39.jp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jpg"/><Relationship Id="rId20" Type="http://schemas.openxmlformats.org/officeDocument/2006/relationships/image" Target="../media/image38.jp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svg"/><Relationship Id="rId10" Type="http://schemas.openxmlformats.org/officeDocument/2006/relationships/image" Target="../media/image28.emf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Financing complexity: </a:t>
            </a:r>
            <a:br>
              <a:rPr lang="en-GB" dirty="0"/>
            </a:br>
            <a:r>
              <a:rPr lang="en-GB" dirty="0"/>
              <a:t>Public-Private Partnerships for implementing ambitious WASH programs in Rwanda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Case of </a:t>
            </a:r>
            <a:r>
              <a:rPr lang="en-GB" dirty="0" err="1"/>
              <a:t>Gicumbi</a:t>
            </a:r>
            <a:r>
              <a:rPr lang="en-GB" dirty="0"/>
              <a:t> WASH Program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Olivier TUYISHIMIRE, WATER FOR PEOPLE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err="1">
                <a:latin typeface="Quicksand"/>
                <a:cs typeface="Quire Sans"/>
              </a:rPr>
              <a:t>Gicumbi</a:t>
            </a:r>
            <a:r>
              <a:rPr lang="en-GB" dirty="0">
                <a:latin typeface="Quicksand"/>
                <a:cs typeface="Quire Sans"/>
              </a:rPr>
              <a:t> district context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6552474" cy="455612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Access to Safe Drinking Water: 45%</a:t>
            </a:r>
            <a:endParaRPr lang="en-US" dirty="0"/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Access to improved toilets: 47.4%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Population in 2016: 424,112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Annual budget: 200-400 thousand USD for minor rehabilitations and extensions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Budget earmarked from Central Government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No Water Office in the district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No engineering designs and no investment plan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No official private operator for maintenance </a:t>
            </a:r>
          </a:p>
          <a:p>
            <a:pPr marL="271463" lvl="1" indent="-252413">
              <a:lnSpc>
                <a:spcPct val="12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WASH Partner:</a:t>
            </a:r>
          </a:p>
          <a:p>
            <a:pPr marL="862965" lvl="2" indent="-342900">
              <a:lnSpc>
                <a:spcPct val="120000"/>
              </a:lnSpc>
            </a:pPr>
            <a:r>
              <a:rPr lang="en-GB" sz="1700" dirty="0"/>
              <a:t>World Vision with a small WASH component in only 3 sectors</a:t>
            </a:r>
          </a:p>
          <a:p>
            <a:pPr marL="361950" lvl="1" indent="-342900"/>
            <a:endParaRPr lang="en-GB" sz="2200" dirty="0"/>
          </a:p>
          <a:p>
            <a:pPr marL="862965" lvl="2" indent="-342900"/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57635-7B72-7B1E-57CB-05B111835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" r="1659" b="1546"/>
          <a:stretch/>
        </p:blipFill>
        <p:spPr>
          <a:xfrm>
            <a:off x="7641771" y="186271"/>
            <a:ext cx="3961055" cy="54409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9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working on a machine&#10;&#10;Description automatically generated with medium confidence">
            <a:extLst>
              <a:ext uri="{FF2B5EF4-FFF2-40B4-BE49-F238E27FC236}">
                <a16:creationId xmlns:a16="http://schemas.microsoft.com/office/drawing/2014/main" id="{5464973D-37FA-F3FB-9F6E-8FC5FC7A0456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2" r="16142"/>
          <a:stretch>
            <a:fillRect/>
          </a:stretch>
        </p:blipFill>
        <p:spPr/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097088"/>
            <a:ext cx="5882790" cy="47609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b="1" dirty="0">
                <a:latin typeface="Quicksand"/>
              </a:rPr>
              <a:t>Signatories of the 2016 MoU are:</a:t>
            </a:r>
            <a:endParaRPr lang="en-US" b="1" dirty="0"/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Ministry of Infrastructure (MININFRA)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District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Water For People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WASAC (Water and Sanitation Corporation)</a:t>
            </a:r>
          </a:p>
          <a:p>
            <a:r>
              <a:rPr lang="en-GB" b="1" dirty="0">
                <a:latin typeface="Quicksand"/>
              </a:rPr>
              <a:t>Responsibilities of the District: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Owner of the Program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Owner of ALL infrastructure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Procurement of all contracts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Contract signature and management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Hiring of Private Operators for O&amp;M</a:t>
            </a:r>
          </a:p>
          <a:p>
            <a:pPr marL="0" lvl="1" indent="1905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Land compensation for infrastructure</a:t>
            </a:r>
            <a:br>
              <a:rPr lang="en-GB" dirty="0">
                <a:latin typeface="Quicksand"/>
              </a:rPr>
            </a:br>
            <a:r>
              <a:rPr lang="en-GB" dirty="0">
                <a:latin typeface="Quicksand"/>
              </a:rPr>
              <a:t>development</a:t>
            </a:r>
          </a:p>
          <a:p>
            <a:pPr marL="361950" lvl="1" indent="-34290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Quicksand"/>
              </a:rPr>
              <a:t>Plan for future CAPMANEX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400050" algn="l"/>
              </a:tabLst>
            </a:pPr>
            <a:r>
              <a:rPr lang="en-GB" dirty="0">
                <a:latin typeface="Quicksand"/>
                <a:cs typeface="Quire Sans"/>
              </a:rPr>
              <a:t>Institutional arrangements</a:t>
            </a:r>
          </a:p>
        </p:txBody>
      </p:sp>
    </p:spTree>
    <p:extLst>
      <p:ext uri="{BB962C8B-B14F-4D97-AF65-F5344CB8AC3E}">
        <p14:creationId xmlns:p14="http://schemas.microsoft.com/office/powerpoint/2010/main" val="346335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3D02CFEA-E849-B4B6-B729-BC97EDEF3C3C}"/>
              </a:ext>
            </a:extLst>
          </p:cNvPr>
          <p:cNvGrpSpPr/>
          <p:nvPr/>
        </p:nvGrpSpPr>
        <p:grpSpPr>
          <a:xfrm>
            <a:off x="1473245" y="315740"/>
            <a:ext cx="8518890" cy="6454668"/>
            <a:chOff x="2005707" y="1314304"/>
            <a:chExt cx="7509240" cy="5692668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2EC93837-0A8E-6088-9527-073638A19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707" y="1314304"/>
              <a:ext cx="7428878" cy="569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733CD0-BBBF-D34E-F8B5-93ED6F983493}"/>
                </a:ext>
              </a:extLst>
            </p:cNvPr>
            <p:cNvSpPr/>
            <p:nvPr/>
          </p:nvSpPr>
          <p:spPr>
            <a:xfrm>
              <a:off x="2757415" y="3965944"/>
              <a:ext cx="2016604" cy="14055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en-US" sz="1600" b="1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PRIVATE SECTOR</a:t>
              </a:r>
            </a:p>
            <a:p>
              <a:pPr marL="285750" indent="-285750" algn="r">
                <a:buFont typeface="Arial"/>
                <a:buChar char="•"/>
                <a:defRPr/>
              </a:pP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Offers incentives for ongoing services</a:t>
              </a:r>
            </a:p>
            <a:p>
              <a:pPr marL="285750" indent="-285750" algn="r">
                <a:buFont typeface="Arial"/>
                <a:buChar char="•"/>
                <a:defRPr/>
              </a:pP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Develops market-based solutions</a:t>
              </a:r>
            </a:p>
            <a:p>
              <a:pPr marL="285750" indent="-285750" algn="r">
                <a:buFont typeface="Arial"/>
                <a:buChar char="•"/>
                <a:defRPr/>
              </a:pP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Provides skill/technical </a:t>
              </a:r>
            </a:p>
            <a:p>
              <a:pPr algn="r">
                <a:defRPr/>
              </a:pP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capacity where needed</a:t>
              </a:r>
            </a:p>
            <a:p>
              <a:pPr algn="r">
                <a:defRPr/>
              </a:pPr>
              <a:endParaRPr lang="en-US" sz="1600" baseline="30000" dirty="0">
                <a:solidFill>
                  <a:srgbClr val="FFFFFF"/>
                </a:solidFill>
                <a:latin typeface="Verdana"/>
                <a:ea typeface="ＭＳ Ｐゴシック" charset="0"/>
                <a:cs typeface="Verdana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E6337A-4E0F-AA8F-4598-8CAC4B726450}"/>
                </a:ext>
              </a:extLst>
            </p:cNvPr>
            <p:cNvSpPr/>
            <p:nvPr/>
          </p:nvSpPr>
          <p:spPr>
            <a:xfrm>
              <a:off x="5082381" y="4160638"/>
              <a:ext cx="201660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b="1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COMMUNITY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Reaches Everyone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Basic operations     and maintenance</a:t>
              </a:r>
            </a:p>
            <a:p>
              <a:pPr algn="ctr">
                <a:defRPr/>
              </a:pPr>
              <a:r>
                <a:rPr lang="en-US" sz="14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Financial management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Tariff implementation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F2F598-FD9E-9A0F-18BB-E400FB219847}"/>
                </a:ext>
              </a:extLst>
            </p:cNvPr>
            <p:cNvSpPr/>
            <p:nvPr/>
          </p:nvSpPr>
          <p:spPr>
            <a:xfrm>
              <a:off x="7340072" y="4160638"/>
              <a:ext cx="2174875" cy="7493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CIVIL SOCIETY</a:t>
              </a:r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 sz="16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Leads accountability</a:t>
              </a:r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 sz="16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Provides skill/technical capacity where needed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446D31-9D36-3C6E-C9F0-87EE0F3AE5B4}"/>
                </a:ext>
              </a:extLst>
            </p:cNvPr>
            <p:cNvSpPr/>
            <p:nvPr/>
          </p:nvSpPr>
          <p:spPr>
            <a:xfrm>
              <a:off x="4555571" y="5704051"/>
              <a:ext cx="2784502" cy="1302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b="1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FINANCIAL INSTITUTIONS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Provides financing options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Provides insurance coverage options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4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Institutes long-term investment mechanisms for system </a:t>
              </a: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replacement/extension</a:t>
              </a:r>
            </a:p>
            <a:p>
              <a:pPr algn="ctr">
                <a:defRPr/>
              </a:pPr>
              <a:endParaRPr lang="en-US" sz="1600" baseline="30000">
                <a:solidFill>
                  <a:srgbClr val="FFFFFF"/>
                </a:solidFill>
                <a:latin typeface="Verdana"/>
                <a:ea typeface="ＭＳ Ｐゴシック" charset="0"/>
                <a:cs typeface="Verdana"/>
              </a:endParaRPr>
            </a:p>
            <a:p>
              <a:pPr algn="ctr">
                <a:defRPr/>
              </a:pPr>
              <a:endParaRPr lang="en-US" sz="1600" baseline="30000">
                <a:solidFill>
                  <a:srgbClr val="FFFFFF"/>
                </a:solidFill>
                <a:latin typeface="Verdana"/>
                <a:ea typeface="ＭＳ Ｐゴシック" charset="0"/>
                <a:cs typeface="Verdana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686B2A-C137-9995-39DD-AD75867ECC80}"/>
                </a:ext>
              </a:extLst>
            </p:cNvPr>
            <p:cNvSpPr/>
            <p:nvPr/>
          </p:nvSpPr>
          <p:spPr>
            <a:xfrm>
              <a:off x="4686621" y="2444742"/>
              <a:ext cx="2653451" cy="1241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600" b="1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GOVERNMENT 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6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Oversees regulation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6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Provides financing</a:t>
              </a:r>
            </a:p>
            <a:p>
              <a:pPr marL="285750" indent="-285750" algn="ctr">
                <a:buFont typeface="Arial"/>
                <a:buChar char="•"/>
                <a:defRPr/>
              </a:pPr>
              <a:r>
                <a:rPr lang="en-US" sz="1600" baseline="3000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Coordinates multiple agencies </a:t>
              </a:r>
            </a:p>
            <a:p>
              <a:pPr algn="ctr">
                <a:defRPr/>
              </a:pPr>
              <a:r>
                <a:rPr lang="en-US" sz="1600" baseline="30000" dirty="0">
                  <a:solidFill>
                    <a:srgbClr val="FFFFFF"/>
                  </a:solidFill>
                  <a:latin typeface="Verdana"/>
                  <a:ea typeface="ＭＳ Ｐゴシック" charset="0"/>
                  <a:cs typeface="Verdana"/>
                </a:rPr>
                <a:t>(Finance, Water, Agriculture, Health, Education, etc.)</a:t>
              </a:r>
            </a:p>
            <a:p>
              <a:pPr algn="ctr">
                <a:defRPr/>
              </a:pPr>
              <a:endParaRPr lang="en-US" sz="1600" baseline="30000">
                <a:solidFill>
                  <a:srgbClr val="FFFFFF"/>
                </a:solidFill>
                <a:latin typeface="Verdana"/>
                <a:ea typeface="ＭＳ Ｐゴシック" charset="0"/>
                <a:cs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55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6ACD-E295-5ECC-AA46-0897C3F3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Mobilizing public finance: </a:t>
            </a:r>
            <a:r>
              <a:rPr lang="en-GB" dirty="0" err="1"/>
              <a:t>Gicumbi</a:t>
            </a:r>
            <a:r>
              <a:rPr lang="en-GB" dirty="0"/>
              <a:t> trend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9A792B1-1B3B-E038-625B-25D1EE68A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8667724"/>
              </p:ext>
            </p:extLst>
          </p:nvPr>
        </p:nvGraphicFramePr>
        <p:xfrm>
          <a:off x="388849" y="1775724"/>
          <a:ext cx="4549140" cy="358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B72FD18-0CC8-BF2E-9E90-ACA57EB200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431345"/>
              </p:ext>
            </p:extLst>
          </p:nvPr>
        </p:nvGraphicFramePr>
        <p:xfrm>
          <a:off x="4589583" y="1792271"/>
          <a:ext cx="6974777" cy="358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957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ground, outdoor, person, orange&#10;&#10;Description automatically generated">
            <a:extLst>
              <a:ext uri="{FF2B5EF4-FFF2-40B4-BE49-F238E27FC236}">
                <a16:creationId xmlns:a16="http://schemas.microsoft.com/office/drawing/2014/main" id="{80EB133C-C336-DFB0-4619-33E51EB553E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6" b="17116"/>
          <a:stretch>
            <a:fillRect/>
          </a:stretch>
        </p:blipFill>
        <p:spPr/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D17E794C-3971-3D6A-464B-397B97CF8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381956"/>
            <a:ext cx="5382854" cy="3736622"/>
          </a:xfrm>
        </p:spPr>
        <p:txBody>
          <a:bodyPr>
            <a:normAutofit fontScale="77500" lnSpcReduction="20000"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/>
              </a:rPr>
              <a:t>Cost Breakdown:</a:t>
            </a:r>
          </a:p>
          <a:p>
            <a:pPr marL="0" lvl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900" dirty="0">
                <a:solidFill>
                  <a:prstClr val="black"/>
                </a:solidFill>
                <a:latin typeface="Quicksand"/>
              </a:rPr>
              <a:t>Infrastructure development (CAPEX)</a:t>
            </a:r>
          </a:p>
          <a:p>
            <a:pPr marL="0" lvl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900" dirty="0">
                <a:solidFill>
                  <a:prstClr val="black"/>
                </a:solidFill>
                <a:latin typeface="Quicksand"/>
              </a:rPr>
              <a:t>Staffing for District and WASAC</a:t>
            </a:r>
          </a:p>
          <a:p>
            <a:pPr marL="0" lvl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900" dirty="0">
                <a:solidFill>
                  <a:prstClr val="black"/>
                </a:solidFill>
                <a:latin typeface="Quicksand"/>
              </a:rPr>
              <a:t>Operation and Maintenance (</a:t>
            </a:r>
            <a:r>
              <a:rPr lang="en-US" sz="2900" dirty="0" err="1">
                <a:solidFill>
                  <a:prstClr val="black"/>
                </a:solidFill>
                <a:latin typeface="Quicksand"/>
              </a:rPr>
              <a:t>OpEx</a:t>
            </a:r>
            <a:r>
              <a:rPr lang="en-US" sz="2900" dirty="0">
                <a:solidFill>
                  <a:prstClr val="black"/>
                </a:solidFill>
                <a:latin typeface="Quicksand"/>
              </a:rPr>
              <a:t>)</a:t>
            </a:r>
          </a:p>
          <a:p>
            <a:pPr marL="0" lvl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900" dirty="0">
                <a:solidFill>
                  <a:prstClr val="black"/>
                </a:solidFill>
                <a:latin typeface="Quicksand"/>
              </a:rPr>
              <a:t>Capital Maintenance Expenditure (CAPMANEX)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491263"/>
            <a:ext cx="5709919" cy="907098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Quicksand"/>
                <a:cs typeface="Quire Sans"/>
              </a:rPr>
              <a:t>Costs and source of funding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6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ground, outdoor, person, orange&#10;&#10;Description automatically generated">
            <a:extLst>
              <a:ext uri="{FF2B5EF4-FFF2-40B4-BE49-F238E27FC236}">
                <a16:creationId xmlns:a16="http://schemas.microsoft.com/office/drawing/2014/main" id="{80EB133C-C336-DFB0-4619-33E51EB553E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6" b="17116"/>
          <a:stretch>
            <a:fillRect/>
          </a:stretch>
        </p:blipFill>
        <p:spPr/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D17E794C-3971-3D6A-464B-397B97CF8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381956"/>
            <a:ext cx="5382854" cy="3736622"/>
          </a:xfrm>
        </p:spPr>
        <p:txBody>
          <a:bodyPr>
            <a:normAutofit fontScale="92500"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800" b="1" dirty="0">
                <a:solidFill>
                  <a:prstClr val="black"/>
                </a:solidFill>
                <a:latin typeface="Quicksand"/>
              </a:rPr>
              <a:t>Current Source of Funding:</a:t>
            </a:r>
          </a:p>
          <a:p>
            <a:pPr marL="0" lvl="1">
              <a:lnSpc>
                <a:spcPct val="120000"/>
              </a:lnSpc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600" dirty="0">
                <a:solidFill>
                  <a:prstClr val="black"/>
                </a:solidFill>
                <a:latin typeface="Quicksand"/>
              </a:rPr>
              <a:t>Direct </a:t>
            </a:r>
            <a:r>
              <a:rPr lang="en-US" sz="2600" u="sng" dirty="0">
                <a:solidFill>
                  <a:prstClr val="black"/>
                </a:solidFill>
                <a:latin typeface="Quicksand"/>
              </a:rPr>
              <a:t>transfers</a:t>
            </a:r>
            <a:r>
              <a:rPr lang="en-US" sz="2600" dirty="0">
                <a:solidFill>
                  <a:prstClr val="black"/>
                </a:solidFill>
                <a:latin typeface="Quicksand"/>
              </a:rPr>
              <a:t> from Central Government (National treasury)</a:t>
            </a:r>
          </a:p>
          <a:p>
            <a:pPr marL="0" lvl="1">
              <a:lnSpc>
                <a:spcPct val="120000"/>
              </a:lnSpc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600" dirty="0">
                <a:solidFill>
                  <a:prstClr val="black"/>
                </a:solidFill>
                <a:latin typeface="Quicksand"/>
              </a:rPr>
              <a:t>Own revenues (District </a:t>
            </a:r>
            <a:r>
              <a:rPr lang="en-US" sz="2600" u="sng" dirty="0">
                <a:solidFill>
                  <a:prstClr val="black"/>
                </a:solidFill>
                <a:latin typeface="Quicksand"/>
              </a:rPr>
              <a:t>tax</a:t>
            </a:r>
            <a:r>
              <a:rPr lang="en-US" sz="2600" dirty="0">
                <a:solidFill>
                  <a:prstClr val="black"/>
                </a:solidFill>
                <a:latin typeface="Quicksand"/>
              </a:rPr>
              <a:t> transfers)</a:t>
            </a:r>
          </a:p>
          <a:p>
            <a:pPr marL="0" lvl="1">
              <a:lnSpc>
                <a:spcPct val="120000"/>
              </a:lnSpc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2600" dirty="0">
                <a:solidFill>
                  <a:prstClr val="black"/>
                </a:solidFill>
                <a:latin typeface="Quicksand"/>
              </a:rPr>
              <a:t>External </a:t>
            </a:r>
            <a:r>
              <a:rPr lang="en-US" sz="2600" u="sng" dirty="0">
                <a:solidFill>
                  <a:prstClr val="black"/>
                </a:solidFill>
                <a:latin typeface="Quicksand"/>
              </a:rPr>
              <a:t>transfers</a:t>
            </a:r>
            <a:r>
              <a:rPr lang="en-US" sz="2600" dirty="0">
                <a:solidFill>
                  <a:prstClr val="black"/>
                </a:solidFill>
                <a:latin typeface="Quicksand"/>
              </a:rPr>
              <a:t> through Ministry of Local Government (LODA)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491263"/>
            <a:ext cx="5709919" cy="907098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Quicksand"/>
                <a:cs typeface="Quire Sans"/>
              </a:rPr>
              <a:t>Costs and source of funding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40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carrying a bucket&#10;&#10;Description automatically generated with medium confidence">
            <a:extLst>
              <a:ext uri="{FF2B5EF4-FFF2-40B4-BE49-F238E27FC236}">
                <a16:creationId xmlns:a16="http://schemas.microsoft.com/office/drawing/2014/main" id="{39894C25-D1E3-8E71-B75C-68CA5F14BBA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3" b="17123"/>
          <a:stretch>
            <a:fillRect/>
          </a:stretch>
        </p:blipFill>
        <p:spPr/>
      </p:pic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D17E794C-3971-3D6A-464B-397B97CF8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3" y="2097089"/>
            <a:ext cx="5686847" cy="4662940"/>
          </a:xfrm>
        </p:spPr>
        <p:txBody>
          <a:bodyPr>
            <a:normAutofit fontScale="62500" lnSpcReduction="20000"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/>
              </a:rPr>
              <a:t>Strong political </a:t>
            </a:r>
            <a:r>
              <a:rPr lang="en-US" sz="3100" dirty="0">
                <a:solidFill>
                  <a:prstClr val="black"/>
                </a:solidFill>
                <a:latin typeface="Quicksand"/>
              </a:rPr>
              <a:t>w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/>
              </a:rPr>
              <a:t>ill</a:t>
            </a:r>
          </a:p>
          <a:p>
            <a:pPr>
              <a:lnSpc>
                <a:spcPct val="120000"/>
              </a:lnSpc>
              <a:spcAft>
                <a:spcPts val="600"/>
              </a:spcAft>
              <a:buClr>
                <a:srgbClr val="4D4D4D"/>
              </a:buClr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Strong community engagement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"/>
              </a:rPr>
              <a:t>Strong institutional arrangement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Co-Financing and co-paying as you implement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Strong systems (procurement, contract management, technical skills,…)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Strong collaboration between program stakeholders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Joint planning, implementation and monitoring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r>
              <a:rPr lang="en-US" sz="3100" dirty="0">
                <a:solidFill>
                  <a:prstClr val="black"/>
                </a:solidFill>
                <a:latin typeface="Quicksand"/>
              </a:rPr>
              <a:t>A clear plan of post-implementation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tabLst/>
              <a:defRPr/>
            </a:pPr>
            <a:endParaRPr lang="en-US" sz="3100" dirty="0">
              <a:solidFill>
                <a:prstClr val="black"/>
              </a:solidFill>
              <a:latin typeface="Quicksand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4D4D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Quicksand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914400"/>
            <a:ext cx="6492239" cy="1324928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Quicksand"/>
                <a:cs typeface="Quire Sans"/>
              </a:rPr>
              <a:t>Role of water for </a:t>
            </a:r>
            <a:br>
              <a:rPr lang="en-GB" dirty="0">
                <a:latin typeface="Quicksand"/>
                <a:cs typeface="Quire Sans"/>
              </a:rPr>
            </a:br>
            <a:r>
              <a:rPr lang="en-GB" dirty="0">
                <a:latin typeface="Quicksand"/>
                <a:cs typeface="Quire Sans"/>
              </a:rPr>
              <a:t>people in </a:t>
            </a:r>
            <a:r>
              <a:rPr lang="en-GB" dirty="0" err="1">
                <a:latin typeface="Quicksand"/>
                <a:cs typeface="Quire Sans"/>
              </a:rPr>
              <a:t>Gicumbi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82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service coverage is increasing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012806"/>
              </p:ext>
            </p:extLst>
          </p:nvPr>
        </p:nvGraphicFramePr>
        <p:xfrm>
          <a:off x="751840" y="1387011"/>
          <a:ext cx="10703150" cy="4376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856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challenges for mobilizing </a:t>
            </a:r>
            <a:br>
              <a:rPr lang="en-GB" dirty="0"/>
            </a:br>
            <a:r>
              <a:rPr lang="en-GB" dirty="0"/>
              <a:t>public finance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322C75D-2D5B-4A58-9826-4BA3C23F0D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45785"/>
              </p:ext>
            </p:extLst>
          </p:nvPr>
        </p:nvGraphicFramePr>
        <p:xfrm>
          <a:off x="839788" y="1631085"/>
          <a:ext cx="10703150" cy="4284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378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challenges for mobilizing public finance (cont’d)</a:t>
            </a:r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D17E794C-3971-3D6A-464B-397B97CF8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Quicksand" pitchFamily="2" charset="0"/>
              </a:rPr>
              <a:t>Reduction of Transfers from Donors and Bridging the financial gap</a:t>
            </a:r>
          </a:p>
          <a:p>
            <a:endParaRPr lang="en-US" dirty="0">
              <a:latin typeface="Quicksand" pitchFamily="2" charset="0"/>
            </a:endParaRPr>
          </a:p>
          <a:p>
            <a:r>
              <a:rPr lang="en-US" b="1" dirty="0">
                <a:latin typeface="Quicksand" pitchFamily="2" charset="0"/>
              </a:rPr>
              <a:t>Future Funding plans:</a:t>
            </a:r>
          </a:p>
          <a:p>
            <a:pPr lvl="1"/>
            <a:r>
              <a:rPr lang="en-US" dirty="0"/>
              <a:t>Maximize Tariff collection through use of online billing in rural areas</a:t>
            </a:r>
          </a:p>
          <a:p>
            <a:pPr lvl="1"/>
            <a:r>
              <a:rPr lang="en-US" dirty="0"/>
              <a:t>Active involvement of Private Sector for </a:t>
            </a:r>
            <a:r>
              <a:rPr lang="en-US" dirty="0" err="1"/>
              <a:t>OpEx</a:t>
            </a:r>
            <a:r>
              <a:rPr lang="en-US" dirty="0"/>
              <a:t> and </a:t>
            </a:r>
            <a:r>
              <a:rPr lang="en-US" dirty="0" err="1"/>
              <a:t>CapManEx</a:t>
            </a:r>
            <a:r>
              <a:rPr lang="en-US" dirty="0"/>
              <a:t> through robust monitoring of performance and revenue collection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1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" id="{FB185B88-56D3-455A-A27D-7BB1678AEFA5}" vid="{57142174-017F-4952-A8AE-583D39D2B947}"/>
    </a:ext>
  </a:extLst>
</a:theme>
</file>

<file path=ppt/theme/theme2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08F857-A136-450A-97FC-47DCE9C36CE6}">
  <ds:schemaRefs>
    <ds:schemaRef ds:uri="7cf6d27a-a121-47a7-bb37-240d2e08ea91"/>
    <ds:schemaRef ds:uri="bbc718c4-94a0-4501-a8e8-70f7c8e44e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EBBF8C0-4232-4ED5-8C41-F237ABF6B8FF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bbc718c4-94a0-4501-a8e8-70f7c8e44e11"/>
    <ds:schemaRef ds:uri="7cf6d27a-a121-47a7-bb37-240d2e08ea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38</TotalTime>
  <Words>465</Words>
  <Application>Microsoft Office PowerPoint</Application>
  <PresentationFormat>Widescreen</PresentationFormat>
  <Paragraphs>87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Bryant Medium Italic</vt:lpstr>
      <vt:lpstr>Calibri</vt:lpstr>
      <vt:lpstr>Calibri Light</vt:lpstr>
      <vt:lpstr>Quicksand</vt:lpstr>
      <vt:lpstr>Quicksand Medium</vt:lpstr>
      <vt:lpstr>System Font Regular</vt:lpstr>
      <vt:lpstr>Verdana</vt:lpstr>
      <vt:lpstr>Systems Connect</vt:lpstr>
      <vt:lpstr>Office Theme</vt:lpstr>
      <vt:lpstr>1_Office Theme</vt:lpstr>
      <vt:lpstr>PowerPoint Presentation</vt:lpstr>
      <vt:lpstr>Financing complexity:  Public-Private Partnerships for implementing ambitious WASH programs in Rwanda</vt:lpstr>
      <vt:lpstr>Gicumbi district context</vt:lpstr>
      <vt:lpstr>Institutional arrangements</vt:lpstr>
      <vt:lpstr>PowerPoint Presentation</vt:lpstr>
      <vt:lpstr>Mobilizing public finance: Gicumbi trend</vt:lpstr>
      <vt:lpstr>Costs and source of funding</vt:lpstr>
      <vt:lpstr>Costs and source of funding</vt:lpstr>
      <vt:lpstr>Role of water for  people in Gicumbi</vt:lpstr>
      <vt:lpstr>Water service coverage is increasing</vt:lpstr>
      <vt:lpstr>Next challenges for mobilizing  public finance</vt:lpstr>
      <vt:lpstr>Next challenges for mobilizing public finance (cont’d)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USER</cp:lastModifiedBy>
  <cp:revision>7</cp:revision>
  <dcterms:created xsi:type="dcterms:W3CDTF">2023-03-15T11:22:56Z</dcterms:created>
  <dcterms:modified xsi:type="dcterms:W3CDTF">2023-05-03T07:32:04Z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