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16" r:id="rId2"/>
    <p:sldMasterId id="2147483744" r:id="rId3"/>
  </p:sldMasterIdLst>
  <p:notesMasterIdLst>
    <p:notesMasterId r:id="rId15"/>
  </p:notesMasterIdLst>
  <p:sldIdLst>
    <p:sldId id="274" r:id="rId4"/>
    <p:sldId id="256" r:id="rId5"/>
    <p:sldId id="257" r:id="rId6"/>
    <p:sldId id="258" r:id="rId7"/>
    <p:sldId id="270" r:id="rId8"/>
    <p:sldId id="259" r:id="rId9"/>
    <p:sldId id="268" r:id="rId10"/>
    <p:sldId id="269" r:id="rId11"/>
    <p:sldId id="261" r:id="rId12"/>
    <p:sldId id="271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5"/>
    <p:restoredTop sz="94508"/>
  </p:normalViewPr>
  <p:slideViewPr>
    <p:cSldViewPr snapToGrid="0" snapToObjects="1">
      <p:cViewPr varScale="1">
        <p:scale>
          <a:sx n="83" d="100"/>
          <a:sy n="83" d="100"/>
        </p:scale>
        <p:origin x="5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1F7B0-0B7F-4779-9FE5-5E6479975463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F5610-2641-4F01-B800-9C58C748C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31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388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2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1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4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22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3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5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742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00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5595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207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78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0079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682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9599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336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297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389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385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816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056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3617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463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7F4CD7D-090D-B5A3-2A3F-E7DFD0B4E5CE}"/>
              </a:ext>
            </a:extLst>
          </p:cNvPr>
          <p:cNvSpPr txBox="1">
            <a:spLocks/>
          </p:cNvSpPr>
          <p:nvPr/>
        </p:nvSpPr>
        <p:spPr>
          <a:xfrm>
            <a:off x="760073" y="365125"/>
            <a:ext cx="106949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388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3D7A35D-7B2C-B5C8-4E48-32DAFFB624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899DF2DF-ED1C-8EC1-53A0-998969CECF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401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2138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726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16909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2A94A6C0-CBC0-750B-B14F-A407C566F869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79687311-197D-E968-68F2-FE4DE10C120E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509225F0-DBDE-5B5F-7439-AB75A5B7850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3273FFAE-FEA7-05D2-0C46-85FF09324CB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A9720567-D854-389C-C4B1-5CB0E1A4962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07B5A82E-F043-4ACF-F44D-E511801DDFB1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354F30-E8DB-5E2F-98AD-AF8E316E7A2F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4D90A93C-281F-E617-A7A5-4A9252F8FD64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BC292ECC-A2BE-DFD1-AE66-FCFE76AFD911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1C827265-4A70-2DFB-B2A2-39B77DBFA7C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81B44C9F-CA25-BFC4-4AAC-76674289F768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832767DF-9771-703C-56CD-9457724D873C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A7871556-3028-A61B-846B-E65F060F5A55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4B79B8A0-8378-E659-A007-4B8BBB56248C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3FF9A217-97D3-1375-ECAE-7167D547DD5F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771DCB93-7CC7-4AFF-880B-55B4C66E2E4C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BF9317AB-09EA-7A26-9EAE-481FC04907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49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5908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1271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68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682568F-E130-4B21-5E95-EBED563D939D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0B9EC3D-8D62-8482-4971-0BB201D50BA0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E2E61B-4302-39FC-9D72-3DD680CCDBED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40BE9FD1-0273-0140-13D8-2BA1FE727FBF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4CDDEC5B-5A25-4063-A29C-BFACE044796F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66085571-6108-E87A-A487-3A2DB0A3EA4D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36989E10-1840-FE1E-66B5-03DF48423D5A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81E637C1-ECD8-314E-959C-461B6353546B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711109E0-D1F3-DD56-B3F2-61B68B74C505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A996211B-4471-2C0B-1418-5991B1EA3510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75247470-8E9A-0A12-D2F5-C3BFF8F2AFAD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69A935B7-0105-C4FC-42FE-C7CCD29033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884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1F84C48-8EBF-C44D-045F-88E249BCDDE8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6D64158-143E-98BA-78F8-0A4B30795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EA6CD10-A748-DAE1-E633-A4A0E5E1A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9A8E7C1-9079-7585-1997-100A2D3F4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AD180F6-3B82-8C9D-3F3E-F87C340A45FB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8BB5E4DA-8175-4EBA-1B15-4631480987FC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EDE73CC0-CFB7-E1EF-3078-7EFB696320C3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D9052883-B5EF-4A95-A470-74D842A7E5EF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14370787-9EB2-42E5-DBBA-35B21B580877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3">
              <a:extLst>
                <a:ext uri="{FF2B5EF4-FFF2-40B4-BE49-F238E27FC236}">
                  <a16:creationId xmlns:a16="http://schemas.microsoft.com/office/drawing/2014/main" id="{49EB6076-EF49-76DC-3CBE-5317061BC08F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A91449C5-2A1D-D51E-24E1-0956B445D0F4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5D34B3C1-B183-77EA-289C-952E1F9C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7020816D-391E-6BCD-85FA-D9E323C2A2A0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7737058F-0A1F-BD05-F444-72DD5ABC7681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12178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8" name="object 41">
            <a:extLst>
              <a:ext uri="{FF2B5EF4-FFF2-40B4-BE49-F238E27FC236}">
                <a16:creationId xmlns:a16="http://schemas.microsoft.com/office/drawing/2014/main" id="{1DF832ED-AF26-B8EA-CD71-65477DAF1EB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9" name="object 42">
              <a:extLst>
                <a:ext uri="{FF2B5EF4-FFF2-40B4-BE49-F238E27FC236}">
                  <a16:creationId xmlns:a16="http://schemas.microsoft.com/office/drawing/2014/main" id="{32B56545-05C7-D420-A5F1-2719CA05DDE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0" name="object 43">
              <a:extLst>
                <a:ext uri="{FF2B5EF4-FFF2-40B4-BE49-F238E27FC236}">
                  <a16:creationId xmlns:a16="http://schemas.microsoft.com/office/drawing/2014/main" id="{2E782CD2-D0C3-F932-4FF4-42A80D0C14B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1" name="object 44">
              <a:extLst>
                <a:ext uri="{FF2B5EF4-FFF2-40B4-BE49-F238E27FC236}">
                  <a16:creationId xmlns:a16="http://schemas.microsoft.com/office/drawing/2014/main" id="{2C1C9C45-13A1-F97A-449B-76838DCF61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7C39EB-0FB4-F75E-70A1-F455056ABEAC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D0FFB9CF-1813-8597-CEB8-0DE0E7FA0BF1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CA5F7CB5-187E-1ACE-1598-FD6B725D405C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5463D107-2C9A-EEAC-E858-615F0C920BB1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7313A956-48E5-4F32-D64A-C3AEC8F37941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ACA9B312-D157-9F0B-94C6-F52855F3CE35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F698861D-2B35-CF27-32E1-1D945758942C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AF11631F-6FA5-B440-20AA-4D50CDD42EE0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A2A1563E-4027-C4AB-8D41-3EE0FEA8464F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4A47C6E0-6BD6-EF79-29CC-B70C25EE94DA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254603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E7D717D5-580A-1FD4-286C-31E5BFB87A9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DCFBF85-03A5-1460-807F-79DB6871B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B6CF924-C324-E025-696E-47F94342D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A0D60552-9C30-7084-E4FC-DE678997E91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F31BC9E-2318-4715-C850-1B88C4680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5750A2-8CF4-1332-9C1C-6FC62EC8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026EAB-3BED-BF74-6477-584EF73D9FFB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9C5D1AEB-A033-A621-3012-92D33A37C2CA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BC9BC8D5-BED8-8FEC-3526-76D2E7EBFE2A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E5E6F4D7-E73B-7D45-62D5-0A953BB32F5A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801765DE-5880-BFEE-F1FD-C25E03F4434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4">
            <a:extLst>
              <a:ext uri="{FF2B5EF4-FFF2-40B4-BE49-F238E27FC236}">
                <a16:creationId xmlns:a16="http://schemas.microsoft.com/office/drawing/2014/main" id="{738BDDE4-4D45-85C3-EB57-C2213B286691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8213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A1E7CA21-1A1A-934D-4565-46F868544E92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BFB18AA2-647A-1252-AD56-6DAA696A8338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8DF5A7-2AE9-8605-EAD0-B6804459439A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EBB9C001-73FB-95E0-7AAF-CBF9A94EB54A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6A044F03-D38D-95CE-0A34-F39C5C3E2C1A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06C29459-CB0C-BB66-BCBA-B1F3DD078BCD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37CEA18F-A306-63EE-915D-673028D5327B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4BDAF39D-F4F6-AAFB-51A4-B9028F16E9EE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DADFBFE3-14A7-E353-B560-23D45F0C18F3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41">
            <a:extLst>
              <a:ext uri="{FF2B5EF4-FFF2-40B4-BE49-F238E27FC236}">
                <a16:creationId xmlns:a16="http://schemas.microsoft.com/office/drawing/2014/main" id="{E8A2BE6E-2F50-D8CD-E833-DDCA1C1484F5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32" name="object 42">
              <a:extLst>
                <a:ext uri="{FF2B5EF4-FFF2-40B4-BE49-F238E27FC236}">
                  <a16:creationId xmlns:a16="http://schemas.microsoft.com/office/drawing/2014/main" id="{39075FFC-A78D-4526-A4BB-DEB71A43493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33" name="object 43">
              <a:extLst>
                <a:ext uri="{FF2B5EF4-FFF2-40B4-BE49-F238E27FC236}">
                  <a16:creationId xmlns:a16="http://schemas.microsoft.com/office/drawing/2014/main" id="{5CABDFEC-6BE2-3E3F-6862-428CDC41F41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34" name="object 44">
              <a:extLst>
                <a:ext uri="{FF2B5EF4-FFF2-40B4-BE49-F238E27FC236}">
                  <a16:creationId xmlns:a16="http://schemas.microsoft.com/office/drawing/2014/main" id="{023CD2C5-7AB2-5558-BFC2-8073DD121BA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5" name="object 14">
            <a:extLst>
              <a:ext uri="{FF2B5EF4-FFF2-40B4-BE49-F238E27FC236}">
                <a16:creationId xmlns:a16="http://schemas.microsoft.com/office/drawing/2014/main" id="{FB1AF836-471C-625A-5E59-7E4204AD821D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E2359F29-21AF-A4EF-0B0D-DD2B776D7202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256D26C0-B063-D4B7-67BA-9C524611978E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D76886D4-4E7A-4478-7914-4A5B53EA1AE9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24354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C7A3C12-738F-A92B-4A67-D5610469A1F2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9907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99BD1C63-4E5C-93C0-4259-13FC2139D8BB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69632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7BA3B42-F08D-5188-0050-85A1E893B984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3785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F9BE312-8127-6E2C-E2DA-6A8A88720F2C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C1A84EB-4B6F-DB25-181D-4B160212B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D163B2-90C9-58B1-A723-4B4E3E9A8A91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9D891C89-6AA1-18C0-3843-0DB79275549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9E7E8DA-9DE0-DBAD-5963-A18D87FC3665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422A6A8F-0B2E-3CC7-87AA-59978E10E1F4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4AABB27A-1951-6E77-BF5A-860FCF108DB1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00E1665B-1015-D585-72D6-32A042B23B57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941A90DC-20BD-7C3E-CA14-0D8247F54F6D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B0087804-A228-3FE5-D0C3-762546D170C8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3DF8F784-42BA-3021-EFD3-4D5A9ABDB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581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BEF7486-6F6F-A216-7DCF-15E6106B83B3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6699CD8-126C-8179-DBE8-BF4CD11F685E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E56B27E2-6AC0-EC45-1FF9-796212F236A1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CF3F0EE7-2CBF-660B-54F0-16F2E137F770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80B6EDC7-15BA-FE5A-B22B-43ED63478520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F9579042-4BC2-973E-6255-2EBE24A7A7C2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EE74C6D3-D425-3A02-7595-38ED8F7877EF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61002ABB-98C6-1C39-D775-E7FADF1A4DD6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F75B3784-5506-FF1F-BE81-826853937FBF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797CCCCC-480E-2A5E-21E0-B66B8F2CFE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66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11C1AF73-AC83-6770-02FF-EFD9B371E106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E8DC33B-054B-6E31-6D4A-56BE3C37CD4E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6CF61944-C4DE-2140-8287-D76B7189E8E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33A5FB1-4B87-556E-ECBB-11DC4298C064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ED8DB30D-5764-D33B-7A4C-58B46153FA33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7BCE3A64-6F84-64E2-3B82-5D8DFD2067CD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7513423-6080-21D3-ED35-8B38BB1C4EC7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FB4E0E91-C7C2-8C48-9C90-6C351A2BAFD6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E24CC0CF-6889-A8C8-B8A3-46818B63313A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AD6B8CA-52E3-05ED-AB49-F8AF89AEE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8687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6559FDB-006C-E8A1-7E9B-965096ABFAF3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61E9F41-DAC1-C166-BF6C-969122B0F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F65C0C-6825-09D4-AF5E-24E15F11C69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23CC3DA4-69ED-F702-629C-D7EFC60DF045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FD264F6C-537A-D3DD-B3C6-A08A9BB0610C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BB5DBCA2-43E2-322B-14C9-00C7C5C3A0EF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D42A0D81-8579-D746-8A6D-6A92E15AF1E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CD207C0B-639D-95D7-9CB5-D4BA92CD75DD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649563F1-27B4-CBE1-6577-8B89C445D343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97504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FA5B266F-49D1-9DBD-5BEB-DE0335CA1905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C703F6D8-FB8A-8AF6-3EA5-93A46CEDE055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CCB274F4-D5F6-21FB-AA54-29D5B42B6D1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8E34F83A-153A-073B-835C-F0D595B0EA6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D2699544-F9CE-DBBC-182E-87F824747CA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A9E210-4FED-0913-ACF5-1011830E3993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1EB706DB-17D5-532A-E657-FB5827EB5E6D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B871FCB8-19C6-5B3A-8C6F-41C6383A8048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A96B9E81-6AC9-79EB-8C29-F6D8CFEEA585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48D3FE9D-D5C7-2A8E-9D4C-BDCC87141640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F3AB780D-FBE8-C2D5-266B-BD5950BCEB13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8F174DA5-A8FF-FC37-3C31-53F6002C5F2E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905171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B7DBB8B-C203-F60F-7C6B-1954E2F8C4CA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0DBCD4-2028-7E96-EE63-73AEEEB89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09A52F9-2FE7-4534-570A-F2F30A088185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7A195755-4630-93AF-65D1-753D3810ED1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A72138C1-FDA4-E208-8209-002E1DEE557B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E2DFED48-DD56-B325-B959-51E3F2E5D352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25BB984D-7C1A-7350-5043-54BB810AF5D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004E57D3-493F-8316-1127-CFD64FBEBFF0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558A62E0-B436-1615-E5FB-CBBEAC80A935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448081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631EA80D-2564-F58D-8C85-2626BA83FE77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8D0A3481-24AD-6313-D1AD-CB9E72A53B1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761FE399-2FD5-9EA6-D716-CB4858E706F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42319C34-A2E3-990F-1491-D254CBB717B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E1C08E6E-7295-E520-E336-977CC675D25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03FD04-E188-3DD4-C7BB-A3C26C6A23E9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4A2E9ED0-E7F4-7366-BBEA-27590966C59C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DC9A0B3B-7278-F2C5-CF7B-95E1FD67EB87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9CE0289F-4979-9127-465D-91D9AF80CD48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611BDF21-A492-0BAD-BCCA-221ADEB6592C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7E9B888C-611D-EA33-8896-99DFD2854424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B575A4D9-853F-19CF-BC12-6169E384A507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06596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09EA3079-468F-0E73-10AC-CD1572864F36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8" name="object 42">
              <a:extLst>
                <a:ext uri="{FF2B5EF4-FFF2-40B4-BE49-F238E27FC236}">
                  <a16:creationId xmlns:a16="http://schemas.microsoft.com/office/drawing/2014/main" id="{FEEF505B-72E0-C61F-1B38-E0900F9ED90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0" name="object 43">
              <a:extLst>
                <a:ext uri="{FF2B5EF4-FFF2-40B4-BE49-F238E27FC236}">
                  <a16:creationId xmlns:a16="http://schemas.microsoft.com/office/drawing/2014/main" id="{62A12355-D8D7-8158-7198-8AB0828B381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BDC02B5D-3FC7-E00E-F466-914151A74D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E4D40A-5692-AD1A-534D-48ECE07FE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10413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C92FFF42-A9B9-AE52-153F-B04A7D6C08EF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30D4555A-B70F-7739-A1B1-A16FE406175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6251592E-DE7D-B7AA-EBDA-5C2BCC90B12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2D648F3F-014C-9AD4-46E6-3B9DCACFDFC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4" name="object 7">
            <a:extLst>
              <a:ext uri="{FF2B5EF4-FFF2-40B4-BE49-F238E27FC236}">
                <a16:creationId xmlns:a16="http://schemas.microsoft.com/office/drawing/2014/main" id="{61F60732-B848-90EB-8ADB-8428A627886A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37DFB49A-9547-2E81-E751-C68AD19DAAE8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811A1C3A-BC36-2151-4528-AC0B75304C50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37D93932-6734-9A3B-B2DE-B38A6748A328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FA7EEA6D-34CE-6B97-D10E-542CBBA7D9FD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1E97344E-AD76-6A98-1E06-1468E72C28F4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D5650405-ED14-0426-0057-CCB07548A0B4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FAD1B1EE-B11F-C473-CCC3-545BF2D21548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503D69C8-FD55-6A2E-5701-3A275FDB8191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2231F332-6ABA-2C47-E965-4397125461FE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A638FB75-1655-4287-A0D8-1CD6E3F417B9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4">
            <a:extLst>
              <a:ext uri="{FF2B5EF4-FFF2-40B4-BE49-F238E27FC236}">
                <a16:creationId xmlns:a16="http://schemas.microsoft.com/office/drawing/2014/main" id="{5483BE45-8A2A-9659-B2E8-CDDC79DAFD9B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12961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9E80C9-C017-09E6-9C2D-97C467C7C7AC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6211AB1-D8D5-46F0-AEC6-F574B095A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21D1AB-1491-44BE-E890-94CA81297F51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6617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7623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97258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6030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181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349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02819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9214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0184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4530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56766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4376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6067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197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1055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7131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3982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1828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2764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968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5556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991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3524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2023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541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7896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3609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9209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9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9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48.xml"/><Relationship Id="rId34" Type="http://schemas.openxmlformats.org/officeDocument/2006/relationships/slideLayout" Target="../slideLayouts/slideLayout61.xml"/><Relationship Id="rId42" Type="http://schemas.openxmlformats.org/officeDocument/2006/relationships/slideLayout" Target="../slideLayouts/slideLayout69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59.xml"/><Relationship Id="rId37" Type="http://schemas.openxmlformats.org/officeDocument/2006/relationships/slideLayout" Target="../slideLayouts/slideLayout64.xml"/><Relationship Id="rId40" Type="http://schemas.openxmlformats.org/officeDocument/2006/relationships/slideLayout" Target="../slideLayouts/slideLayout67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slideLayout" Target="../slideLayouts/slideLayout58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Relationship Id="rId35" Type="http://schemas.openxmlformats.org/officeDocument/2006/relationships/slideLayout" Target="../slideLayouts/slideLayout62.xml"/><Relationship Id="rId43" Type="http://schemas.openxmlformats.org/officeDocument/2006/relationships/slideLayout" Target="../slideLayouts/slideLayout70.xml"/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slideLayout" Target="../slideLayouts/slideLayout60.xml"/><Relationship Id="rId38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47.xml"/><Relationship Id="rId41" Type="http://schemas.openxmlformats.org/officeDocument/2006/relationships/slideLayout" Target="../slideLayouts/slideLayout6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5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7E976CE-D69B-52FD-EFD2-9D4EFDD9CAEA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7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  <p:sldLayoutId id="2147483694" r:id="rId28"/>
    <p:sldLayoutId id="2147483695" r:id="rId29"/>
    <p:sldLayoutId id="2147483696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99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emf"/><Relationship Id="rId3" Type="http://schemas.openxmlformats.org/officeDocument/2006/relationships/image" Target="../media/image17.png"/><Relationship Id="rId21" Type="http://schemas.openxmlformats.org/officeDocument/2006/relationships/image" Target="../media/image35.jp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jpg"/><Relationship Id="rId20" Type="http://schemas.openxmlformats.org/officeDocument/2006/relationships/image" Target="../media/image34.jp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svg"/><Relationship Id="rId10" Type="http://schemas.openxmlformats.org/officeDocument/2006/relationships/image" Target="../media/image24.emf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5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the media to promote the rights to water &amp; sanitation in Tanzania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Subtitle of presentation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Aisha Hamis</a:t>
            </a:r>
          </a:p>
          <a:p>
            <a:r>
              <a:rPr lang="en-GB" dirty="0"/>
              <a:t>Media for Community Engagement (</a:t>
            </a:r>
            <a:r>
              <a:rPr lang="en-GB" dirty="0" err="1"/>
              <a:t>MeCE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59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D20C-6A79-6842-9EBE-D6DFD8F0A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US" dirty="0" err="1"/>
              <a:t>MeCE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C09D-5687-2C48-8AA5-F461B5C27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Media for Community Empowerment (</a:t>
            </a:r>
            <a:r>
              <a:rPr lang="en-US" dirty="0" err="1"/>
              <a:t>MeCE</a:t>
            </a:r>
            <a:r>
              <a:rPr lang="en-US" dirty="0"/>
              <a:t>) is a NGO, legally registered in 2019.  </a:t>
            </a:r>
          </a:p>
          <a:p>
            <a:pPr>
              <a:lnSpc>
                <a:spcPct val="100000"/>
              </a:lnSpc>
            </a:pPr>
            <a:r>
              <a:rPr lang="en-US" dirty="0"/>
              <a:t>Our goal is facilitating, promoting, inspiring and empowering the communities through media (i.e. community radio, social media and alternative media) </a:t>
            </a:r>
          </a:p>
          <a:p>
            <a:pPr>
              <a:lnSpc>
                <a:spcPct val="100000"/>
              </a:lnSpc>
            </a:pPr>
            <a:r>
              <a:rPr lang="en-US" dirty="0"/>
              <a:t>We are facilitating marginalized communities “women and men” to identify societal challenges and amplify their voices, broadcasting their views, enabling to ask for their government responses and transform their lives</a:t>
            </a:r>
            <a:endParaRPr lang="en-GB" dirty="0"/>
          </a:p>
          <a:p>
            <a:endParaRPr lang="en-Z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2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FD3C-CBDD-9045-B1DB-EFEA51ED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Sauti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”</a:t>
            </a:r>
            <a:r>
              <a:rPr lang="en-GB" dirty="0"/>
              <a:t> – community radio that’s changing lives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56D37-4A81-3F48-B3ED-C1012E578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Our focus: </a:t>
            </a:r>
            <a:r>
              <a:rPr lang="en-US" dirty="0"/>
              <a:t>Water and Sanitation, we believe that it’s a basic need/right that offers solutions to various social problems such as health, poverty, education, and even bringing peace to the community and family level.</a:t>
            </a:r>
            <a:endParaRPr lang="en-GB" dirty="0"/>
          </a:p>
          <a:p>
            <a:pPr>
              <a:lnSpc>
                <a:spcPct val="110000"/>
              </a:lnSpc>
            </a:pPr>
            <a:r>
              <a:rPr lang="en-US" b="1" dirty="0"/>
              <a:t>Our Strategy:</a:t>
            </a:r>
            <a:r>
              <a:rPr lang="en-US" dirty="0"/>
              <a:t> Radio program using community radio</a:t>
            </a:r>
          </a:p>
          <a:p>
            <a:pPr>
              <a:lnSpc>
                <a:spcPct val="110000"/>
              </a:lnSpc>
            </a:pPr>
            <a:r>
              <a:rPr lang="en-US" dirty="0"/>
              <a:t>“</a:t>
            </a:r>
            <a:r>
              <a:rPr lang="en-US" dirty="0" err="1"/>
              <a:t>Sauti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” is a Swahili word that means 'My Voice' in English</a:t>
            </a:r>
          </a:p>
          <a:p>
            <a:pPr>
              <a:lnSpc>
                <a:spcPct val="110000"/>
              </a:lnSpc>
            </a:pPr>
            <a:r>
              <a:rPr lang="en-US" dirty="0"/>
              <a:t>It’s a 30-minute </a:t>
            </a:r>
            <a:r>
              <a:rPr lang="en-US" b="1" dirty="0"/>
              <a:t>unique, powerful and interactive </a:t>
            </a:r>
            <a:r>
              <a:rPr lang="en-US" dirty="0"/>
              <a:t>show that </a:t>
            </a:r>
            <a:r>
              <a:rPr lang="en-US" b="1" dirty="0"/>
              <a:t>engages community members in rural areas </a:t>
            </a:r>
            <a:r>
              <a:rPr lang="en-US" dirty="0"/>
              <a:t>to identify the prevailing water crises in their localities, share their experiences and challenges in accessing clean and safe water</a:t>
            </a:r>
          </a:p>
          <a:p>
            <a:pPr>
              <a:lnSpc>
                <a:spcPct val="110000"/>
              </a:lnSpc>
            </a:pPr>
            <a:r>
              <a:rPr lang="en-US" dirty="0"/>
              <a:t>It </a:t>
            </a:r>
            <a:r>
              <a:rPr lang="en-US" b="1" dirty="0"/>
              <a:t>amplifies their voices </a:t>
            </a:r>
            <a:r>
              <a:rPr lang="en-US" dirty="0"/>
              <a:t>and </a:t>
            </a:r>
            <a:r>
              <a:rPr lang="en-US" b="1" dirty="0"/>
              <a:t>pressures the government</a:t>
            </a:r>
            <a:r>
              <a:rPr lang="en-US" dirty="0"/>
              <a:t> to resolve the water crises in rural areas. </a:t>
            </a:r>
            <a:endParaRPr lang="en-GB" dirty="0"/>
          </a:p>
          <a:p>
            <a:pPr>
              <a:lnSpc>
                <a:spcPct val="110000"/>
              </a:lnSpc>
            </a:pPr>
            <a:r>
              <a:rPr lang="en-US" dirty="0"/>
              <a:t>Our programs have reached more than </a:t>
            </a:r>
            <a:r>
              <a:rPr lang="en-US" b="1" dirty="0"/>
              <a:t>11 million people across Tanzania </a:t>
            </a:r>
            <a:endParaRPr lang="en-GB" b="1" dirty="0"/>
          </a:p>
          <a:p>
            <a:pPr>
              <a:lnSpc>
                <a:spcPct val="110000"/>
              </a:lnSpc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307FA1-DC24-8243-941C-3226A1F5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41400"/>
            <a:ext cx="12369800" cy="822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6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FEF2-8A27-6745-8319-E8D95B812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community radio to promote water &amp; sanitation rights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250AF-ABBB-9F4A-B7CD-C31E16379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 2020, </a:t>
            </a:r>
            <a:r>
              <a:rPr lang="en-US" dirty="0" err="1"/>
              <a:t>MeCE</a:t>
            </a:r>
            <a:r>
              <a:rPr lang="en-US" dirty="0"/>
              <a:t> joined forces with End Water Poverty (EWP), a global civil society coalition, campaigning to end the water and sanitation crisis, through their #</a:t>
            </a:r>
            <a:r>
              <a:rPr lang="en-US" dirty="0" err="1"/>
              <a:t>ClaimYourWaterRights</a:t>
            </a:r>
            <a:r>
              <a:rPr lang="en-US" dirty="0"/>
              <a:t> campaign 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US" dirty="0"/>
              <a:t>During the #</a:t>
            </a:r>
            <a:r>
              <a:rPr lang="en-US" dirty="0" err="1"/>
              <a:t>ClaimYourWaterRights</a:t>
            </a:r>
            <a:r>
              <a:rPr lang="en-US" dirty="0"/>
              <a:t> campaign, </a:t>
            </a:r>
            <a:r>
              <a:rPr lang="en-US" dirty="0" err="1"/>
              <a:t>MeCE</a:t>
            </a:r>
            <a:r>
              <a:rPr lang="en-US" dirty="0"/>
              <a:t> produced more than 50 radio programs </a:t>
            </a:r>
          </a:p>
          <a:p>
            <a:pPr>
              <a:lnSpc>
                <a:spcPct val="100000"/>
              </a:lnSpc>
            </a:pPr>
            <a:r>
              <a:rPr lang="en-US" dirty="0"/>
              <a:t>Programs were aimed at enabling citizens to realize their rights to water by claim their right to clean and safe water across Tanzania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B008F-40CB-3F4B-B10D-C9B37EFB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Success stories: </a:t>
            </a:r>
            <a:r>
              <a:rPr lang="en-US" dirty="0"/>
              <a:t>Media advocacy leads to authorities drilling wells &amp; committing funding to improvement of infrastructure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D6823-27E8-274B-ADAD-E3D781FD0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2220686"/>
            <a:ext cx="10703150" cy="33774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ZA" dirty="0"/>
              <a:t>“</a:t>
            </a:r>
            <a:r>
              <a:rPr lang="en-ZA" dirty="0" err="1"/>
              <a:t>Sauti</a:t>
            </a:r>
            <a:r>
              <a:rPr lang="en-ZA" dirty="0"/>
              <a:t> </a:t>
            </a:r>
            <a:r>
              <a:rPr lang="en-ZA" dirty="0" err="1"/>
              <a:t>Yangu</a:t>
            </a:r>
            <a:r>
              <a:rPr lang="en-ZA" dirty="0"/>
              <a:t>” has reached millions of  people and led directly to several local authorities drilling wells and boreholes, as well as committing funds to improving services</a:t>
            </a:r>
          </a:p>
          <a:p>
            <a:pPr>
              <a:lnSpc>
                <a:spcPct val="100000"/>
              </a:lnSpc>
            </a:pPr>
            <a:r>
              <a:rPr lang="en-ZA" dirty="0"/>
              <a:t>For example, just one month after </a:t>
            </a:r>
            <a:r>
              <a:rPr lang="en-ZA" dirty="0" err="1"/>
              <a:t>MeCE’s</a:t>
            </a:r>
            <a:r>
              <a:rPr lang="en-ZA" dirty="0"/>
              <a:t> radio show on </a:t>
            </a:r>
            <a:r>
              <a:rPr lang="en-ZA" dirty="0" err="1"/>
              <a:t>Mtegani</a:t>
            </a:r>
            <a:r>
              <a:rPr lang="en-ZA" dirty="0"/>
              <a:t> FM, the local </a:t>
            </a:r>
            <a:r>
              <a:rPr lang="en-ZA" dirty="0" err="1"/>
              <a:t>Mkuranga</a:t>
            </a:r>
            <a:r>
              <a:rPr lang="en-ZA" dirty="0"/>
              <a:t> government successfully drilled a well in response to residents airing complaints about the village’s decade-long water crisis</a:t>
            </a:r>
          </a:p>
          <a:p>
            <a:pPr>
              <a:lnSpc>
                <a:spcPct val="100000"/>
              </a:lnSpc>
            </a:pPr>
            <a:r>
              <a:rPr lang="en-ZA" dirty="0"/>
              <a:t>For example, Three days after </a:t>
            </a:r>
            <a:r>
              <a:rPr lang="en-ZA" dirty="0" err="1"/>
              <a:t>MeCE’s</a:t>
            </a:r>
            <a:r>
              <a:rPr lang="en-ZA" dirty="0"/>
              <a:t> broadcast from </a:t>
            </a:r>
            <a:r>
              <a:rPr lang="en-ZA" dirty="0" err="1"/>
              <a:t>Kikwawila</a:t>
            </a:r>
            <a:r>
              <a:rPr lang="en-ZA" dirty="0"/>
              <a:t> village in </a:t>
            </a:r>
            <a:r>
              <a:rPr lang="en-ZA" dirty="0" err="1"/>
              <a:t>Ifakara</a:t>
            </a:r>
            <a:r>
              <a:rPr lang="en-ZA" dirty="0"/>
              <a:t>, the local government drilled a borehole after residents raised concerns about their lack of water with their village chairperson </a:t>
            </a:r>
          </a:p>
        </p:txBody>
      </p:sp>
    </p:spTree>
    <p:extLst>
      <p:ext uri="{BB962C8B-B14F-4D97-AF65-F5344CB8AC3E}">
        <p14:creationId xmlns:p14="http://schemas.microsoft.com/office/powerpoint/2010/main" val="141306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CE22CE-105B-804B-9A3C-B7B74289D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8651"/>
            <a:ext cx="12192000" cy="9142321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D510027-AF93-9696-BD26-45423B220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8213-2F96-CE44-AAD7-2AF394C8E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community radio to promote water &amp; sanitation rights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0D085-B500-C045-8193-73D10EE09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 2021, </a:t>
            </a:r>
            <a:r>
              <a:rPr lang="en-US" dirty="0" err="1"/>
              <a:t>MeCE</a:t>
            </a:r>
            <a:r>
              <a:rPr lang="en-US" dirty="0"/>
              <a:t> conducted capacity building </a:t>
            </a:r>
            <a:r>
              <a:rPr lang="en-GB" dirty="0"/>
              <a:t>training to staff at Tanzania League of the Blind (TLB) in Morogoro 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The training was </a:t>
            </a:r>
            <a:r>
              <a:rPr lang="en-US" dirty="0"/>
              <a:t>how to produce interactive content that enables people to express themselves and demand their rights to water. 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US" dirty="0"/>
              <a:t>Recently, in 2023, </a:t>
            </a:r>
            <a:r>
              <a:rPr lang="en-US" dirty="0" err="1"/>
              <a:t>MeCE</a:t>
            </a:r>
            <a:r>
              <a:rPr lang="en-US" dirty="0"/>
              <a:t> has virtually engaged in the training Human Rights to Water and Sanitation Journalist in Zimbabwe in collaboration with </a:t>
            </a:r>
            <a:r>
              <a:rPr lang="en-US" dirty="0" err="1"/>
              <a:t>Matebele</a:t>
            </a:r>
            <a:r>
              <a:rPr lang="en-US" dirty="0"/>
              <a:t> Land Institute.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DE3A5-18B7-9C4A-9B33-1B692E69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the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2B9FD-D776-9B4E-A975-09F9FBDE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451961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Media is a powerful tool if well utilized (identify issues, sharing results and reaching out the intended audiences - both community and mainstream) </a:t>
            </a:r>
            <a:endParaRPr lang="en-GB" sz="2000" dirty="0"/>
          </a:p>
          <a:p>
            <a:pPr>
              <a:lnSpc>
                <a:spcPct val="120000"/>
              </a:lnSpc>
            </a:pPr>
            <a:r>
              <a:rPr lang="en-US" sz="2000" dirty="0"/>
              <a:t>Elevating the community's voice can reach policymakers and solve water crisis and change people's lives.</a:t>
            </a:r>
            <a:endParaRPr lang="en-GB" sz="2000" dirty="0"/>
          </a:p>
          <a:p>
            <a:pPr>
              <a:lnSpc>
                <a:spcPct val="120000"/>
              </a:lnSpc>
            </a:pPr>
            <a:r>
              <a:rPr lang="en-US" sz="2000" dirty="0"/>
              <a:t>Local communities are potential in addressing water crisis if empowered, engaged </a:t>
            </a:r>
            <a:br>
              <a:rPr lang="en-US" sz="2000" dirty="0"/>
            </a:br>
            <a:r>
              <a:rPr lang="en-US" sz="2000" dirty="0"/>
              <a:t>and informed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Unheard voices are dead voice, they are far from available opportunities and supports that aims at addressing water challenges</a:t>
            </a:r>
            <a:endParaRPr lang="en-GB" sz="2000" dirty="0"/>
          </a:p>
          <a:p>
            <a:pPr>
              <a:lnSpc>
                <a:spcPct val="120000"/>
              </a:lnSpc>
            </a:pPr>
            <a:r>
              <a:rPr lang="en-US" sz="2000" dirty="0"/>
              <a:t>Since water challenge is not over yet, our journey has just begun! Our aim is to reach all over Tanzania. Every region, every district, every ward and every village. </a:t>
            </a:r>
            <a:br>
              <a:rPr lang="en-US" sz="2000" dirty="0"/>
            </a:br>
            <a:r>
              <a:rPr lang="en-US" sz="2000" dirty="0"/>
              <a:t>The voice of everyone from everywhere must be heard. Equal Water Voice to All.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4802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" id="{BFBDA67E-6A23-4CF8-99D8-75947FD7FCBC}" vid="{5EA70799-972B-47D6-96D6-D2D2A7976470}"/>
    </a:ext>
  </a:extLst>
</a:theme>
</file>

<file path=ppt/theme/theme2.xml><?xml version="1.0" encoding="utf-8"?>
<a:theme xmlns:a="http://schemas.openxmlformats.org/drawingml/2006/main" name="Systems Connect v6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 v6" id="{9077E7CF-C240-4DC5-8CEC-1F207DA33209}" vid="{5B4D52D3-153B-47F8-8E80-FF9DD042524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39A2FE99-E6C0-4F0F-A130-1D828E70CB97}"/>
</file>

<file path=customXml/itemProps2.xml><?xml version="1.0" encoding="utf-8"?>
<ds:datastoreItem xmlns:ds="http://schemas.openxmlformats.org/officeDocument/2006/customXml" ds:itemID="{D3879F97-0647-4507-8449-BAFA717A7FE4}"/>
</file>

<file path=customXml/itemProps3.xml><?xml version="1.0" encoding="utf-8"?>
<ds:datastoreItem xmlns:ds="http://schemas.openxmlformats.org/officeDocument/2006/customXml" ds:itemID="{D5AB8FF9-71CB-4026-B0B4-2CC81A1EFE01}"/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163</TotalTime>
  <Words>672</Words>
  <Application>Microsoft Office PowerPoint</Application>
  <PresentationFormat>Widescreen</PresentationFormat>
  <Paragraphs>36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Bryant Medium Italic</vt:lpstr>
      <vt:lpstr>Calibri</vt:lpstr>
      <vt:lpstr>Calibri Light</vt:lpstr>
      <vt:lpstr>Quicksand</vt:lpstr>
      <vt:lpstr>Systems Connect</vt:lpstr>
      <vt:lpstr>Systems Connect v6</vt:lpstr>
      <vt:lpstr>1_Office Theme</vt:lpstr>
      <vt:lpstr>PowerPoint Presentation</vt:lpstr>
      <vt:lpstr>Using the media to promote the rights to water &amp; sanitation in Tanzania </vt:lpstr>
      <vt:lpstr>About MeCE</vt:lpstr>
      <vt:lpstr>“Sauti Yangu” – community radio that’s changing lives</vt:lpstr>
      <vt:lpstr>PowerPoint Presentation</vt:lpstr>
      <vt:lpstr>Using community radio to promote water &amp; sanitation rights </vt:lpstr>
      <vt:lpstr>Success stories: Media advocacy leads to authorities drilling wells &amp; committing funding to improvement of infrastructure </vt:lpstr>
      <vt:lpstr>PowerPoint Presentation</vt:lpstr>
      <vt:lpstr>Using community radio to promote water &amp; sanitation rights </vt:lpstr>
      <vt:lpstr>The power of the media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 Rights &amp;  Anti- Corruption</dc:title>
  <dc:creator>Anonymous</dc:creator>
  <cp:lastModifiedBy>USER</cp:lastModifiedBy>
  <cp:revision>19</cp:revision>
  <dcterms:created xsi:type="dcterms:W3CDTF">2023-04-18T09:41:38Z</dcterms:created>
  <dcterms:modified xsi:type="dcterms:W3CDTF">2023-05-03T07:35:18Z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