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  <p:sldMasterId id="2147483716" r:id="rId2"/>
    <p:sldMasterId id="2147483744" r:id="rId3"/>
  </p:sldMasterIdLst>
  <p:notesMasterIdLst>
    <p:notesMasterId r:id="rId16"/>
  </p:notesMasterIdLst>
  <p:sldIdLst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9"/>
    <p:restoredTop sz="94567"/>
  </p:normalViewPr>
  <p:slideViewPr>
    <p:cSldViewPr snapToGrid="0" snapToObjects="1">
      <p:cViewPr varScale="1">
        <p:scale>
          <a:sx n="83" d="100"/>
          <a:sy n="83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3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B34F0-EB46-4685-87F7-8E910280724B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794C9-E6DF-4251-A1DE-FAA913470D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7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3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811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191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05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8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531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0917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34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12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93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6520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3489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5662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678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7923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1183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570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126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02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0618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9337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368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103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395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5684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4732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773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846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09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324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427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153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902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448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906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972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87447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575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7495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4948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88541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6683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79261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49937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4353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7676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15059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303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70769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4830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4398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0614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70417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8221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4581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2337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734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280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8139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8616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3103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3026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8564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4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7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  <p:sldLayoutId id="2147483743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27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emf"/><Relationship Id="rId3" Type="http://schemas.openxmlformats.org/officeDocument/2006/relationships/image" Target="../media/image12.png"/><Relationship Id="rId21" Type="http://schemas.openxmlformats.org/officeDocument/2006/relationships/image" Target="../media/image30.jp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jpg"/><Relationship Id="rId20" Type="http://schemas.openxmlformats.org/officeDocument/2006/relationships/image" Target="../media/image29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svg"/><Relationship Id="rId10" Type="http://schemas.openxmlformats.org/officeDocument/2006/relationships/image" Target="../media/image19.emf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Promoting WASH Rights </a:t>
            </a:r>
            <a:br>
              <a:rPr lang="en-GB" dirty="0"/>
            </a:br>
            <a:r>
              <a:rPr lang="en-GB" dirty="0"/>
              <a:t>&amp; Anti-Corruption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 rural Nigeria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Amaka Nweke </a:t>
            </a:r>
          </a:p>
          <a:p>
            <a:r>
              <a:rPr lang="en-GB" dirty="0"/>
              <a:t>Country Programme Director, Global Society for Anti-Corruption (GSAC) </a:t>
            </a:r>
          </a:p>
          <a:p>
            <a:r>
              <a:rPr lang="en-GB" dirty="0"/>
              <a:t>Coordinator, Network of Water Rights Initiative (WASH Rights Network)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9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D20C-6A79-6842-9EBE-D6DFD8F0A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</a:t>
            </a:r>
            <a:r>
              <a:rPr lang="en-GB" dirty="0"/>
              <a:t>WASH rights network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FC09D-5687-2C48-8AA5-F461B5C27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WASH Rights Network is </a:t>
            </a:r>
            <a:r>
              <a:rPr lang="en-GB" dirty="0"/>
              <a:t>coalition of 23 civil society organizations in Nigeria </a:t>
            </a:r>
          </a:p>
          <a:p>
            <a:pPr>
              <a:lnSpc>
                <a:spcPct val="100000"/>
              </a:lnSpc>
            </a:pPr>
            <a:r>
              <a:rPr lang="en-GB" dirty="0"/>
              <a:t>We enhance access to sustainable water, sanitation and hygiene services through human rights and responsibility-based approaches</a:t>
            </a:r>
          </a:p>
          <a:p>
            <a:pPr>
              <a:lnSpc>
                <a:spcPct val="100000"/>
              </a:lnSpc>
            </a:pPr>
            <a:r>
              <a:rPr lang="en-GB" dirty="0"/>
              <a:t>We’re a member of End Water Poverty (EWP), a global civil society coalition made up of over 150 organisations in 80 countries that</a:t>
            </a:r>
            <a:r>
              <a:rPr lang="en-ZA" dirty="0"/>
              <a:t> campaigns for governments to respect, protect, promote and fulfil the rights to water </a:t>
            </a:r>
            <a:br>
              <a:rPr lang="en-ZA" dirty="0"/>
            </a:br>
            <a:r>
              <a:rPr lang="en-ZA" dirty="0"/>
              <a:t>and sanitation</a:t>
            </a:r>
          </a:p>
          <a:p>
            <a:pPr>
              <a:lnSpc>
                <a:spcPct val="100000"/>
              </a:lnSpc>
            </a:pPr>
            <a:endParaRPr lang="en-Z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2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AFD3C-CBDD-9045-B1DB-EFEA51ED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Obeagu</a:t>
            </a:r>
            <a:r>
              <a:rPr lang="en-GB" dirty="0"/>
              <a:t> community, Enugu State, Nigeria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56D37-4A81-3F48-B3ED-C1012E578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dirty="0"/>
              <a:t>WASH Rights Network worked closely with the rural </a:t>
            </a:r>
            <a:r>
              <a:rPr lang="en-GB" dirty="0" err="1"/>
              <a:t>Obeagu</a:t>
            </a:r>
            <a:r>
              <a:rPr lang="en-GB" dirty="0"/>
              <a:t>  community in Enugu State, Nigeria to assist them in claiming their water rights using a variety of strategies including Anti-Corruption tactics</a:t>
            </a:r>
          </a:p>
          <a:p>
            <a:pPr>
              <a:lnSpc>
                <a:spcPct val="110000"/>
              </a:lnSpc>
            </a:pPr>
            <a:r>
              <a:rPr lang="en-GB" dirty="0"/>
              <a:t>In 2021, a viral social media video posted by rural </a:t>
            </a:r>
            <a:r>
              <a:rPr lang="en-GB" dirty="0" err="1"/>
              <a:t>Obeagu</a:t>
            </a:r>
            <a:r>
              <a:rPr lang="en-GB" dirty="0"/>
              <a:t> community showed pollution the sole water source that the community relies on for drinking water </a:t>
            </a:r>
          </a:p>
          <a:p>
            <a:pPr>
              <a:lnSpc>
                <a:spcPct val="110000"/>
              </a:lnSpc>
            </a:pPr>
            <a:r>
              <a:rPr lang="en-GB" dirty="0"/>
              <a:t>Video was made by </a:t>
            </a:r>
            <a:r>
              <a:rPr lang="en-GB" dirty="0" err="1"/>
              <a:t>Ijeoma</a:t>
            </a:r>
            <a:r>
              <a:rPr lang="en-GB" dirty="0"/>
              <a:t> </a:t>
            </a:r>
            <a:r>
              <a:rPr lang="en-GB" dirty="0" err="1"/>
              <a:t>Nnaji</a:t>
            </a:r>
            <a:r>
              <a:rPr lang="en-GB" dirty="0"/>
              <a:t>, the local councillor representing </a:t>
            </a:r>
            <a:r>
              <a:rPr lang="en-GB" dirty="0" err="1"/>
              <a:t>Obeagu</a:t>
            </a:r>
            <a:r>
              <a:rPr lang="en-GB" dirty="0"/>
              <a:t> Ward 3 in the Enugu South Local Government Legislative Council </a:t>
            </a:r>
          </a:p>
          <a:p>
            <a:pPr>
              <a:lnSpc>
                <a:spcPct val="110000"/>
              </a:lnSpc>
            </a:pPr>
            <a:r>
              <a:rPr lang="en-GB" dirty="0"/>
              <a:t>The video showed discarded menstrual pads &amp; human faeces in transparent plastic bags among other forms of waste that polluted the stream</a:t>
            </a:r>
          </a:p>
          <a:p>
            <a:pPr>
              <a:lnSpc>
                <a:spcPct val="110000"/>
              </a:lnSpc>
            </a:pPr>
            <a:r>
              <a:rPr lang="en-GB" dirty="0"/>
              <a:t>WASH Rights Network approached the community to assist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FEF2-8A27-6745-8319-E8D95B812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&amp; tactics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250AF-ABBB-9F4A-B7CD-C31E16379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</a:pPr>
            <a:r>
              <a:rPr lang="en-ZA" dirty="0"/>
              <a:t>Investigation and knowledge building</a:t>
            </a:r>
            <a:endParaRPr lang="en-GB" dirty="0"/>
          </a:p>
          <a:p>
            <a:pPr lvl="1">
              <a:lnSpc>
                <a:spcPct val="110000"/>
              </a:lnSpc>
            </a:pPr>
            <a:r>
              <a:rPr lang="en-GB" dirty="0"/>
              <a:t>WASH Rights Network conducted a field visit to community to ascertain the extent of pollution situation 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It became clear that the pollution was affecting a variety of WASH rights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Flooding of a nearby illegal dumpsite had contaminated the water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The illegal dumpsite stretched about 100 metres, blocking access to the primary health centre in the area 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The decomposing waste produced convulsive </a:t>
            </a:r>
            <a:r>
              <a:rPr lang="en-GB" dirty="0" err="1"/>
              <a:t>ordour</a:t>
            </a:r>
            <a:r>
              <a:rPr lang="en-GB" dirty="0"/>
              <a:t> that over time discouraged clients and staff.  The facility staff, who rarely come to work, relocated to under a mango </a:t>
            </a:r>
            <a:br>
              <a:rPr lang="en-GB" dirty="0"/>
            </a:br>
            <a:r>
              <a:rPr lang="en-GB" dirty="0"/>
              <a:t>tree in a compound opposite the health centre where they could provide immunization </a:t>
            </a:r>
            <a:br>
              <a:rPr lang="en-GB" dirty="0"/>
            </a:br>
            <a:r>
              <a:rPr lang="en-GB" dirty="0"/>
              <a:t>to children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7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3A003-77A6-114F-9BF0-F718D3A4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&amp; tactics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C8E1E-E9FC-1E49-8209-390BA9A91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10000"/>
              </a:lnSpc>
            </a:pPr>
            <a:r>
              <a:rPr lang="en-ZA" b="1" dirty="0"/>
              <a:t>2. Stakeholders analysis</a:t>
            </a:r>
            <a:endParaRPr lang="en-GB" b="1" dirty="0"/>
          </a:p>
          <a:p>
            <a:pPr lvl="1">
              <a:lnSpc>
                <a:spcPct val="110000"/>
              </a:lnSpc>
            </a:pPr>
            <a:r>
              <a:rPr lang="en-GB" dirty="0"/>
              <a:t>Conducted analysis of stakeholders that identified individuals whether policy makers or influencers towards accomplishing the project</a:t>
            </a:r>
            <a:br>
              <a:rPr lang="en-GB" dirty="0"/>
            </a:br>
            <a:endParaRPr lang="en-GB" dirty="0"/>
          </a:p>
          <a:p>
            <a:pPr lvl="1">
              <a:lnSpc>
                <a:spcPct val="110000"/>
              </a:lnSpc>
            </a:pPr>
            <a:r>
              <a:rPr lang="en-GB" b="1" dirty="0"/>
              <a:t>Community engagement: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Advocacy visit to the paramount ruler of </a:t>
            </a:r>
            <a:r>
              <a:rPr lang="en-GB" dirty="0" err="1"/>
              <a:t>Obeagu</a:t>
            </a:r>
            <a:r>
              <a:rPr lang="en-GB" dirty="0"/>
              <a:t> Community, His Royal Highness </a:t>
            </a:r>
            <a:r>
              <a:rPr lang="en-GB" dirty="0" err="1"/>
              <a:t>Igwe</a:t>
            </a:r>
            <a:r>
              <a:rPr lang="en-GB" dirty="0"/>
              <a:t> Michael and his cabinet, to understand what the community was doing concerning the illegal waste dump and the problems it had created 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The </a:t>
            </a:r>
            <a:r>
              <a:rPr lang="en-GB" dirty="0" err="1"/>
              <a:t>Igwe</a:t>
            </a:r>
            <a:r>
              <a:rPr lang="en-GB" dirty="0"/>
              <a:t> narrated his unsuccessful engagements with the local government concerning the removal of the refuse dump</a:t>
            </a:r>
          </a:p>
          <a:p>
            <a:pPr lvl="1">
              <a:lnSpc>
                <a:spcPct val="110000"/>
              </a:lnSpc>
            </a:pPr>
            <a:r>
              <a:rPr lang="en-ZA" dirty="0"/>
              <a:t>The </a:t>
            </a:r>
            <a:r>
              <a:rPr lang="en-ZA" dirty="0" err="1"/>
              <a:t>Igwe</a:t>
            </a:r>
            <a:r>
              <a:rPr lang="en-ZA" dirty="0"/>
              <a:t> also highlighted toilet and other sanitation problems facing the public schools in the community</a:t>
            </a:r>
            <a:endParaRPr lang="en-GB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3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8213-2F96-CE44-AAD7-2AF394C8E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&amp; tactics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0D085-B500-C045-8193-73D10EE09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ZA" dirty="0"/>
              <a:t>Civil Society (CS)/ Stakeholders and Community Collaboration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Support by WASH Rights Network through clean up the dumpsite polluting the community's water source with community groups</a:t>
            </a:r>
            <a:endParaRPr lang="en-US" dirty="0"/>
          </a:p>
          <a:p>
            <a:pPr lvl="1">
              <a:lnSpc>
                <a:spcPct val="110000"/>
              </a:lnSpc>
            </a:pPr>
            <a:endParaRPr lang="en-ZA" dirty="0"/>
          </a:p>
          <a:p>
            <a:pPr>
              <a:lnSpc>
                <a:spcPct val="110000"/>
              </a:lnSpc>
            </a:pPr>
            <a:r>
              <a:rPr lang="en-ZA" dirty="0"/>
              <a:t>Community Awareness on WASH Rights &amp; </a:t>
            </a:r>
            <a:r>
              <a:rPr lang="en-GB" dirty="0"/>
              <a:t>good WASH practices </a:t>
            </a:r>
            <a:endParaRPr lang="en-ZA" dirty="0"/>
          </a:p>
          <a:p>
            <a:pPr lvl="1">
              <a:lnSpc>
                <a:spcPct val="110000"/>
              </a:lnSpc>
            </a:pPr>
            <a:r>
              <a:rPr lang="en-GB" dirty="0"/>
              <a:t>The network conducted an awareness raising campaign on WASH rights and the impact </a:t>
            </a:r>
            <a:br>
              <a:rPr lang="en-GB" dirty="0"/>
            </a:br>
            <a:r>
              <a:rPr lang="en-GB" dirty="0"/>
              <a:t>of climate change on water for the community, the Enugu South LGA and Enugu </a:t>
            </a:r>
            <a:br>
              <a:rPr lang="en-GB" dirty="0"/>
            </a:br>
            <a:r>
              <a:rPr lang="en-GB" dirty="0"/>
              <a:t>State stakeholders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The campaign led to the development of an independent monitoring mechanism by the community concerning the health centre, the stream and dump site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Households in the communities agreed to dig wastes pits in their backyards and have them incinerated periodically or bag their waste and take to official refuse sites</a:t>
            </a:r>
          </a:p>
          <a:p>
            <a:pPr lvl="1">
              <a:lnSpc>
                <a:spcPct val="110000"/>
              </a:lnSpc>
            </a:pPr>
            <a:endParaRPr lang="en-ZA" dirty="0"/>
          </a:p>
          <a:p>
            <a:pPr>
              <a:lnSpc>
                <a:spcPct val="110000"/>
              </a:lnSpc>
            </a:pPr>
            <a:endParaRPr lang="en-GB" dirty="0"/>
          </a:p>
          <a:p>
            <a:pPr>
              <a:lnSpc>
                <a:spcPct val="110000"/>
              </a:lnSpc>
            </a:pPr>
            <a:endParaRPr lang="en-Z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E3EC6-809B-AF4D-9A76-769FFBA7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&amp; tactics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9D94A-46D5-C64C-8D65-C784B0BB8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/>
              <a:t>Engagement with the legislative officials 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Engagement with Member of Parliament representing </a:t>
            </a:r>
            <a:r>
              <a:rPr lang="en-GB" dirty="0" err="1"/>
              <a:t>Obeagu</a:t>
            </a:r>
            <a:r>
              <a:rPr lang="en-GB" dirty="0"/>
              <a:t> community in the Enugu State House of Assembly, who was convinced to lead the process of the waste dump evacuation </a:t>
            </a:r>
          </a:p>
          <a:p>
            <a:pPr lvl="1">
              <a:lnSpc>
                <a:spcPct val="100000"/>
              </a:lnSpc>
            </a:pPr>
            <a:r>
              <a:rPr lang="en-ZA" dirty="0"/>
              <a:t>Policy reforms on waste management in rural communities </a:t>
            </a:r>
          </a:p>
          <a:p>
            <a:pPr lvl="1">
              <a:lnSpc>
                <a:spcPct val="100000"/>
              </a:lnSpc>
            </a:pPr>
            <a:r>
              <a:rPr lang="en-ZA" dirty="0"/>
              <a:t>Part of the advocacy to the parliament</a:t>
            </a:r>
            <a:endParaRPr lang="en-GB" dirty="0"/>
          </a:p>
          <a:p>
            <a:pPr lvl="1"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 b="1" dirty="0"/>
              <a:t>Media influencing 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WASH Rights Network partnered with the media to influencing policymakers like the Enugu South LG Council Chairman, ENSWAMA to take action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846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37E00-01ED-1B42-A488-47DB0C580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&amp; tactics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F7C35-DB9C-D943-B022-6E4E7ABE2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ZA" b="1" dirty="0"/>
              <a:t>10. Anti-corruption measures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Independent monitoring of waste management in rural communities</a:t>
            </a:r>
            <a:br>
              <a:rPr lang="en-GB" dirty="0"/>
            </a:br>
            <a:endParaRPr lang="en-GB" dirty="0"/>
          </a:p>
          <a:p>
            <a:pPr lvl="1">
              <a:lnSpc>
                <a:spcPct val="100000"/>
              </a:lnSpc>
            </a:pPr>
            <a:r>
              <a:rPr lang="en-GB" b="1" dirty="0"/>
              <a:t>Community monitoring team to monitor and check illegal refuse dump:</a:t>
            </a:r>
          </a:p>
          <a:p>
            <a:pPr lvl="2">
              <a:lnSpc>
                <a:spcPct val="100000"/>
              </a:lnSpc>
            </a:pPr>
            <a:r>
              <a:rPr lang="en-GB" dirty="0"/>
              <a:t>After the clean-up exercise, both the community and the Network held a post refuse evacuation sustainability meeting</a:t>
            </a:r>
          </a:p>
          <a:p>
            <a:pPr lvl="2">
              <a:lnSpc>
                <a:spcPct val="100000"/>
              </a:lnSpc>
            </a:pPr>
            <a:r>
              <a:rPr lang="en-GB" dirty="0"/>
              <a:t>The meeting agreed that the community mobilize a neighbourhood watch to keep watch 24 hours daily for at least two months, that nobody dropped </a:t>
            </a:r>
            <a:br>
              <a:rPr lang="en-GB" dirty="0"/>
            </a:br>
            <a:r>
              <a:rPr lang="en-GB" dirty="0"/>
              <a:t>new wastes </a:t>
            </a:r>
          </a:p>
          <a:p>
            <a:pPr lvl="2">
              <a:lnSpc>
                <a:spcPct val="100000"/>
              </a:lnSpc>
            </a:pPr>
            <a:r>
              <a:rPr lang="en-GB" dirty="0"/>
              <a:t>And offenders, those caught dumping refuse should a fine of N50,000 and their items confiscated and taken to the </a:t>
            </a:r>
            <a:r>
              <a:rPr lang="en-GB" dirty="0" err="1"/>
              <a:t>Igwe’s</a:t>
            </a:r>
            <a:r>
              <a:rPr lang="en-GB" dirty="0"/>
              <a:t> palace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24302-3DAF-2543-8BDF-73D30BE0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E7921-2587-9A47-A896-19E25BA4E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Low level awareness among communities on WASH Rights</a:t>
            </a:r>
          </a:p>
          <a:p>
            <a:r>
              <a:rPr lang="en-GB" dirty="0"/>
              <a:t>Communities can work together to address WASH problems in their localities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89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B383-D384-B24E-B0F7-A0FAC8C3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are doing differently?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3715D-3F85-2F48-BDA2-1C5AFFD31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Budget Tracking</a:t>
            </a:r>
          </a:p>
          <a:p>
            <a:pPr lvl="1"/>
            <a:r>
              <a:rPr lang="en-GB" dirty="0"/>
              <a:t>Tracking of budgetary allocations in the Enugu State Budget Law 2022 and advocating for utilization of the fund in improving climate change as a way to hold government accountable </a:t>
            </a:r>
            <a:br>
              <a:rPr lang="en-GB" dirty="0"/>
            </a:br>
            <a:endParaRPr lang="en-GB" dirty="0"/>
          </a:p>
          <a:p>
            <a:pPr lvl="1"/>
            <a:r>
              <a:rPr lang="en-GB" dirty="0"/>
              <a:t>Ministries involved: Ministry of Budget and Planning, Ministry of Water Resources, Ministry of Environment and Ministry of Finance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1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ystems Connect v6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 v6" id="{9077E7CF-C240-4DC5-8CEC-1F207DA33209}" vid="{5B4D52D3-153B-47F8-8E80-FF9DD042524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9C8078F0-29CD-4D07-8DC1-CCECEF13E71D}"/>
</file>

<file path=customXml/itemProps2.xml><?xml version="1.0" encoding="utf-8"?>
<ds:datastoreItem xmlns:ds="http://schemas.openxmlformats.org/officeDocument/2006/customXml" ds:itemID="{B224E849-7EA9-4F97-A8E7-4F8B5439C183}"/>
</file>

<file path=customXml/itemProps3.xml><?xml version="1.0" encoding="utf-8"?>
<ds:datastoreItem xmlns:ds="http://schemas.openxmlformats.org/officeDocument/2006/customXml" ds:itemID="{157D1F06-DEF9-4EB6-9203-E032B66F52FA}"/>
</file>

<file path=docProps/app.xml><?xml version="1.0" encoding="utf-8"?>
<Properties xmlns="http://schemas.openxmlformats.org/officeDocument/2006/extended-properties" xmlns:vt="http://schemas.openxmlformats.org/officeDocument/2006/docPropsVTypes">
  <Template>Systems Connect</Template>
  <TotalTime>66</TotalTime>
  <Words>829</Words>
  <Application>Microsoft Office PowerPoint</Application>
  <PresentationFormat>Widescreen</PresentationFormat>
  <Paragraphs>64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Bryant Medium Italic</vt:lpstr>
      <vt:lpstr>Calibri</vt:lpstr>
      <vt:lpstr>Calibri Light</vt:lpstr>
      <vt:lpstr>Quicksand</vt:lpstr>
      <vt:lpstr>Office Theme</vt:lpstr>
      <vt:lpstr>Systems Connect v6</vt:lpstr>
      <vt:lpstr>1_Office Theme</vt:lpstr>
      <vt:lpstr>PowerPoint Presentation</vt:lpstr>
      <vt:lpstr>Promoting WASH Rights  &amp; Anti-Corruption</vt:lpstr>
      <vt:lpstr>About WASH rights network</vt:lpstr>
      <vt:lpstr>Obeagu community, Enugu State, Nigeria</vt:lpstr>
      <vt:lpstr>Strategies &amp; tactics</vt:lpstr>
      <vt:lpstr>Strategies &amp; tactics</vt:lpstr>
      <vt:lpstr>Strategies &amp; tactics</vt:lpstr>
      <vt:lpstr>Strategies &amp; tactics</vt:lpstr>
      <vt:lpstr>Strategies &amp; tactics</vt:lpstr>
      <vt:lpstr>Lessons learnt</vt:lpstr>
      <vt:lpstr>What we are doing differently?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 Rights &amp;  Anti- Corruption</dc:title>
  <dc:creator>Anonymous</dc:creator>
  <cp:lastModifiedBy>USER</cp:lastModifiedBy>
  <cp:revision>10</cp:revision>
  <dcterms:created xsi:type="dcterms:W3CDTF">2023-04-18T09:41:38Z</dcterms:created>
  <dcterms:modified xsi:type="dcterms:W3CDTF">2023-05-03T07:35:31Z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