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</p:sldMasterIdLst>
  <p:notesMasterIdLst>
    <p:notesMasterId r:id="rId30"/>
  </p:notesMasterIdLst>
  <p:sldIdLst>
    <p:sldId id="257" r:id="rId6"/>
    <p:sldId id="335" r:id="rId7"/>
    <p:sldId id="336" r:id="rId8"/>
    <p:sldId id="299" r:id="rId9"/>
    <p:sldId id="326" r:id="rId10"/>
    <p:sldId id="307" r:id="rId11"/>
    <p:sldId id="309" r:id="rId12"/>
    <p:sldId id="310" r:id="rId13"/>
    <p:sldId id="312" r:id="rId14"/>
    <p:sldId id="315" r:id="rId15"/>
    <p:sldId id="318" r:id="rId16"/>
    <p:sldId id="327" r:id="rId17"/>
    <p:sldId id="328" r:id="rId18"/>
    <p:sldId id="323" r:id="rId19"/>
    <p:sldId id="325" r:id="rId20"/>
    <p:sldId id="317" r:id="rId21"/>
    <p:sldId id="324" r:id="rId22"/>
    <p:sldId id="303" r:id="rId23"/>
    <p:sldId id="330" r:id="rId24"/>
    <p:sldId id="331" r:id="rId25"/>
    <p:sldId id="329" r:id="rId26"/>
    <p:sldId id="332" r:id="rId27"/>
    <p:sldId id="333" r:id="rId28"/>
    <p:sldId id="306" r:id="rId2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hteld van hulten" initials="mvh" lastIdx="19" clrIdx="0">
    <p:extLst>
      <p:ext uri="{19B8F6BF-5375-455C-9EA6-DF929625EA0E}">
        <p15:presenceInfo xmlns:p15="http://schemas.microsoft.com/office/powerpoint/2012/main" userId="fa0f5072ea5448e2" providerId="Windows Live"/>
      </p:ext>
    </p:extLst>
  </p:cmAuthor>
  <p:cmAuthor id="2" name="Michiel Bakkum" initials="MB" lastIdx="22" clrIdx="1">
    <p:extLst>
      <p:ext uri="{19B8F6BF-5375-455C-9EA6-DF929625EA0E}">
        <p15:presenceInfo xmlns:p15="http://schemas.microsoft.com/office/powerpoint/2012/main" userId="7c629e16e985f70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FA5A1E"/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45" autoAdjust="0"/>
    <p:restoredTop sz="53846" autoAdjust="0"/>
  </p:normalViewPr>
  <p:slideViewPr>
    <p:cSldViewPr snapToGrid="0">
      <p:cViewPr varScale="1">
        <p:scale>
          <a:sx n="34" d="100"/>
          <a:sy n="34" d="100"/>
        </p:scale>
        <p:origin x="1612" y="36"/>
      </p:cViewPr>
      <p:guideLst>
        <p:guide orient="horz" pos="731"/>
        <p:guide pos="506"/>
        <p:guide orient="horz" pos="1321"/>
        <p:guide orient="horz" pos="40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61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ttje van Daalen" userId="bed9311d-118d-46f0-858f-1d942ce362c6" providerId="ADAL" clId="{9B15AB57-211F-40DF-B9F8-83C1521DF36B}"/>
    <pc:docChg chg="undo custSel addSld delSld modSld">
      <pc:chgData name="Tettje van Daalen" userId="bed9311d-118d-46f0-858f-1d942ce362c6" providerId="ADAL" clId="{9B15AB57-211F-40DF-B9F8-83C1521DF36B}" dt="2023-05-11T13:41:47.030" v="4" actId="255"/>
      <pc:docMkLst>
        <pc:docMk/>
      </pc:docMkLst>
      <pc:sldChg chg="addSp modSp new mod">
        <pc:chgData name="Tettje van Daalen" userId="bed9311d-118d-46f0-858f-1d942ce362c6" providerId="ADAL" clId="{9B15AB57-211F-40DF-B9F8-83C1521DF36B}" dt="2023-05-11T13:41:47.030" v="4" actId="255"/>
        <pc:sldMkLst>
          <pc:docMk/>
          <pc:sldMk cId="1799213310" sldId="336"/>
        </pc:sldMkLst>
        <pc:spChg chg="add mod">
          <ac:chgData name="Tettje van Daalen" userId="bed9311d-118d-46f0-858f-1d942ce362c6" providerId="ADAL" clId="{9B15AB57-211F-40DF-B9F8-83C1521DF36B}" dt="2023-05-11T13:41:47.030" v="4" actId="255"/>
          <ac:spMkLst>
            <pc:docMk/>
            <pc:sldMk cId="1799213310" sldId="336"/>
            <ac:spMk id="4" creationId="{0030C2F6-313A-55CD-8FD8-E37036DA8D94}"/>
          </ac:spMkLst>
        </pc:spChg>
      </pc:sldChg>
      <pc:sldChg chg="new del">
        <pc:chgData name="Tettje van Daalen" userId="bed9311d-118d-46f0-858f-1d942ce362c6" providerId="ADAL" clId="{9B15AB57-211F-40DF-B9F8-83C1521DF36B}" dt="2023-05-11T13:41:01.846" v="1" actId="680"/>
        <pc:sldMkLst>
          <pc:docMk/>
          <pc:sldMk cId="4038620531" sldId="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A6CD4AF-3119-4B5F-91BE-A2CFC67F13E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487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49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dirty="0">
                <a:latin typeface="Segoe UI" panose="020B0502040204020203" pitchFamily="34" charset="0"/>
              </a:rPr>
              <a:t>So, this video gives a good insight into</a:t>
            </a:r>
            <a:r>
              <a:rPr lang="en-US" sz="1200" b="0" dirty="0">
                <a:latin typeface="Segoe UI" panose="020B0502040204020203" pitchFamily="34" charset="0"/>
              </a:rPr>
              <a:t> </a:t>
            </a:r>
            <a:r>
              <a:rPr lang="en-US" sz="1200" b="1" dirty="0">
                <a:latin typeface="Segoe UI" panose="020B0502040204020203" pitchFamily="34" charset="0"/>
              </a:rPr>
              <a:t>what </a:t>
            </a:r>
            <a:r>
              <a:rPr lang="en-US" sz="1200" b="0" dirty="0">
                <a:latin typeface="Segoe UI" panose="020B0502040204020203" pitchFamily="34" charset="0"/>
              </a:rPr>
              <a:t>we already do in </a:t>
            </a:r>
            <a:r>
              <a:rPr lang="en-US" sz="1200" b="1" dirty="0">
                <a:latin typeface="Segoe UI" panose="020B0502040204020203" pitchFamily="34" charset="0"/>
              </a:rPr>
              <a:t>Ashaiman</a:t>
            </a:r>
            <a:r>
              <a:rPr lang="en-US" sz="1200" dirty="0">
                <a:latin typeface="Segoe UI" panose="020B0502040204020203" pitchFamily="34" charset="0"/>
              </a:rPr>
              <a:t>.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dirty="0">
                <a:latin typeface="Segoe UI" panose="020B0502040204020203" pitchFamily="34" charset="0"/>
              </a:rPr>
              <a:t>It is our </a:t>
            </a:r>
            <a:r>
              <a:rPr lang="en-US" sz="1200" b="1" dirty="0">
                <a:latin typeface="Segoe UI" panose="020B0502040204020203" pitchFamily="34" charset="0"/>
              </a:rPr>
              <a:t>mission</a:t>
            </a:r>
            <a:r>
              <a:rPr lang="en-US" sz="1200" dirty="0">
                <a:latin typeface="Segoe UI" panose="020B0502040204020203" pitchFamily="34" charset="0"/>
              </a:rPr>
              <a:t> to bring solutions that improve people’s </a:t>
            </a:r>
            <a:r>
              <a:rPr lang="en-US" sz="1200" b="1" dirty="0">
                <a:latin typeface="Segoe UI" panose="020B0502040204020203" pitchFamily="34" charset="0"/>
              </a:rPr>
              <a:t>health</a:t>
            </a:r>
            <a:r>
              <a:rPr lang="en-US" sz="1200" dirty="0">
                <a:latin typeface="Segoe UI" panose="020B0502040204020203" pitchFamily="34" charset="0"/>
              </a:rPr>
              <a:t> and help save the </a:t>
            </a:r>
            <a:r>
              <a:rPr lang="en-US" sz="1200" b="1" dirty="0">
                <a:latin typeface="Segoe UI" panose="020B0502040204020203" pitchFamily="34" charset="0"/>
              </a:rPr>
              <a:t>environment</a:t>
            </a:r>
            <a:r>
              <a:rPr lang="en-US" sz="1200" dirty="0">
                <a:latin typeface="Segoe UI" panose="020B0502040204020203" pitchFamily="34" charset="0"/>
              </a:rPr>
              <a:t>. 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dirty="0"/>
              <a:t>My </a:t>
            </a:r>
            <a:r>
              <a:rPr lang="en-US" sz="1200" b="1" dirty="0"/>
              <a:t>name</a:t>
            </a:r>
            <a:r>
              <a:rPr lang="en-US" sz="1200" dirty="0"/>
              <a:t> is Michiel Bakkum, and I am </a:t>
            </a:r>
            <a:r>
              <a:rPr lang="en-US" sz="1200" b="0" dirty="0"/>
              <a:t>responsible</a:t>
            </a:r>
            <a:r>
              <a:rPr lang="en-US" sz="1200" dirty="0"/>
              <a:t> for </a:t>
            </a:r>
            <a:r>
              <a:rPr lang="en-US" sz="1200" b="1" dirty="0"/>
              <a:t>Business Development </a:t>
            </a:r>
            <a:r>
              <a:rPr lang="en-US" sz="1200" dirty="0"/>
              <a:t>at Safisana.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dirty="0"/>
              <a:t>And today I want to show you what we </a:t>
            </a:r>
            <a:r>
              <a:rPr lang="en-US" sz="1200" b="1" dirty="0"/>
              <a:t>need</a:t>
            </a:r>
            <a:r>
              <a:rPr lang="en-US" sz="1200" dirty="0"/>
              <a:t> to </a:t>
            </a:r>
            <a:r>
              <a:rPr lang="en-US" sz="1200" b="0" dirty="0"/>
              <a:t>scale </a:t>
            </a:r>
            <a:r>
              <a:rPr lang="en-US" sz="1200" b="1" dirty="0"/>
              <a:t>beyond</a:t>
            </a:r>
            <a:r>
              <a:rPr lang="en-US" sz="1200" b="0" dirty="0"/>
              <a:t> Ashaiman.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b="0" dirty="0"/>
              <a:t>And</a:t>
            </a:r>
            <a:r>
              <a:rPr lang="en-US" sz="1200" dirty="0"/>
              <a:t> how </a:t>
            </a:r>
            <a:r>
              <a:rPr lang="en-US" sz="1200" b="1" dirty="0"/>
              <a:t>you</a:t>
            </a:r>
            <a:r>
              <a:rPr lang="en-US" sz="1200" dirty="0"/>
              <a:t> could </a:t>
            </a:r>
            <a:r>
              <a:rPr lang="en-US" sz="1200" b="0" dirty="0"/>
              <a:t>help</a:t>
            </a:r>
            <a:r>
              <a:rPr lang="en-US" sz="1200" dirty="0"/>
              <a:t>.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The treatment plant you see up here is a </a:t>
            </a:r>
            <a:r>
              <a:rPr lang="en-US" sz="1200" b="1" dirty="0">
                <a:solidFill>
                  <a:schemeClr val="tx1"/>
                </a:solidFill>
              </a:rPr>
              <a:t>solution</a:t>
            </a:r>
            <a:r>
              <a:rPr lang="en-US" sz="1200" dirty="0">
                <a:solidFill>
                  <a:schemeClr val="tx1"/>
                </a:solidFill>
              </a:rPr>
              <a:t> that </a:t>
            </a:r>
            <a:r>
              <a:rPr lang="en-US" sz="1200" b="1" dirty="0">
                <a:solidFill>
                  <a:schemeClr val="tx1"/>
                </a:solidFill>
              </a:rPr>
              <a:t>connects all systems</a:t>
            </a:r>
            <a:r>
              <a:rPr lang="en-US" sz="1200" dirty="0">
                <a:solidFill>
                  <a:schemeClr val="tx1"/>
                </a:solidFill>
              </a:rPr>
              <a:t>…</a:t>
            </a:r>
          </a:p>
          <a:p>
            <a:endParaRPr lang="nl-NL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605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To combat </a:t>
            </a:r>
            <a:r>
              <a:rPr lang="en-US" sz="1200" b="1" dirty="0"/>
              <a:t>many</a:t>
            </a:r>
            <a:r>
              <a:rPr lang="en-US" sz="1200" dirty="0"/>
              <a:t> of the </a:t>
            </a:r>
            <a:r>
              <a:rPr lang="en-US" sz="1200" b="1" dirty="0"/>
              <a:t>crises </a:t>
            </a:r>
            <a:r>
              <a:rPr lang="en-US" sz="1200" b="0" dirty="0"/>
              <a:t>the world is facing today.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We see that the </a:t>
            </a:r>
            <a:r>
              <a:rPr lang="en-US" sz="1200" b="1" dirty="0"/>
              <a:t>current systems </a:t>
            </a:r>
            <a:r>
              <a:rPr lang="en-US" sz="1200" b="0" dirty="0"/>
              <a:t>fail to deliver </a:t>
            </a:r>
            <a:r>
              <a:rPr lang="en-US" sz="1200" b="1" dirty="0"/>
              <a:t>appropriate and proportional </a:t>
            </a:r>
            <a:r>
              <a:rPr lang="en-US" sz="1200" b="0" dirty="0"/>
              <a:t>solutions.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52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1" dirty="0"/>
              <a:t>Especially</a:t>
            </a:r>
            <a:r>
              <a:rPr lang="en-US" sz="1200" dirty="0"/>
              <a:t> where it comes to </a:t>
            </a:r>
            <a:r>
              <a:rPr lang="en-US" sz="1200" b="0" dirty="0"/>
              <a:t>sanitation</a:t>
            </a:r>
            <a:r>
              <a:rPr lang="en-US" sz="1200" dirty="0"/>
              <a:t>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A lack of </a:t>
            </a:r>
            <a:r>
              <a:rPr lang="en-US" sz="1200" b="1" dirty="0"/>
              <a:t>proper waste management </a:t>
            </a:r>
            <a:r>
              <a:rPr lang="en-US" sz="1200" dirty="0"/>
              <a:t>leads to many </a:t>
            </a:r>
            <a:r>
              <a:rPr lang="en-US" sz="1200" b="0" dirty="0"/>
              <a:t>diseases, such as </a:t>
            </a:r>
            <a:r>
              <a:rPr lang="en-US" sz="1200" b="1" dirty="0"/>
              <a:t>cholera, dysentery and typhoid. </a:t>
            </a:r>
          </a:p>
          <a:p>
            <a:pPr marL="285750" lvl="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Around </a:t>
            </a:r>
            <a:r>
              <a:rPr lang="en-US" sz="1200" b="1" dirty="0"/>
              <a:t>1.8 billion people </a:t>
            </a:r>
            <a:r>
              <a:rPr lang="en-US" sz="1200" b="0" dirty="0"/>
              <a:t>use a source of drinking water that is </a:t>
            </a:r>
            <a:r>
              <a:rPr lang="en-US" sz="1200" b="1" dirty="0"/>
              <a:t>contaminated with </a:t>
            </a:r>
            <a:r>
              <a:rPr lang="en-US" sz="1200" b="1" dirty="0" err="1"/>
              <a:t>faeces</a:t>
            </a:r>
            <a:r>
              <a:rPr lang="en-US" sz="1200" b="0" dirty="0"/>
              <a:t>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539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We see the </a:t>
            </a:r>
            <a:r>
              <a:rPr lang="en-US" sz="1200" b="1" dirty="0"/>
              <a:t>climate </a:t>
            </a:r>
            <a:r>
              <a:rPr lang="en-US" sz="1200" b="0" dirty="0"/>
              <a:t>is changing.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Predominantly c</a:t>
            </a:r>
            <a:r>
              <a:rPr lang="en-US" sz="1200" dirty="0"/>
              <a:t>aused by greenhouse </a:t>
            </a:r>
            <a:r>
              <a:rPr lang="en-US" sz="1200" u="none" dirty="0"/>
              <a:t>gas emissions from </a:t>
            </a:r>
            <a:r>
              <a:rPr lang="en-US" sz="1200" b="1" u="none" dirty="0"/>
              <a:t>burning fossil fuels </a:t>
            </a:r>
            <a:r>
              <a:rPr lang="en-US" sz="1200" u="none" dirty="0"/>
              <a:t>and</a:t>
            </a:r>
            <a:r>
              <a:rPr lang="en-US" sz="1200" dirty="0"/>
              <a:t> </a:t>
            </a:r>
            <a:r>
              <a:rPr lang="en-US" sz="1200" b="1" dirty="0"/>
              <a:t>dumping waste </a:t>
            </a:r>
            <a:r>
              <a:rPr lang="en-US" sz="1200" b="0" dirty="0"/>
              <a:t>into landfills.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And although the </a:t>
            </a:r>
            <a:r>
              <a:rPr lang="en-US" sz="1200" b="1" dirty="0"/>
              <a:t>energy transition </a:t>
            </a:r>
            <a:r>
              <a:rPr lang="en-US" sz="1200" b="0" dirty="0"/>
              <a:t>is happening,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Most of us still rely on </a:t>
            </a:r>
            <a:r>
              <a:rPr lang="en-US" sz="1200" b="1" dirty="0"/>
              <a:t>fossil fuels </a:t>
            </a:r>
            <a:r>
              <a:rPr lang="en-US" sz="1200" b="0" dirty="0"/>
              <a:t>as our primary energy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438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And then of course the</a:t>
            </a:r>
            <a:r>
              <a:rPr lang="en-US" b="1" dirty="0"/>
              <a:t> Food crisis.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Think of the</a:t>
            </a:r>
            <a:r>
              <a:rPr lang="en-US" dirty="0"/>
              <a:t> </a:t>
            </a:r>
            <a:r>
              <a:rPr lang="en-US" b="1" dirty="0"/>
              <a:t>exponential growth </a:t>
            </a:r>
            <a:r>
              <a:rPr lang="en-US" dirty="0"/>
              <a:t>of the world’s population with </a:t>
            </a:r>
            <a:r>
              <a:rPr lang="en-US" b="1" dirty="0"/>
              <a:t>many more mouths to feed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Think of </a:t>
            </a:r>
            <a:r>
              <a:rPr lang="en-US" b="1" dirty="0"/>
              <a:t>soil depletion </a:t>
            </a:r>
            <a:r>
              <a:rPr lang="en-US" dirty="0"/>
              <a:t>and </a:t>
            </a:r>
            <a:r>
              <a:rPr lang="en-US" b="1" dirty="0"/>
              <a:t>nutrient scarcity </a:t>
            </a:r>
            <a:r>
              <a:rPr lang="en-US" dirty="0"/>
              <a:t>(like phosphorus).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Think of </a:t>
            </a:r>
            <a:r>
              <a:rPr lang="en-US" b="1" dirty="0"/>
              <a:t>fertilizer shortage </a:t>
            </a:r>
            <a:r>
              <a:rPr lang="en-US" dirty="0"/>
              <a:t>and the wrong use of </a:t>
            </a:r>
            <a:r>
              <a:rPr lang="en-US" b="1" dirty="0"/>
              <a:t>chemicals and pesticides.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All these crises seem to be </a:t>
            </a:r>
            <a:r>
              <a:rPr lang="en-US" b="1" dirty="0"/>
              <a:t>interconnected.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And so, to </a:t>
            </a:r>
            <a:r>
              <a:rPr lang="en-US" b="1" dirty="0"/>
              <a:t>fight</a:t>
            </a:r>
            <a:r>
              <a:rPr lang="en-US" b="0" dirty="0"/>
              <a:t> them we believe it’s necessary to </a:t>
            </a:r>
            <a:r>
              <a:rPr lang="en-US" b="1" dirty="0"/>
              <a:t>adopt</a:t>
            </a:r>
            <a:r>
              <a:rPr lang="en-US" b="0" dirty="0"/>
              <a:t> </a:t>
            </a:r>
            <a:r>
              <a:rPr lang="en-US" b="1" dirty="0"/>
              <a:t>solutions </a:t>
            </a:r>
            <a:r>
              <a:rPr lang="en-US" b="0" dirty="0"/>
              <a:t>that are also </a:t>
            </a:r>
            <a:r>
              <a:rPr lang="en-US" b="1" dirty="0"/>
              <a:t>interconnected </a:t>
            </a:r>
            <a:r>
              <a:rPr lang="en-US" b="0" dirty="0"/>
              <a:t>and </a:t>
            </a:r>
            <a:r>
              <a:rPr lang="en-US" b="1" dirty="0"/>
              <a:t>circular</a:t>
            </a:r>
            <a:r>
              <a:rPr lang="en-US" b="0" dirty="0"/>
              <a:t> in nature.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So, </a:t>
            </a:r>
            <a:r>
              <a:rPr lang="en-US" b="1" dirty="0"/>
              <a:t>how</a:t>
            </a:r>
            <a:r>
              <a:rPr lang="en-US" b="0" dirty="0"/>
              <a:t> does our model </a:t>
            </a:r>
            <a:r>
              <a:rPr lang="en-US" b="1" dirty="0"/>
              <a:t>respond </a:t>
            </a:r>
            <a:r>
              <a:rPr lang="en-US" b="0" dirty="0"/>
              <a:t>to these challenges then?</a:t>
            </a:r>
            <a:endParaRPr lang="nl-NL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796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/>
              <a:t>Well, we have </a:t>
            </a:r>
            <a:r>
              <a:rPr lang="en-US" sz="1200" b="1" dirty="0"/>
              <a:t>built</a:t>
            </a:r>
            <a:r>
              <a:rPr lang="en-US" sz="1200" b="0" dirty="0"/>
              <a:t> such a </a:t>
            </a:r>
            <a:r>
              <a:rPr lang="en-US" sz="1200" b="1" dirty="0"/>
              <a:t>circular model</a:t>
            </a:r>
            <a:r>
              <a:rPr lang="en-US" sz="1200" b="0" dirty="0"/>
              <a:t>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b="1" dirty="0"/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In the </a:t>
            </a:r>
            <a:r>
              <a:rPr lang="en-US" sz="1200" b="1" dirty="0"/>
              <a:t>video</a:t>
            </a:r>
            <a:r>
              <a:rPr lang="en-US" sz="1200" dirty="0"/>
              <a:t> we showed you </a:t>
            </a:r>
            <a:r>
              <a:rPr lang="en-US" sz="1200" b="1" dirty="0"/>
              <a:t>how</a:t>
            </a:r>
            <a:r>
              <a:rPr lang="en-US" sz="1200" dirty="0"/>
              <a:t> we </a:t>
            </a:r>
            <a:r>
              <a:rPr lang="en-US" sz="1200" b="0" dirty="0"/>
              <a:t>use waste </a:t>
            </a:r>
            <a:r>
              <a:rPr lang="en-US" sz="1200" b="1" dirty="0"/>
              <a:t>to</a:t>
            </a:r>
            <a:r>
              <a:rPr lang="en-US" sz="1200" b="0" dirty="0"/>
              <a:t> </a:t>
            </a:r>
            <a:r>
              <a:rPr lang="en-US" sz="1200" b="1" dirty="0"/>
              <a:t>create </a:t>
            </a:r>
            <a:r>
              <a:rPr lang="en-US" sz="1200" b="0" dirty="0"/>
              <a:t>our</a:t>
            </a:r>
            <a:r>
              <a:rPr lang="en-US" sz="1200" b="1" dirty="0"/>
              <a:t> </a:t>
            </a:r>
            <a:r>
              <a:rPr lang="en-US" sz="1200" b="0" dirty="0"/>
              <a:t>valuable products</a:t>
            </a:r>
            <a:r>
              <a:rPr lang="en-US" sz="1200" dirty="0"/>
              <a:t> 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These products </a:t>
            </a:r>
            <a:r>
              <a:rPr lang="en-US" sz="1200" b="1" dirty="0"/>
              <a:t>go</a:t>
            </a:r>
            <a:r>
              <a:rPr lang="en-US" sz="1200" dirty="0"/>
              <a:t> to our customers and clients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Who </a:t>
            </a:r>
            <a:r>
              <a:rPr lang="en-US" sz="1200" b="1" dirty="0"/>
              <a:t>in turn </a:t>
            </a:r>
            <a:r>
              <a:rPr lang="en-US" sz="1200" dirty="0"/>
              <a:t>produce </a:t>
            </a:r>
            <a:r>
              <a:rPr lang="en-US" sz="1200" b="1" dirty="0"/>
              <a:t>waste</a:t>
            </a:r>
            <a:r>
              <a:rPr lang="en-US" sz="1200" b="0" dirty="0"/>
              <a:t> that we can </a:t>
            </a:r>
            <a:r>
              <a:rPr lang="en-US" sz="1200" b="1" dirty="0"/>
              <a:t>reuse</a:t>
            </a:r>
            <a:r>
              <a:rPr lang="en-US" sz="1200" dirty="0"/>
              <a:t>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i="0" dirty="0"/>
              <a:t>We </a:t>
            </a:r>
            <a:r>
              <a:rPr lang="en-US" sz="1200" b="1" i="0" dirty="0"/>
              <a:t>serve</a:t>
            </a:r>
            <a:r>
              <a:rPr lang="en-US" sz="1200" i="0" dirty="0"/>
              <a:t> </a:t>
            </a:r>
            <a:r>
              <a:rPr lang="en-US" sz="1200" b="1" i="0" dirty="0"/>
              <a:t>industries and consumers </a:t>
            </a:r>
            <a:r>
              <a:rPr lang="en-US" sz="1200" i="0" dirty="0"/>
              <a:t>with our products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i="0" dirty="0"/>
              <a:t>We </a:t>
            </a:r>
            <a:r>
              <a:rPr lang="en-US" sz="1200" b="1" i="0" dirty="0"/>
              <a:t>serve</a:t>
            </a:r>
            <a:r>
              <a:rPr lang="en-US" sz="1200" i="0" dirty="0"/>
              <a:t> </a:t>
            </a:r>
            <a:r>
              <a:rPr lang="en-US" sz="1200" b="1" i="0" dirty="0"/>
              <a:t>governments</a:t>
            </a:r>
            <a:r>
              <a:rPr lang="en-US" sz="1200" i="0" dirty="0"/>
              <a:t> with our treatment services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i="0" dirty="0"/>
              <a:t>We </a:t>
            </a:r>
            <a:r>
              <a:rPr lang="en-US" sz="1200" b="1" i="0" dirty="0"/>
              <a:t>serve communities </a:t>
            </a:r>
            <a:r>
              <a:rPr lang="en-US" sz="1200" i="0" dirty="0"/>
              <a:t>with our social impact</a:t>
            </a:r>
          </a:p>
          <a:p>
            <a:endParaRPr lang="nl-NL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So we basically offer a </a:t>
            </a:r>
            <a:r>
              <a:rPr lang="en-US" sz="1200" b="1" dirty="0"/>
              <a:t>private solution for a public problem!</a:t>
            </a:r>
          </a:p>
          <a:p>
            <a:endParaRPr lang="nl-NL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981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 </a:t>
            </a:r>
            <a:r>
              <a:rPr lang="nl-NL" b="1" dirty="0" err="1"/>
              <a:t>this</a:t>
            </a:r>
            <a:r>
              <a:rPr lang="nl-NL" dirty="0"/>
              <a:t> slide </a:t>
            </a:r>
            <a:r>
              <a:rPr lang="nl-NL" dirty="0" err="1"/>
              <a:t>you</a:t>
            </a:r>
            <a:r>
              <a:rPr lang="nl-NL" dirty="0"/>
              <a:t> </a:t>
            </a:r>
            <a:r>
              <a:rPr lang="nl-NL" dirty="0" err="1"/>
              <a:t>see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scale</a:t>
            </a:r>
            <a:r>
              <a:rPr lang="nl-NL" dirty="0"/>
              <a:t> of </a:t>
            </a:r>
            <a:r>
              <a:rPr lang="nl-NL" dirty="0" err="1"/>
              <a:t>what</a:t>
            </a:r>
            <a:r>
              <a:rPr lang="nl-NL" dirty="0"/>
              <a:t> we do in Ashaiman.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In </a:t>
            </a:r>
            <a:r>
              <a:rPr lang="nl-NL" b="1" dirty="0" err="1"/>
              <a:t>yellow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faecal</a:t>
            </a:r>
            <a:r>
              <a:rPr lang="nl-NL" b="1" dirty="0"/>
              <a:t> matter </a:t>
            </a:r>
            <a:r>
              <a:rPr lang="nl-NL" dirty="0" err="1"/>
              <a:t>and</a:t>
            </a:r>
            <a:r>
              <a:rPr lang="nl-NL" dirty="0"/>
              <a:t> in </a:t>
            </a:r>
            <a:r>
              <a:rPr lang="nl-NL" b="1" dirty="0"/>
              <a:t>blue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organic</a:t>
            </a:r>
            <a:r>
              <a:rPr lang="nl-NL" b="1" dirty="0"/>
              <a:t> waste</a:t>
            </a:r>
            <a:r>
              <a:rPr lang="nl-NL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treatment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waste, we </a:t>
            </a:r>
            <a:r>
              <a:rPr lang="nl-NL" dirty="0" err="1"/>
              <a:t>generate</a:t>
            </a:r>
            <a:r>
              <a:rPr lang="nl-NL" dirty="0"/>
              <a:t> </a:t>
            </a:r>
            <a:r>
              <a:rPr lang="nl-NL" b="1" dirty="0"/>
              <a:t>2 </a:t>
            </a:r>
            <a:r>
              <a:rPr lang="nl-NL" b="1" dirty="0" err="1"/>
              <a:t>outputs</a:t>
            </a: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1" dirty="0"/>
              <a:t>Electricity </a:t>
            </a:r>
            <a:r>
              <a:rPr lang="nl-NL" b="0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organic</a:t>
            </a:r>
            <a:r>
              <a:rPr lang="nl-NL" b="1" dirty="0"/>
              <a:t> </a:t>
            </a:r>
            <a:r>
              <a:rPr lang="nl-NL" b="1" dirty="0" err="1"/>
              <a:t>fertilizer</a:t>
            </a:r>
            <a:r>
              <a:rPr lang="nl-NL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so</a:t>
            </a:r>
            <a:r>
              <a:rPr lang="nl-NL" b="1" dirty="0"/>
              <a:t> </a:t>
            </a:r>
            <a:r>
              <a:rPr lang="nl-NL" b="1" dirty="0" err="1"/>
              <a:t>how</a:t>
            </a:r>
            <a:r>
              <a:rPr lang="nl-NL" b="1" dirty="0"/>
              <a:t> </a:t>
            </a:r>
            <a:r>
              <a:rPr lang="nl-NL" b="0" dirty="0"/>
              <a:t>does </a:t>
            </a:r>
            <a:r>
              <a:rPr lang="nl-NL" b="0" dirty="0" err="1"/>
              <a:t>that</a:t>
            </a:r>
            <a:r>
              <a:rPr lang="nl-NL" b="0" dirty="0"/>
              <a:t> </a:t>
            </a:r>
            <a:r>
              <a:rPr lang="nl-NL" b="1" dirty="0" err="1"/>
              <a:t>relate</a:t>
            </a:r>
            <a:r>
              <a:rPr lang="nl-NL" b="1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/>
              <a:t>impact</a:t>
            </a:r>
            <a:r>
              <a:rPr lang="nl-NL" b="0" dirty="0"/>
              <a:t> </a:t>
            </a:r>
            <a:r>
              <a:rPr lang="nl-NL" b="0" dirty="0" err="1"/>
              <a:t>that</a:t>
            </a:r>
            <a:r>
              <a:rPr lang="nl-NL" b="0" dirty="0"/>
              <a:t> we are </a:t>
            </a:r>
            <a:r>
              <a:rPr lang="nl-NL" b="0" dirty="0" err="1"/>
              <a:t>aiming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?</a:t>
            </a:r>
            <a:r>
              <a:rPr lang="nl-NL" b="1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Our</a:t>
            </a:r>
            <a:r>
              <a:rPr lang="nl-NL" b="0" dirty="0"/>
              <a:t> </a:t>
            </a:r>
            <a:r>
              <a:rPr lang="nl-NL" b="0" dirty="0" err="1"/>
              <a:t>faecal</a:t>
            </a:r>
            <a:r>
              <a:rPr lang="nl-NL" b="0" dirty="0"/>
              <a:t> waste treatment serves </a:t>
            </a:r>
            <a:r>
              <a:rPr lang="nl-NL" b="1" dirty="0"/>
              <a:t>31.000 </a:t>
            </a:r>
            <a:r>
              <a:rPr lang="nl-NL" b="1" dirty="0" err="1"/>
              <a:t>people</a:t>
            </a:r>
            <a:r>
              <a:rPr lang="nl-NL" b="1" dirty="0"/>
              <a:t> per </a:t>
            </a:r>
            <a:r>
              <a:rPr lang="nl-NL" b="1" dirty="0" err="1"/>
              <a:t>year</a:t>
            </a:r>
            <a:r>
              <a:rPr lang="nl-NL" b="0" dirty="0"/>
              <a:t>, </a:t>
            </a:r>
            <a:r>
              <a:rPr lang="en-US" b="0" dirty="0"/>
              <a:t>by improving their </a:t>
            </a:r>
            <a:r>
              <a:rPr lang="en-US" b="1" dirty="0"/>
              <a:t>personal hygiene </a:t>
            </a:r>
            <a:r>
              <a:rPr lang="en-US" b="0" dirty="0"/>
              <a:t>and </a:t>
            </a:r>
            <a:r>
              <a:rPr lang="en-US" b="1" dirty="0"/>
              <a:t>well-being</a:t>
            </a:r>
            <a:endParaRPr lang="nl-NL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Organic</a:t>
            </a:r>
            <a:r>
              <a:rPr lang="nl-NL" b="0" dirty="0"/>
              <a:t> waste treatment </a:t>
            </a:r>
            <a:r>
              <a:rPr lang="nl-NL" b="0" dirty="0" err="1"/>
              <a:t>around</a:t>
            </a:r>
            <a:r>
              <a:rPr lang="nl-NL" b="0" dirty="0"/>
              <a:t> </a:t>
            </a:r>
            <a:r>
              <a:rPr lang="nl-NL" b="1" dirty="0"/>
              <a:t>35.000 </a:t>
            </a:r>
            <a:r>
              <a:rPr lang="nl-NL" b="1" dirty="0" err="1"/>
              <a:t>people</a:t>
            </a:r>
            <a:r>
              <a:rPr lang="nl-NL" b="0" dirty="0"/>
              <a:t>, </a:t>
            </a:r>
            <a:r>
              <a:rPr lang="nl-NL" b="0" dirty="0" err="1"/>
              <a:t>through</a:t>
            </a:r>
            <a:r>
              <a:rPr lang="nl-NL" b="0" dirty="0"/>
              <a:t> </a:t>
            </a:r>
            <a:r>
              <a:rPr lang="nl-NL" b="1" dirty="0"/>
              <a:t>cleaner l</a:t>
            </a:r>
            <a:r>
              <a:rPr lang="en-US" sz="18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iving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working conditions</a:t>
            </a:r>
            <a:endParaRPr lang="nl-NL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b="1" dirty="0"/>
              <a:t>green</a:t>
            </a:r>
            <a:r>
              <a:rPr lang="nl-NL" dirty="0"/>
              <a:t> </a:t>
            </a:r>
            <a:r>
              <a:rPr lang="nl-NL" dirty="0" err="1"/>
              <a:t>electricity</a:t>
            </a:r>
            <a:r>
              <a:rPr lang="nl-NL" dirty="0"/>
              <a:t> covers </a:t>
            </a:r>
            <a:r>
              <a:rPr lang="nl-NL" b="1" dirty="0"/>
              <a:t>a 100%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energy </a:t>
            </a:r>
            <a:r>
              <a:rPr lang="nl-NL" dirty="0" err="1"/>
              <a:t>need</a:t>
            </a:r>
            <a:r>
              <a:rPr lang="nl-NL" dirty="0"/>
              <a:t> of </a:t>
            </a:r>
            <a:r>
              <a:rPr lang="nl-NL" b="1" dirty="0"/>
              <a:t>2.300 </a:t>
            </a:r>
            <a:r>
              <a:rPr lang="nl-NL" b="1" dirty="0" err="1"/>
              <a:t>people</a:t>
            </a:r>
            <a:r>
              <a:rPr lang="nl-NL" b="1" dirty="0"/>
              <a:t> per </a:t>
            </a:r>
            <a:r>
              <a:rPr lang="nl-NL" b="1" dirty="0" err="1"/>
              <a:t>year</a:t>
            </a:r>
            <a:r>
              <a:rPr lang="nl-NL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organic</a:t>
            </a:r>
            <a:r>
              <a:rPr lang="nl-NL" dirty="0"/>
              <a:t> </a:t>
            </a:r>
            <a:r>
              <a:rPr lang="nl-NL" dirty="0" err="1"/>
              <a:t>fertilizer</a:t>
            </a:r>
            <a:r>
              <a:rPr lang="nl-NL" dirty="0"/>
              <a:t> benefits </a:t>
            </a:r>
            <a:r>
              <a:rPr lang="nl-NL" dirty="0" err="1"/>
              <a:t>almost</a:t>
            </a:r>
            <a:r>
              <a:rPr lang="nl-NL" dirty="0"/>
              <a:t> </a:t>
            </a:r>
            <a:r>
              <a:rPr lang="nl-NL" b="1" dirty="0"/>
              <a:t>12.000 farmers per </a:t>
            </a:r>
            <a:r>
              <a:rPr lang="nl-NL" b="1" dirty="0" err="1"/>
              <a:t>year</a:t>
            </a:r>
            <a:r>
              <a:rPr lang="nl-NL" dirty="0"/>
              <a:t>,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b="1" dirty="0" err="1"/>
              <a:t>increasing</a:t>
            </a:r>
            <a:r>
              <a:rPr lang="nl-NL" dirty="0"/>
              <a:t> </a:t>
            </a:r>
            <a:r>
              <a:rPr lang="nl-NL" b="1" dirty="0" err="1"/>
              <a:t>the</a:t>
            </a:r>
            <a:r>
              <a:rPr lang="nl-NL" b="1" dirty="0"/>
              <a:t> </a:t>
            </a:r>
            <a:r>
              <a:rPr lang="nl-NL" b="1" dirty="0" err="1"/>
              <a:t>yields</a:t>
            </a:r>
            <a:r>
              <a:rPr lang="nl-NL" b="1" dirty="0"/>
              <a:t> </a:t>
            </a:r>
            <a:r>
              <a:rPr lang="nl-NL" dirty="0"/>
              <a:t>of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crops</a:t>
            </a:r>
            <a:r>
              <a:rPr lang="nl-NL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And</a:t>
            </a:r>
            <a:r>
              <a:rPr lang="nl-NL" dirty="0"/>
              <a:t> these are </a:t>
            </a:r>
            <a:r>
              <a:rPr lang="nl-NL" dirty="0" err="1"/>
              <a:t>just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direct </a:t>
            </a:r>
            <a:r>
              <a:rPr lang="nl-NL" b="0" dirty="0"/>
              <a:t>benefits!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973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1200" dirty="0"/>
              <a:t>This all adds up to</a:t>
            </a:r>
            <a:r>
              <a:rPr lang="en-US" sz="1200" b="1" dirty="0"/>
              <a:t> </a:t>
            </a:r>
            <a:r>
              <a:rPr lang="en-US" sz="1200" b="0" dirty="0"/>
              <a:t>some </a:t>
            </a:r>
            <a:r>
              <a:rPr lang="en-US" sz="1200" b="1" dirty="0"/>
              <a:t>80,000 primary beneficiaries </a:t>
            </a:r>
            <a:r>
              <a:rPr lang="en-US" sz="1200" b="0" dirty="0"/>
              <a:t>per </a:t>
            </a:r>
            <a:r>
              <a:rPr lang="en-US" sz="1200" dirty="0"/>
              <a:t>year.  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Which equals </a:t>
            </a:r>
            <a:r>
              <a:rPr lang="en-US" sz="1200" b="1" dirty="0"/>
              <a:t>more than a quarter </a:t>
            </a:r>
            <a:r>
              <a:rPr lang="en-US" sz="1200" b="0" dirty="0"/>
              <a:t>of the population of </a:t>
            </a:r>
            <a:r>
              <a:rPr lang="en-US" sz="1200" b="1" dirty="0"/>
              <a:t>Ashaiman.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en-US" sz="1200" b="1" strike="noStrike" dirty="0"/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strike="noStrike" dirty="0"/>
              <a:t>On the top right you see one of the </a:t>
            </a:r>
            <a:r>
              <a:rPr lang="en-US" sz="1200" b="1" strike="noStrike" dirty="0"/>
              <a:t>vacuum truck drivers </a:t>
            </a:r>
            <a:r>
              <a:rPr lang="en-US" sz="1200" b="0" strike="noStrike" dirty="0"/>
              <a:t>we work with.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strike="noStrike" dirty="0"/>
              <a:t>And below him one of the </a:t>
            </a:r>
            <a:r>
              <a:rPr lang="en-US" sz="1200" b="1" strike="noStrike" dirty="0"/>
              <a:t>farmers</a:t>
            </a:r>
            <a:r>
              <a:rPr lang="en-US" sz="1200" b="0" strike="noStrike" dirty="0"/>
              <a:t> that use our organic fertilizer.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strike="noStrike" dirty="0"/>
              <a:t>We </a:t>
            </a:r>
            <a:r>
              <a:rPr lang="en-US" sz="1200" b="1" strike="noStrike" dirty="0"/>
              <a:t>improve livelihoods and cleaner working conditions </a:t>
            </a:r>
            <a:r>
              <a:rPr lang="en-US" sz="1200" b="0" strike="noStrike" dirty="0"/>
              <a:t>for example for the </a:t>
            </a:r>
            <a:r>
              <a:rPr lang="en-US" sz="1200" b="1" strike="noStrike" dirty="0"/>
              <a:t>market queens</a:t>
            </a:r>
            <a:r>
              <a:rPr lang="en-US" sz="1200" b="0" strike="noStrike" dirty="0"/>
              <a:t> here. 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strike="noStrike" dirty="0"/>
              <a:t>We provide </a:t>
            </a:r>
            <a:r>
              <a:rPr lang="en-US" sz="1200" b="1" strike="noStrike" dirty="0"/>
              <a:t>employment. </a:t>
            </a:r>
            <a:endParaRPr lang="en-US" sz="1200" b="0" strike="noStrike" dirty="0"/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strike="noStrike" dirty="0"/>
              <a:t>On the bottom right you see </a:t>
            </a:r>
            <a:r>
              <a:rPr lang="en-US" sz="1200" b="1" strike="noStrike" dirty="0"/>
              <a:t>my colleague Gloria </a:t>
            </a:r>
            <a:r>
              <a:rPr lang="en-US" sz="1200" b="0" strike="noStrike" dirty="0"/>
              <a:t>who has worked with us for more than 10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950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have been </a:t>
            </a:r>
            <a:r>
              <a:rPr lang="nl-NL" b="1" dirty="0"/>
              <a:t>operating</a:t>
            </a:r>
            <a:r>
              <a:rPr lang="nl-NL" dirty="0"/>
              <a:t> in </a:t>
            </a:r>
            <a:r>
              <a:rPr lang="nl-NL" b="0" dirty="0"/>
              <a:t>Ghana</a:t>
            </a:r>
            <a:r>
              <a:rPr lang="nl-NL" b="1" dirty="0"/>
              <a:t> </a:t>
            </a:r>
            <a:r>
              <a:rPr lang="nl-NL" b="0" dirty="0" err="1"/>
              <a:t>for</a:t>
            </a:r>
            <a:r>
              <a:rPr lang="nl-NL" b="1" dirty="0"/>
              <a:t> 10 </a:t>
            </a:r>
            <a:r>
              <a:rPr lang="nl-NL" b="1" dirty="0" err="1"/>
              <a:t>years</a:t>
            </a:r>
            <a:r>
              <a:rPr lang="nl-NL" b="1" dirty="0"/>
              <a:t> </a:t>
            </a:r>
            <a:r>
              <a:rPr lang="nl-NL" b="0" dirty="0" err="1"/>
              <a:t>now</a:t>
            </a:r>
            <a:r>
              <a:rPr lang="nl-NL" b="1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And</a:t>
            </a:r>
            <a:r>
              <a:rPr lang="nl-NL" b="0" dirty="0"/>
              <a:t> we</a:t>
            </a:r>
            <a:r>
              <a:rPr lang="nl-NL" b="1" dirty="0"/>
              <a:t> </a:t>
            </a:r>
            <a:r>
              <a:rPr lang="nl-NL" b="1" dirty="0" err="1"/>
              <a:t>recently</a:t>
            </a:r>
            <a:r>
              <a:rPr lang="nl-NL" b="1" dirty="0"/>
              <a:t> </a:t>
            </a:r>
            <a:r>
              <a:rPr lang="nl-NL" b="0" dirty="0" err="1"/>
              <a:t>started</a:t>
            </a:r>
            <a:r>
              <a:rPr lang="nl-NL" b="1" dirty="0"/>
              <a:t> </a:t>
            </a:r>
            <a:r>
              <a:rPr lang="nl-NL" b="0" dirty="0"/>
              <a:t>a</a:t>
            </a:r>
            <a:r>
              <a:rPr lang="nl-NL" b="1" dirty="0"/>
              <a:t> second </a:t>
            </a:r>
            <a:r>
              <a:rPr lang="nl-NL" b="0" dirty="0" err="1"/>
              <a:t>location</a:t>
            </a:r>
            <a:r>
              <a:rPr lang="nl-NL" b="0" dirty="0"/>
              <a:t> in </a:t>
            </a:r>
            <a:r>
              <a:rPr lang="nl-NL" b="1" dirty="0"/>
              <a:t>Kumasi.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And</a:t>
            </a:r>
            <a:r>
              <a:rPr lang="nl-NL" b="0" dirty="0"/>
              <a:t> we are </a:t>
            </a:r>
            <a:r>
              <a:rPr lang="nl-NL" b="0" dirty="0" err="1"/>
              <a:t>doing</a:t>
            </a:r>
            <a:r>
              <a:rPr lang="nl-NL" b="0" dirty="0"/>
              <a:t> </a:t>
            </a:r>
            <a:r>
              <a:rPr lang="nl-NL" b="1" dirty="0"/>
              <a:t>new </a:t>
            </a:r>
            <a:r>
              <a:rPr lang="nl-NL" b="1" dirty="0" err="1"/>
              <a:t>projects</a:t>
            </a:r>
            <a:r>
              <a:rPr lang="nl-NL" b="1" dirty="0"/>
              <a:t> </a:t>
            </a:r>
            <a:r>
              <a:rPr lang="nl-NL" dirty="0"/>
              <a:t>in </a:t>
            </a:r>
            <a:r>
              <a:rPr lang="nl-NL" b="1" dirty="0"/>
              <a:t>Ethiopia </a:t>
            </a:r>
            <a:r>
              <a:rPr lang="nl-NL" b="0" dirty="0" err="1"/>
              <a:t>and</a:t>
            </a:r>
            <a:r>
              <a:rPr lang="nl-NL" b="1" dirty="0"/>
              <a:t> Uganda</a:t>
            </a:r>
            <a:r>
              <a:rPr lang="nl-NL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</a:t>
            </a:r>
            <a:r>
              <a:rPr lang="nl-NL" b="1" dirty="0" err="1"/>
              <a:t>aim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b="0" dirty="0"/>
              <a:t>at </a:t>
            </a:r>
            <a:r>
              <a:rPr lang="nl-NL" b="0" dirty="0" err="1"/>
              <a:t>least</a:t>
            </a:r>
            <a:r>
              <a:rPr lang="nl-NL" b="0" dirty="0"/>
              <a:t> </a:t>
            </a:r>
            <a:r>
              <a:rPr lang="nl-NL" b="1" dirty="0"/>
              <a:t>3 treatment </a:t>
            </a:r>
            <a:r>
              <a:rPr lang="nl-NL" b="1" dirty="0" err="1"/>
              <a:t>locations</a:t>
            </a:r>
            <a:r>
              <a:rPr lang="nl-NL" b="1" dirty="0"/>
              <a:t> </a:t>
            </a:r>
            <a:r>
              <a:rPr lang="nl-NL" b="0" dirty="0"/>
              <a:t>per country</a:t>
            </a:r>
            <a:r>
              <a:rPr lang="nl-NL" b="1" dirty="0"/>
              <a:t>.</a:t>
            </a: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</a:t>
            </a:r>
            <a:r>
              <a:rPr lang="nl-NL" b="1" dirty="0"/>
              <a:t>plan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make </a:t>
            </a:r>
            <a:r>
              <a:rPr lang="nl-NL" dirty="0" err="1"/>
              <a:t>our</a:t>
            </a:r>
            <a:r>
              <a:rPr lang="nl-NL" dirty="0"/>
              <a:t> model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b="1" dirty="0"/>
              <a:t>open source </a:t>
            </a:r>
            <a:r>
              <a:rPr lang="nl-NL" b="1" dirty="0" err="1"/>
              <a:t>licensing</a:t>
            </a:r>
            <a:r>
              <a:rPr lang="nl-NL" b="1" dirty="0"/>
              <a:t> model </a:t>
            </a:r>
            <a:r>
              <a:rPr lang="nl-NL" b="1" dirty="0" err="1"/>
              <a:t>that</a:t>
            </a:r>
            <a:r>
              <a:rPr lang="nl-NL" b="1" dirty="0"/>
              <a:t> is </a:t>
            </a:r>
            <a:r>
              <a:rPr lang="nl-NL" b="1" dirty="0" err="1"/>
              <a:t>replicable</a:t>
            </a:r>
            <a:r>
              <a:rPr lang="nl-NL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makes</a:t>
            </a:r>
            <a:r>
              <a:rPr lang="nl-NL" dirty="0"/>
              <a:t> </a:t>
            </a:r>
            <a:r>
              <a:rPr lang="nl-NL" b="1" dirty="0" err="1"/>
              <a:t>exponential</a:t>
            </a:r>
            <a:r>
              <a:rPr lang="nl-NL" b="1" dirty="0"/>
              <a:t> </a:t>
            </a:r>
            <a:r>
              <a:rPr lang="nl-NL" b="1" dirty="0" err="1"/>
              <a:t>growth</a:t>
            </a:r>
            <a:r>
              <a:rPr lang="nl-NL" b="1" dirty="0"/>
              <a:t> </a:t>
            </a:r>
            <a:r>
              <a:rPr lang="nl-NL" dirty="0" err="1"/>
              <a:t>possible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666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Our </a:t>
            </a:r>
            <a:r>
              <a:rPr lang="en-US" b="1" dirty="0"/>
              <a:t>Big Hairy Audacious Goal </a:t>
            </a:r>
            <a:r>
              <a:rPr lang="en-US" b="0" dirty="0"/>
              <a:t>is to see </a:t>
            </a:r>
            <a:r>
              <a:rPr lang="en-US" b="1" dirty="0"/>
              <a:t>1.000 plants</a:t>
            </a:r>
            <a:r>
              <a:rPr lang="en-US" dirty="0"/>
              <a:t> created, and not just Africa.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Creating 1.000 plants</a:t>
            </a:r>
            <a:r>
              <a:rPr lang="en-US" dirty="0"/>
              <a:t> will provide treatment capacity of ~</a:t>
            </a:r>
            <a:r>
              <a:rPr lang="en-US" b="1" dirty="0"/>
              <a:t>100.000 tons of </a:t>
            </a:r>
            <a:r>
              <a:rPr lang="en-US" b="1" dirty="0" err="1"/>
              <a:t>faecal</a:t>
            </a:r>
            <a:r>
              <a:rPr lang="en-US" b="1" dirty="0"/>
              <a:t> sludge, every day</a:t>
            </a:r>
            <a:r>
              <a:rPr lang="en-US" dirty="0"/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Mind you, that is ~</a:t>
            </a:r>
            <a:r>
              <a:rPr lang="en-US" b="1" dirty="0"/>
              <a:t>5%</a:t>
            </a:r>
            <a:r>
              <a:rPr lang="en-US" dirty="0"/>
              <a:t> </a:t>
            </a:r>
            <a:r>
              <a:rPr lang="en-US" b="1" dirty="0"/>
              <a:t>of the </a:t>
            </a:r>
            <a:r>
              <a:rPr lang="en-US" b="1" dirty="0" err="1"/>
              <a:t>faecal</a:t>
            </a:r>
            <a:r>
              <a:rPr lang="en-US" b="1" dirty="0"/>
              <a:t> sludge that is produced </a:t>
            </a:r>
            <a:r>
              <a:rPr lang="en-US" b="0" dirty="0"/>
              <a:t>worldwide.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So, in order to </a:t>
            </a:r>
            <a:r>
              <a:rPr lang="en-US" b="0" dirty="0"/>
              <a:t>make our solution </a:t>
            </a:r>
            <a:r>
              <a:rPr lang="en-US" b="1" dirty="0"/>
              <a:t>proportional </a:t>
            </a:r>
            <a:r>
              <a:rPr lang="en-US" dirty="0"/>
              <a:t>to the problem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we need to scale </a:t>
            </a:r>
            <a:r>
              <a:rPr lang="en-US" b="0" dirty="0"/>
              <a:t>– and we need to scale </a:t>
            </a:r>
            <a:r>
              <a:rPr lang="en-US" b="1" dirty="0"/>
              <a:t>fast</a:t>
            </a:r>
            <a:r>
              <a:rPr lang="en-US" b="0" dirty="0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112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1" dirty="0"/>
              <a:t>But we can not do it alone!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endParaRPr lang="en-US" sz="1200" b="1" dirty="0"/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We need to </a:t>
            </a:r>
            <a:r>
              <a:rPr lang="en-US" sz="1200" b="1" dirty="0"/>
              <a:t>connect</a:t>
            </a:r>
            <a:r>
              <a:rPr lang="en-US" sz="1200" dirty="0"/>
              <a:t> </a:t>
            </a:r>
            <a:r>
              <a:rPr lang="en-US" sz="1200" b="0" dirty="0"/>
              <a:t>with </a:t>
            </a:r>
            <a:r>
              <a:rPr lang="en-US" sz="1200" b="0" u="none" dirty="0"/>
              <a:t>all kinds of </a:t>
            </a:r>
            <a:r>
              <a:rPr lang="en-US" sz="1200" b="1" u="none" dirty="0"/>
              <a:t>players </a:t>
            </a:r>
            <a:r>
              <a:rPr lang="en-US" sz="1200" dirty="0"/>
              <a:t>to make it work.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Go</a:t>
            </a:r>
            <a:r>
              <a:rPr lang="en-US" sz="1200" b="1" u="none" dirty="0"/>
              <a:t>vernments</a:t>
            </a:r>
            <a:r>
              <a:rPr lang="en-US" sz="1200" b="1" dirty="0"/>
              <a:t> </a:t>
            </a:r>
            <a:r>
              <a:rPr lang="en-US" sz="1200" b="0" dirty="0"/>
              <a:t>to facilitate an </a:t>
            </a:r>
            <a:r>
              <a:rPr lang="en-US" sz="1200" b="1" dirty="0"/>
              <a:t>enabling environment </a:t>
            </a:r>
            <a:r>
              <a:rPr lang="en-US" sz="1200" dirty="0"/>
              <a:t>for us to operate in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/>
              <a:t>	(like the Ashaiman Municipal Assembly and Ghana ministry of WASH, who provided us with space).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200" b="1" u="none" dirty="0"/>
              <a:t>Industries and businesses to co-create our models </a:t>
            </a:r>
            <a:r>
              <a:rPr lang="en-US" sz="1200" u="none" dirty="0"/>
              <a:t>that supply us with their waste and that consume our products.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200" b="1" dirty="0"/>
              <a:t>I</a:t>
            </a:r>
            <a:r>
              <a:rPr lang="en-US" sz="1200" b="1" u="none" dirty="0"/>
              <a:t>nvestors</a:t>
            </a:r>
            <a:r>
              <a:rPr lang="en-US" sz="1200" b="1" dirty="0"/>
              <a:t> </a:t>
            </a:r>
            <a:r>
              <a:rPr lang="en-US" sz="1200" b="0" dirty="0"/>
              <a:t>for</a:t>
            </a:r>
            <a:r>
              <a:rPr lang="en-US" sz="1200" b="1" dirty="0"/>
              <a:t> access to finance</a:t>
            </a:r>
            <a:r>
              <a:rPr lang="en-US" sz="1200" dirty="0"/>
              <a:t>, that will help us to scale to other countries.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1200" dirty="0"/>
              <a:t>And we </a:t>
            </a:r>
            <a:r>
              <a:rPr lang="en-US" sz="1200" b="1" dirty="0"/>
              <a:t>connect </a:t>
            </a:r>
            <a:r>
              <a:rPr lang="en-US" sz="1200" b="0" dirty="0"/>
              <a:t>with the </a:t>
            </a:r>
            <a:r>
              <a:rPr lang="en-US" sz="1200" b="1" u="none" dirty="0"/>
              <a:t>communities </a:t>
            </a:r>
            <a:r>
              <a:rPr lang="en-US" sz="1200" dirty="0"/>
              <a:t>– </a:t>
            </a:r>
            <a:r>
              <a:rPr lang="en-US" sz="1200" b="0" dirty="0"/>
              <a:t>this</a:t>
            </a:r>
            <a:r>
              <a:rPr lang="en-US" sz="1200" dirty="0"/>
              <a:t> is </a:t>
            </a:r>
            <a:r>
              <a:rPr lang="en-US" sz="1200" b="1" dirty="0"/>
              <a:t>where</a:t>
            </a:r>
            <a:r>
              <a:rPr lang="en-US" sz="1200" dirty="0"/>
              <a:t> we make our </a:t>
            </a:r>
            <a:r>
              <a:rPr lang="en-US" sz="1200" b="1" dirty="0"/>
              <a:t>impact</a:t>
            </a:r>
            <a:r>
              <a:rPr lang="en-US" sz="1200" dirty="0"/>
              <a:t>. 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en-US" sz="1200" b="0" dirty="0">
              <a:effectLst/>
            </a:endParaRP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en-US" sz="1200" b="0" dirty="0"/>
              <a:t>Let me share in </a:t>
            </a:r>
            <a:r>
              <a:rPr lang="en-US" sz="1200" b="1" dirty="0"/>
              <a:t>a bit more detail</a:t>
            </a:r>
            <a:r>
              <a:rPr lang="en-US" sz="1200" b="0" dirty="0"/>
              <a:t> what we are </a:t>
            </a:r>
            <a:r>
              <a:rPr lang="en-US" sz="1200" b="1" dirty="0"/>
              <a:t>already</a:t>
            </a:r>
            <a:r>
              <a:rPr lang="en-US" sz="1200" b="0" dirty="0"/>
              <a:t> doing with the key players… </a:t>
            </a:r>
          </a:p>
          <a:p>
            <a:pPr marL="285750" indent="-285750" rtl="0" fontAlgn="base">
              <a:buFont typeface="Arial" panose="020B0604020202020204" pitchFamily="34" charset="0"/>
              <a:buChar char="•"/>
            </a:pPr>
            <a:r>
              <a:rPr lang="nl-NL" sz="1200" b="0" i="0" strike="noStrike" dirty="0" err="1"/>
              <a:t>And</a:t>
            </a:r>
            <a:r>
              <a:rPr lang="nl-NL" sz="1200" b="0" i="0" strike="noStrike" dirty="0"/>
              <a:t> </a:t>
            </a:r>
            <a:r>
              <a:rPr lang="nl-NL" sz="1200" b="0" i="0" strike="noStrike" dirty="0" err="1"/>
              <a:t>what</a:t>
            </a:r>
            <a:r>
              <a:rPr lang="nl-NL" sz="1200" b="0" i="0" strike="noStrike" dirty="0"/>
              <a:t> </a:t>
            </a:r>
            <a:r>
              <a:rPr lang="nl-NL" sz="1200" b="0" i="0" strike="noStrike" dirty="0" err="1"/>
              <a:t>some</a:t>
            </a:r>
            <a:r>
              <a:rPr lang="nl-NL" sz="1200" b="0" i="0" strike="noStrike" dirty="0"/>
              <a:t> of </a:t>
            </a:r>
            <a:r>
              <a:rPr lang="nl-NL" sz="1200" b="0" i="0" strike="noStrike" dirty="0" err="1"/>
              <a:t>the</a:t>
            </a:r>
            <a:r>
              <a:rPr lang="nl-NL" sz="1200" b="0" i="0" strike="noStrike" dirty="0"/>
              <a:t> </a:t>
            </a:r>
            <a:r>
              <a:rPr lang="nl-NL" sz="1200" b="1" i="0" strike="noStrike" dirty="0" err="1"/>
              <a:t>challenges</a:t>
            </a:r>
            <a:r>
              <a:rPr lang="nl-NL" sz="1200" b="0" i="0" strike="noStrike" dirty="0"/>
              <a:t> are </a:t>
            </a:r>
            <a:r>
              <a:rPr lang="nl-NL" sz="1200" b="0" i="0" strike="noStrike" dirty="0" err="1"/>
              <a:t>that</a:t>
            </a:r>
            <a:r>
              <a:rPr lang="nl-NL" sz="1200" b="0" i="0" strike="noStrike" dirty="0"/>
              <a:t> we </a:t>
            </a:r>
            <a:r>
              <a:rPr lang="nl-NL" sz="1200" b="1" i="0" strike="noStrike" dirty="0"/>
              <a:t>face</a:t>
            </a:r>
            <a:r>
              <a:rPr lang="nl-NL" sz="1200" b="0" i="0" strike="noStrike" dirty="0"/>
              <a:t>.</a:t>
            </a:r>
            <a:endParaRPr lang="en-US" sz="1200" b="0" i="0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532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l-NL" b="0" dirty="0"/>
              <a:t>We </a:t>
            </a:r>
            <a:r>
              <a:rPr lang="nl-NL" b="0" dirty="0" err="1"/>
              <a:t>work</a:t>
            </a:r>
            <a:r>
              <a:rPr lang="nl-NL" b="0" dirty="0"/>
              <a:t> </a:t>
            </a:r>
            <a:r>
              <a:rPr lang="nl-NL" b="0" dirty="0" err="1"/>
              <a:t>with</a:t>
            </a:r>
            <a:r>
              <a:rPr lang="nl-NL" b="0" dirty="0"/>
              <a:t> </a:t>
            </a:r>
            <a:r>
              <a:rPr lang="nl-NL" b="1" dirty="0" err="1"/>
              <a:t>many</a:t>
            </a:r>
            <a:r>
              <a:rPr lang="nl-NL" b="1" dirty="0"/>
              <a:t> </a:t>
            </a:r>
            <a:r>
              <a:rPr lang="nl-NL" b="1" dirty="0" err="1"/>
              <a:t>parts</a:t>
            </a:r>
            <a:r>
              <a:rPr lang="nl-NL" b="1" dirty="0"/>
              <a:t> </a:t>
            </a:r>
            <a:r>
              <a:rPr lang="nl-NL" b="0" dirty="0"/>
              <a:t>of </a:t>
            </a:r>
            <a:r>
              <a:rPr lang="nl-NL" b="0" dirty="0" err="1"/>
              <a:t>the</a:t>
            </a:r>
            <a:r>
              <a:rPr lang="nl-NL" b="0" dirty="0"/>
              <a:t> public sector, like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 err="1"/>
              <a:t>ministries</a:t>
            </a:r>
            <a:r>
              <a:rPr lang="nl-NL" b="0" dirty="0"/>
              <a:t>,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municipal</a:t>
            </a:r>
            <a:r>
              <a:rPr lang="nl-NL" b="0" dirty="0"/>
              <a:t> </a:t>
            </a:r>
            <a:r>
              <a:rPr lang="nl-NL" b="1" dirty="0" err="1"/>
              <a:t>assemblies</a:t>
            </a:r>
            <a:r>
              <a:rPr lang="nl-NL" b="0" dirty="0"/>
              <a:t>,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various</a:t>
            </a:r>
            <a:r>
              <a:rPr lang="nl-NL" b="0" dirty="0"/>
              <a:t> </a:t>
            </a:r>
            <a:r>
              <a:rPr lang="nl-NL" b="1" dirty="0" err="1"/>
              <a:t>agencies</a:t>
            </a:r>
            <a:r>
              <a:rPr lang="nl-NL" b="0" dirty="0"/>
              <a:t>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1" dirty="0" err="1"/>
              <a:t>authorities</a:t>
            </a:r>
            <a:r>
              <a:rPr lang="nl-NL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Ministries</a:t>
            </a:r>
            <a:r>
              <a:rPr lang="nl-NL" b="0" dirty="0"/>
              <a:t>/Assembly - </a:t>
            </a:r>
            <a:r>
              <a:rPr lang="nl-NL" b="0" dirty="0" err="1"/>
              <a:t>provided</a:t>
            </a:r>
            <a:r>
              <a:rPr lang="nl-NL" b="0" dirty="0"/>
              <a:t> land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/>
              <a:t>EC/ECG – </a:t>
            </a:r>
            <a:r>
              <a:rPr lang="nl-NL" b="0" dirty="0" err="1"/>
              <a:t>feeding</a:t>
            </a:r>
            <a:r>
              <a:rPr lang="nl-NL" b="0" dirty="0"/>
              <a:t> </a:t>
            </a:r>
            <a:r>
              <a:rPr lang="nl-NL" b="0" dirty="0" err="1"/>
              <a:t>electricity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grid</a:t>
            </a:r>
            <a:r>
              <a:rPr lang="nl-NL" b="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/>
              <a:t>EPA – </a:t>
            </a:r>
            <a:r>
              <a:rPr lang="nl-NL" b="0" dirty="0" err="1"/>
              <a:t>processes</a:t>
            </a:r>
            <a:r>
              <a:rPr lang="nl-NL" b="0" dirty="0"/>
              <a:t> </a:t>
            </a:r>
            <a:r>
              <a:rPr lang="nl-NL" b="0" dirty="0" err="1"/>
              <a:t>stay</a:t>
            </a:r>
            <a:r>
              <a:rPr lang="nl-NL" b="0" dirty="0"/>
              <a:t> </a:t>
            </a:r>
            <a:r>
              <a:rPr lang="nl-NL" b="0" dirty="0" err="1"/>
              <a:t>within</a:t>
            </a:r>
            <a:r>
              <a:rPr lang="nl-NL" b="0" dirty="0"/>
              <a:t> </a:t>
            </a:r>
            <a:r>
              <a:rPr lang="nl-NL" b="0" dirty="0" err="1"/>
              <a:t>regulations</a:t>
            </a:r>
            <a:r>
              <a:rPr lang="nl-NL" b="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/>
              <a:t>FDA – </a:t>
            </a:r>
            <a:r>
              <a:rPr lang="nl-NL" b="0" dirty="0" err="1"/>
              <a:t>designated</a:t>
            </a:r>
            <a:r>
              <a:rPr lang="nl-NL" b="0" dirty="0"/>
              <a:t> </a:t>
            </a:r>
            <a:r>
              <a:rPr lang="nl-NL" b="0" dirty="0" err="1"/>
              <a:t>us</a:t>
            </a:r>
            <a:r>
              <a:rPr lang="nl-NL" b="0" dirty="0"/>
              <a:t> as </a:t>
            </a:r>
            <a:r>
              <a:rPr lang="nl-NL" b="0" dirty="0" err="1"/>
              <a:t>intaker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 food </a:t>
            </a:r>
            <a:r>
              <a:rPr lang="nl-NL" b="0" dirty="0" err="1"/>
              <a:t>that</a:t>
            </a:r>
            <a:r>
              <a:rPr lang="nl-NL" b="0" dirty="0"/>
              <a:t> has </a:t>
            </a:r>
            <a:r>
              <a:rPr lang="nl-NL" b="0" dirty="0" err="1"/>
              <a:t>gone</a:t>
            </a:r>
            <a:r>
              <a:rPr lang="nl-NL" b="0" dirty="0"/>
              <a:t> bad.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All</a:t>
            </a:r>
            <a:r>
              <a:rPr lang="nl-NL" b="0" dirty="0"/>
              <a:t> </a:t>
            </a:r>
            <a:r>
              <a:rPr lang="nl-NL" b="0" dirty="0" err="1"/>
              <a:t>very</a:t>
            </a:r>
            <a:r>
              <a:rPr lang="nl-NL" b="0" dirty="0"/>
              <a:t> </a:t>
            </a:r>
            <a:r>
              <a:rPr lang="nl-NL" b="0" dirty="0" err="1"/>
              <a:t>valuable</a:t>
            </a:r>
            <a:r>
              <a:rPr lang="nl-NL" b="0" dirty="0"/>
              <a:t>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essential</a:t>
            </a:r>
            <a:r>
              <a:rPr lang="nl-NL" b="0" dirty="0"/>
              <a:t> </a:t>
            </a:r>
            <a:r>
              <a:rPr lang="nl-NL" b="0" dirty="0" err="1"/>
              <a:t>for</a:t>
            </a:r>
            <a:r>
              <a:rPr lang="nl-NL" b="0" dirty="0"/>
              <a:t> running </a:t>
            </a:r>
            <a:r>
              <a:rPr lang="nl-NL" b="0" dirty="0" err="1"/>
              <a:t>our</a:t>
            </a:r>
            <a:r>
              <a:rPr lang="nl-NL" b="0" dirty="0"/>
              <a:t> business.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/>
              <a:t>But in a new </a:t>
            </a:r>
            <a:r>
              <a:rPr lang="nl-NL" b="0" dirty="0" err="1"/>
              <a:t>location</a:t>
            </a:r>
            <a:r>
              <a:rPr lang="nl-NL" b="0" dirty="0"/>
              <a:t> </a:t>
            </a:r>
            <a:r>
              <a:rPr lang="nl-NL" b="0" dirty="0" err="1"/>
              <a:t>this</a:t>
            </a:r>
            <a:r>
              <a:rPr lang="nl-NL" b="0" dirty="0"/>
              <a:t> </a:t>
            </a:r>
            <a:r>
              <a:rPr lang="nl-NL" b="0" dirty="0" err="1"/>
              <a:t>all</a:t>
            </a:r>
            <a:r>
              <a:rPr lang="nl-NL" b="0" dirty="0"/>
              <a:t> starts over </a:t>
            </a:r>
            <a:r>
              <a:rPr lang="nl-NL" b="0" dirty="0" err="1"/>
              <a:t>again</a:t>
            </a:r>
            <a:r>
              <a:rPr lang="nl-NL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b="0" dirty="0">
              <a:solidFill>
                <a:srgbClr val="FF9900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l-NL" dirty="0"/>
              <a:t>We </a:t>
            </a:r>
            <a:r>
              <a:rPr lang="nl-NL" dirty="0" err="1"/>
              <a:t>see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b="1" dirty="0"/>
              <a:t>inconsistent </a:t>
            </a:r>
            <a:r>
              <a:rPr lang="nl-NL" b="1" dirty="0" err="1"/>
              <a:t>supply</a:t>
            </a:r>
            <a:r>
              <a:rPr lang="nl-NL" b="1" dirty="0"/>
              <a:t> </a:t>
            </a:r>
            <a:r>
              <a:rPr lang="nl-NL" dirty="0"/>
              <a:t>of waste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markets</a:t>
            </a:r>
            <a:r>
              <a:rPr lang="nl-NL" dirty="0"/>
              <a:t>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makes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b="1" dirty="0" err="1"/>
              <a:t>challenging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us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b="1" dirty="0" err="1"/>
              <a:t>ensure</a:t>
            </a:r>
            <a:r>
              <a:rPr lang="nl-NL" b="1" dirty="0"/>
              <a:t> </a:t>
            </a:r>
            <a:r>
              <a:rPr lang="nl-NL" b="0" dirty="0" err="1"/>
              <a:t>the</a:t>
            </a:r>
            <a:r>
              <a:rPr lang="nl-NL" b="1" dirty="0"/>
              <a:t> </a:t>
            </a:r>
            <a:r>
              <a:rPr lang="nl-NL" b="1" dirty="0" err="1"/>
              <a:t>quantity</a:t>
            </a:r>
            <a:r>
              <a:rPr lang="nl-NL" b="1" dirty="0"/>
              <a:t>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quality</a:t>
            </a:r>
            <a:r>
              <a:rPr lang="nl-NL" b="1" dirty="0"/>
              <a:t> </a:t>
            </a:r>
            <a:r>
              <a:rPr lang="nl-NL" b="0" dirty="0"/>
              <a:t>of </a:t>
            </a:r>
            <a:r>
              <a:rPr lang="nl-NL" b="0" dirty="0" err="1"/>
              <a:t>our</a:t>
            </a:r>
            <a:r>
              <a:rPr lang="nl-NL" b="0" dirty="0"/>
              <a:t> </a:t>
            </a:r>
            <a:r>
              <a:rPr lang="nl-NL" b="0" dirty="0" err="1"/>
              <a:t>outputs</a:t>
            </a:r>
            <a:r>
              <a:rPr lang="nl-NL" b="1" dirty="0"/>
              <a:t>.</a:t>
            </a:r>
            <a:r>
              <a:rPr lang="nl-NL" dirty="0"/>
              <a:t>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l-NL" dirty="0"/>
              <a:t>The </a:t>
            </a:r>
            <a:r>
              <a:rPr lang="nl-NL" b="1" dirty="0" err="1"/>
              <a:t>markets</a:t>
            </a:r>
            <a:r>
              <a:rPr lang="nl-NL" dirty="0"/>
              <a:t> are </a:t>
            </a:r>
            <a:r>
              <a:rPr lang="nl-NL" b="0" dirty="0" err="1"/>
              <a:t>managed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muncipality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we </a:t>
            </a:r>
            <a:r>
              <a:rPr lang="nl-NL" dirty="0" err="1"/>
              <a:t>would</a:t>
            </a:r>
            <a:r>
              <a:rPr lang="nl-NL" dirty="0"/>
              <a:t> </a:t>
            </a:r>
            <a:r>
              <a:rPr lang="nl-NL" dirty="0" err="1"/>
              <a:t>really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helped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we </a:t>
            </a:r>
            <a:r>
              <a:rPr lang="nl-NL" dirty="0" err="1"/>
              <a:t>could</a:t>
            </a:r>
            <a:r>
              <a:rPr lang="nl-NL" dirty="0"/>
              <a:t> </a:t>
            </a:r>
            <a:r>
              <a:rPr lang="nl-NL" b="1" dirty="0" err="1"/>
              <a:t>formalize</a:t>
            </a:r>
            <a:r>
              <a:rPr lang="nl-NL" b="1" dirty="0"/>
              <a:t> </a:t>
            </a:r>
            <a:r>
              <a:rPr lang="nl-NL" b="1" dirty="0" err="1"/>
              <a:t>an</a:t>
            </a:r>
            <a:r>
              <a:rPr lang="nl-NL" b="1" dirty="0"/>
              <a:t> agreement </a:t>
            </a:r>
            <a:r>
              <a:rPr lang="nl-NL" dirty="0" err="1"/>
              <a:t>where</a:t>
            </a:r>
            <a:r>
              <a:rPr lang="nl-NL" dirty="0"/>
              <a:t> we </a:t>
            </a:r>
            <a:r>
              <a:rPr lang="nl-NL" dirty="0" err="1"/>
              <a:t>become</a:t>
            </a:r>
            <a:r>
              <a:rPr lang="nl-NL" dirty="0"/>
              <a:t> </a:t>
            </a:r>
            <a:r>
              <a:rPr lang="nl-NL" b="1" dirty="0" err="1"/>
              <a:t>one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key</a:t>
            </a:r>
            <a:r>
              <a:rPr lang="nl-NL" dirty="0"/>
              <a:t> </a:t>
            </a:r>
            <a:r>
              <a:rPr lang="nl-NL" b="1" dirty="0"/>
              <a:t>waste </a:t>
            </a:r>
            <a:r>
              <a:rPr lang="nl-NL" b="1" dirty="0" err="1"/>
              <a:t>intakers</a:t>
            </a:r>
            <a:r>
              <a:rPr lang="nl-NL" dirty="0"/>
              <a:t>.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nl-NL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In Ashaiman we are </a:t>
            </a:r>
            <a:r>
              <a:rPr lang="nl-NL" dirty="0" err="1"/>
              <a:t>provided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b="1" dirty="0" err="1"/>
              <a:t>space</a:t>
            </a:r>
            <a:r>
              <a:rPr lang="nl-NL" dirty="0"/>
              <a:t>, but we are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very</a:t>
            </a:r>
            <a:r>
              <a:rPr lang="nl-NL" dirty="0"/>
              <a:t>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b="1" dirty="0" err="1"/>
              <a:t>how</a:t>
            </a:r>
            <a:r>
              <a:rPr lang="nl-NL" b="1" dirty="0"/>
              <a:t> long</a:t>
            </a:r>
            <a:r>
              <a:rPr lang="nl-NL" dirty="0"/>
              <a:t>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l-NL" b="1" dirty="0" err="1"/>
              <a:t>Uncertainty</a:t>
            </a:r>
            <a:r>
              <a:rPr lang="nl-NL" dirty="0"/>
              <a:t> </a:t>
            </a:r>
            <a:r>
              <a:rPr lang="nl-NL" dirty="0" err="1"/>
              <a:t>around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this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b="1" dirty="0" err="1"/>
              <a:t>negatively</a:t>
            </a:r>
            <a:r>
              <a:rPr lang="nl-NL" b="1" dirty="0"/>
              <a:t> affect </a:t>
            </a:r>
            <a:r>
              <a:rPr lang="nl-NL" b="1" dirty="0" err="1"/>
              <a:t>decisions</a:t>
            </a:r>
            <a:r>
              <a:rPr lang="nl-NL" b="1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b="1" dirty="0" err="1"/>
              <a:t>funders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b="1" dirty="0"/>
              <a:t>B2B clients.</a:t>
            </a:r>
            <a:endParaRPr lang="nl-NL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0" dirty="0" err="1"/>
              <a:t>Having</a:t>
            </a:r>
            <a:r>
              <a:rPr lang="nl-NL" b="0" dirty="0"/>
              <a:t>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 and suitable conditions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enables us to present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business cases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that hopefully get the green light for additional investments.</a:t>
            </a:r>
          </a:p>
          <a:p>
            <a:pPr marL="171450" lvl="0" indent="-171450" rtl="0" fontAlgn="base">
              <a:buFont typeface="Arial" panose="020B0604020202020204" pitchFamily="34" charset="0"/>
              <a:buChar char="•"/>
            </a:pPr>
            <a:endParaRPr lang="nl-NL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/>
              <a:t>M</a:t>
            </a:r>
            <a:r>
              <a:rPr lang="nl-NL" b="1" dirty="0"/>
              <a:t>ore</a:t>
            </a:r>
            <a:r>
              <a:rPr lang="nl-NL" b="0" dirty="0"/>
              <a:t> </a:t>
            </a:r>
            <a:r>
              <a:rPr lang="nl-NL" b="1" dirty="0" err="1"/>
              <a:t>challenges</a:t>
            </a:r>
            <a:r>
              <a:rPr lang="nl-NL" b="0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b="0" dirty="0"/>
              <a:t>Like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influence</a:t>
            </a:r>
            <a:r>
              <a:rPr lang="nl-NL" b="0" dirty="0"/>
              <a:t> of </a:t>
            </a:r>
            <a:r>
              <a:rPr lang="nl-NL" b="1" dirty="0"/>
              <a:t>politics</a:t>
            </a:r>
            <a:r>
              <a:rPr lang="nl-NL" b="0" dirty="0"/>
              <a:t> </a:t>
            </a:r>
            <a:r>
              <a:rPr lang="nl-NL" b="0" dirty="0" err="1"/>
              <a:t>that</a:t>
            </a:r>
            <a:r>
              <a:rPr lang="nl-NL" b="0" dirty="0"/>
              <a:t> affect </a:t>
            </a:r>
            <a:r>
              <a:rPr lang="nl-NL" b="1" dirty="0" err="1"/>
              <a:t>decisions</a:t>
            </a:r>
            <a:r>
              <a:rPr lang="nl-NL" b="0" dirty="0"/>
              <a:t> </a:t>
            </a:r>
            <a:r>
              <a:rPr lang="nl-NL" b="0" dirty="0" err="1"/>
              <a:t>around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 err="1"/>
              <a:t>continuity</a:t>
            </a:r>
            <a:r>
              <a:rPr lang="nl-NL" b="0" dirty="0"/>
              <a:t> of </a:t>
            </a:r>
            <a:r>
              <a:rPr lang="nl-NL" b="0" dirty="0" err="1"/>
              <a:t>our</a:t>
            </a:r>
            <a:r>
              <a:rPr lang="nl-NL" b="0" dirty="0"/>
              <a:t> </a:t>
            </a:r>
            <a:r>
              <a:rPr lang="nl-NL" b="1" dirty="0" err="1"/>
              <a:t>work</a:t>
            </a:r>
            <a:r>
              <a:rPr lang="nl-NL" b="0" dirty="0"/>
              <a:t> in Ashaiman.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b="0" dirty="0"/>
              <a:t>It’s </a:t>
            </a:r>
            <a:r>
              <a:rPr lang="nl-NL" b="1" dirty="0"/>
              <a:t>hard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1" dirty="0" err="1"/>
              <a:t>navigate</a:t>
            </a:r>
            <a:r>
              <a:rPr lang="nl-NL" b="0" dirty="0"/>
              <a:t> </a:t>
            </a:r>
            <a:r>
              <a:rPr lang="nl-NL" b="0" dirty="0" err="1"/>
              <a:t>through</a:t>
            </a:r>
            <a:r>
              <a:rPr lang="nl-NL" b="0" dirty="0"/>
              <a:t> </a:t>
            </a:r>
            <a:r>
              <a:rPr lang="nl-NL" b="0" dirty="0" err="1"/>
              <a:t>all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/>
              <a:t>different </a:t>
            </a:r>
            <a:r>
              <a:rPr lang="nl-NL" b="1" dirty="0" err="1"/>
              <a:t>layers</a:t>
            </a:r>
            <a:r>
              <a:rPr lang="nl-NL" b="1" dirty="0"/>
              <a:t> </a:t>
            </a:r>
            <a:r>
              <a:rPr lang="nl-NL" b="0" dirty="0"/>
              <a:t>of public office &gt; </a:t>
            </a:r>
            <a:r>
              <a:rPr lang="nl-NL" b="0" dirty="0" err="1"/>
              <a:t>every</a:t>
            </a:r>
            <a:r>
              <a:rPr lang="nl-NL" b="0" dirty="0"/>
              <a:t> new treatment plant </a:t>
            </a:r>
            <a:r>
              <a:rPr lang="nl-NL" b="0" dirty="0" err="1"/>
              <a:t>will</a:t>
            </a:r>
            <a:r>
              <a:rPr lang="nl-NL" b="0" dirty="0"/>
              <a:t> </a:t>
            </a:r>
            <a:r>
              <a:rPr lang="nl-NL" b="0" dirty="0" err="1"/>
              <a:t>be</a:t>
            </a:r>
            <a:r>
              <a:rPr lang="nl-NL" b="0" dirty="0"/>
              <a:t> </a:t>
            </a:r>
            <a:r>
              <a:rPr lang="nl-NL" b="0" dirty="0" err="1"/>
              <a:t>done</a:t>
            </a:r>
            <a:r>
              <a:rPr lang="nl-NL" b="0" dirty="0"/>
              <a:t> </a:t>
            </a:r>
            <a:r>
              <a:rPr lang="nl-NL" b="0" dirty="0" err="1"/>
              <a:t>with</a:t>
            </a:r>
            <a:r>
              <a:rPr lang="nl-NL" b="0" dirty="0"/>
              <a:t> </a:t>
            </a:r>
            <a:r>
              <a:rPr lang="nl-NL" b="1" dirty="0"/>
              <a:t>new stakeholders </a:t>
            </a:r>
            <a:r>
              <a:rPr lang="nl-NL" b="0" dirty="0" err="1"/>
              <a:t>that</a:t>
            </a:r>
            <a:r>
              <a:rPr lang="nl-NL" b="0" dirty="0"/>
              <a:t> </a:t>
            </a:r>
            <a:r>
              <a:rPr lang="nl-NL" b="0" dirty="0" err="1"/>
              <a:t>need</a:t>
            </a:r>
            <a:r>
              <a:rPr lang="nl-NL" b="0" dirty="0"/>
              <a:t> </a:t>
            </a:r>
            <a:r>
              <a:rPr lang="nl-NL" b="0" dirty="0" err="1"/>
              <a:t>convincing</a:t>
            </a:r>
            <a:r>
              <a:rPr lang="nl-NL" b="0" dirty="0"/>
              <a:t>.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0" dirty="0" err="1"/>
              <a:t>Governments</a:t>
            </a:r>
            <a:r>
              <a:rPr lang="nl-NL" b="0" dirty="0"/>
              <a:t> are </a:t>
            </a:r>
            <a:r>
              <a:rPr lang="nl-NL" b="1" dirty="0" err="1"/>
              <a:t>not</a:t>
            </a:r>
            <a:r>
              <a:rPr lang="nl-NL" b="1" dirty="0"/>
              <a:t> </a:t>
            </a:r>
            <a:r>
              <a:rPr lang="nl-NL" b="1" dirty="0" err="1"/>
              <a:t>able</a:t>
            </a:r>
            <a:r>
              <a:rPr lang="nl-NL" b="1" dirty="0"/>
              <a:t> or </a:t>
            </a:r>
            <a:r>
              <a:rPr lang="nl-NL" b="1" dirty="0" err="1"/>
              <a:t>willing</a:t>
            </a:r>
            <a:r>
              <a:rPr lang="nl-NL" b="0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1" dirty="0" err="1"/>
              <a:t>pay</a:t>
            </a:r>
            <a:r>
              <a:rPr lang="nl-NL" b="1" dirty="0"/>
              <a:t> </a:t>
            </a:r>
            <a:r>
              <a:rPr lang="nl-NL" b="1" dirty="0" err="1"/>
              <a:t>us</a:t>
            </a:r>
            <a:r>
              <a:rPr lang="nl-NL" b="1" dirty="0"/>
              <a:t> </a:t>
            </a:r>
            <a:r>
              <a:rPr lang="nl-NL" b="1" dirty="0" err="1"/>
              <a:t>for</a:t>
            </a:r>
            <a:r>
              <a:rPr lang="nl-NL" b="1" dirty="0"/>
              <a:t> </a:t>
            </a:r>
            <a:r>
              <a:rPr lang="nl-NL" b="1" dirty="0" err="1"/>
              <a:t>our</a:t>
            </a:r>
            <a:r>
              <a:rPr lang="nl-NL" b="1" dirty="0"/>
              <a:t> </a:t>
            </a:r>
            <a:r>
              <a:rPr lang="nl-NL" b="1" dirty="0" err="1"/>
              <a:t>sanitation</a:t>
            </a:r>
            <a:r>
              <a:rPr lang="nl-NL" b="1" dirty="0"/>
              <a:t> services </a:t>
            </a:r>
            <a:r>
              <a:rPr lang="nl-NL" b="0" dirty="0"/>
              <a:t>or </a:t>
            </a:r>
            <a:r>
              <a:rPr lang="nl-NL" b="1" dirty="0"/>
              <a:t>public health </a:t>
            </a:r>
            <a:r>
              <a:rPr lang="nl-NL" b="0" dirty="0" err="1"/>
              <a:t>improvements</a:t>
            </a:r>
            <a:endParaRPr lang="nl-NL" b="0" dirty="0"/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nl-NL" b="1" dirty="0"/>
              <a:t>Chemical </a:t>
            </a:r>
            <a:r>
              <a:rPr lang="nl-NL" b="1" dirty="0" err="1"/>
              <a:t>fertilizers</a:t>
            </a:r>
            <a:r>
              <a:rPr lang="nl-NL" b="1" dirty="0"/>
              <a:t> </a:t>
            </a:r>
            <a:r>
              <a:rPr lang="nl-NL" b="0" dirty="0"/>
              <a:t>are </a:t>
            </a:r>
            <a:r>
              <a:rPr lang="nl-NL" b="0" dirty="0" err="1"/>
              <a:t>currently</a:t>
            </a:r>
            <a:r>
              <a:rPr lang="nl-NL" b="0" dirty="0"/>
              <a:t> </a:t>
            </a:r>
            <a:r>
              <a:rPr lang="nl-NL" b="1" dirty="0" err="1"/>
              <a:t>subsidized</a:t>
            </a:r>
            <a:r>
              <a:rPr lang="nl-NL" b="1" dirty="0"/>
              <a:t>.</a:t>
            </a:r>
            <a:endParaRPr lang="nl-NL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150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dirty="0"/>
              <a:t>In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/>
              <a:t>video</a:t>
            </a:r>
            <a:r>
              <a:rPr lang="nl-NL" b="0" dirty="0"/>
              <a:t> we </a:t>
            </a:r>
            <a:r>
              <a:rPr lang="nl-NL" b="0" dirty="0" err="1"/>
              <a:t>explained</a:t>
            </a:r>
            <a:r>
              <a:rPr lang="nl-NL" b="0" dirty="0"/>
              <a:t> </a:t>
            </a:r>
            <a:r>
              <a:rPr lang="nl-NL" b="1" dirty="0" err="1"/>
              <a:t>how</a:t>
            </a:r>
            <a:r>
              <a:rPr lang="nl-NL" b="1" dirty="0"/>
              <a:t> we </a:t>
            </a:r>
            <a:r>
              <a:rPr lang="nl-NL" b="1" dirty="0" err="1"/>
              <a:t>work</a:t>
            </a:r>
            <a:r>
              <a:rPr lang="nl-NL" b="1" dirty="0"/>
              <a:t> </a:t>
            </a:r>
            <a:r>
              <a:rPr lang="nl-NL" b="0" dirty="0" err="1"/>
              <a:t>with</a:t>
            </a:r>
            <a:r>
              <a:rPr lang="nl-NL" b="0" dirty="0"/>
              <a:t> </a:t>
            </a:r>
            <a:r>
              <a:rPr lang="nl-NL" b="0" dirty="0" err="1"/>
              <a:t>communities</a:t>
            </a:r>
            <a:r>
              <a:rPr lang="nl-NL" b="0" dirty="0"/>
              <a:t> </a:t>
            </a:r>
            <a:r>
              <a:rPr lang="nl-NL" b="0" dirty="0" err="1"/>
              <a:t>and</a:t>
            </a:r>
            <a:r>
              <a:rPr lang="nl-NL" b="0" dirty="0"/>
              <a:t> farmers.</a:t>
            </a:r>
          </a:p>
          <a:p>
            <a:endParaRPr lang="nl-NL" b="1" dirty="0"/>
          </a:p>
          <a:p>
            <a:r>
              <a:rPr lang="nl-NL" b="0" dirty="0"/>
              <a:t>But </a:t>
            </a:r>
            <a:r>
              <a:rPr lang="nl-NL" b="0" dirty="0" err="1"/>
              <a:t>also</a:t>
            </a:r>
            <a:r>
              <a:rPr lang="nl-NL" b="0" dirty="0"/>
              <a:t> here we </a:t>
            </a:r>
            <a:r>
              <a:rPr lang="nl-NL" b="0" dirty="0" err="1"/>
              <a:t>still</a:t>
            </a:r>
            <a:r>
              <a:rPr lang="nl-NL" b="0" dirty="0"/>
              <a:t> </a:t>
            </a:r>
            <a:r>
              <a:rPr lang="nl-NL" b="0" dirty="0" err="1"/>
              <a:t>see</a:t>
            </a:r>
            <a:r>
              <a:rPr lang="nl-NL" b="0" dirty="0"/>
              <a:t> </a:t>
            </a:r>
            <a:r>
              <a:rPr lang="nl-NL" b="1" dirty="0" err="1"/>
              <a:t>challenges</a:t>
            </a:r>
            <a:r>
              <a:rPr lang="nl-NL" b="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b="0" dirty="0" err="1"/>
              <a:t>There</a:t>
            </a:r>
            <a:r>
              <a:rPr lang="nl-NL" b="0" dirty="0"/>
              <a:t> is </a:t>
            </a:r>
            <a:r>
              <a:rPr lang="nl-NL" b="0" dirty="0" err="1"/>
              <a:t>still</a:t>
            </a:r>
            <a:r>
              <a:rPr lang="nl-NL" b="0" dirty="0"/>
              <a:t> </a:t>
            </a:r>
            <a:r>
              <a:rPr lang="nl-NL" b="1" dirty="0" err="1"/>
              <a:t>little</a:t>
            </a:r>
            <a:r>
              <a:rPr lang="nl-NL" b="1" dirty="0"/>
              <a:t> awareness </a:t>
            </a:r>
            <a:r>
              <a:rPr lang="nl-NL" b="0" dirty="0"/>
              <a:t>of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 err="1"/>
              <a:t>effects</a:t>
            </a:r>
            <a:r>
              <a:rPr lang="nl-NL" b="0" dirty="0"/>
              <a:t> of </a:t>
            </a:r>
            <a:r>
              <a:rPr lang="nl-NL" b="0" dirty="0" err="1"/>
              <a:t>poor</a:t>
            </a:r>
            <a:r>
              <a:rPr lang="nl-NL" b="0" dirty="0"/>
              <a:t> waste </a:t>
            </a: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sanitation</a:t>
            </a:r>
            <a:r>
              <a:rPr lang="nl-NL" b="0" dirty="0"/>
              <a:t> </a:t>
            </a:r>
            <a:r>
              <a:rPr lang="nl-NL" b="1" dirty="0" err="1"/>
              <a:t>practices</a:t>
            </a:r>
            <a:endParaRPr lang="nl-NL" b="1" dirty="0"/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1" dirty="0" err="1"/>
              <a:t>Segratation</a:t>
            </a:r>
            <a:r>
              <a:rPr lang="nl-NL" b="1" dirty="0"/>
              <a:t> </a:t>
            </a:r>
            <a:r>
              <a:rPr lang="nl-NL" dirty="0"/>
              <a:t>of waste is </a:t>
            </a:r>
            <a:r>
              <a:rPr lang="nl-NL" b="1" dirty="0" err="1"/>
              <a:t>not</a:t>
            </a:r>
            <a:r>
              <a:rPr lang="nl-NL" dirty="0"/>
              <a:t> </a:t>
            </a:r>
            <a:r>
              <a:rPr lang="nl-NL" b="1" dirty="0" err="1"/>
              <a:t>done</a:t>
            </a:r>
            <a:r>
              <a:rPr lang="nl-NL" b="1" dirty="0"/>
              <a:t> on a large </a:t>
            </a:r>
            <a:r>
              <a:rPr lang="nl-NL" b="1" dirty="0" err="1"/>
              <a:t>scale</a:t>
            </a:r>
            <a:endParaRPr lang="nl-NL" b="1" dirty="0"/>
          </a:p>
          <a:p>
            <a:pPr marL="628650" lvl="1" indent="-171450" rtl="0" fontAlgn="base">
              <a:buFont typeface="Arial" panose="020B0604020202020204" pitchFamily="34" charset="0"/>
              <a:buChar char="•"/>
            </a:pP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 defecation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still takes place (and people still contract related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diseases)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people still rely on a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 sanitation system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other words, the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waste goes to waste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It’s great to see so many initiatives to build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public toilets and services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most of the collected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waste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still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dumped illegally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 the sea or in wetlands.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88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what</a:t>
            </a:r>
            <a:r>
              <a:rPr lang="nl-NL" b="0" dirty="0"/>
              <a:t> </a:t>
            </a:r>
            <a:r>
              <a:rPr lang="nl-NL" b="0" dirty="0" err="1"/>
              <a:t>about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1" dirty="0" err="1"/>
              <a:t>businesses</a:t>
            </a:r>
            <a:r>
              <a:rPr lang="nl-NL" b="1" dirty="0"/>
              <a:t>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industries</a:t>
            </a:r>
            <a:r>
              <a:rPr lang="nl-NL" b="0" dirty="0"/>
              <a:t>?</a:t>
            </a:r>
          </a:p>
          <a:p>
            <a:endParaRPr lang="nl-NL" b="1" dirty="0"/>
          </a:p>
          <a:p>
            <a:r>
              <a:rPr lang="nl-NL" b="0" dirty="0"/>
              <a:t>For </a:t>
            </a:r>
            <a:r>
              <a:rPr lang="nl-NL" b="1" dirty="0" err="1"/>
              <a:t>example</a:t>
            </a:r>
            <a:r>
              <a:rPr lang="nl-NL" b="0" dirty="0"/>
              <a:t>, we are </a:t>
            </a:r>
            <a:r>
              <a:rPr lang="nl-NL" b="0" dirty="0" err="1"/>
              <a:t>working</a:t>
            </a:r>
            <a:r>
              <a:rPr lang="nl-NL" b="0" dirty="0"/>
              <a:t> on a </a:t>
            </a:r>
            <a:r>
              <a:rPr lang="nl-NL" b="1" dirty="0" err="1"/>
              <a:t>compressed</a:t>
            </a:r>
            <a:r>
              <a:rPr lang="nl-NL" b="1" dirty="0"/>
              <a:t> biogas case </a:t>
            </a:r>
            <a:r>
              <a:rPr lang="nl-NL" b="0" dirty="0"/>
              <a:t>as </a:t>
            </a:r>
            <a:r>
              <a:rPr lang="nl-NL" b="0" dirty="0" err="1"/>
              <a:t>an</a:t>
            </a:r>
            <a:r>
              <a:rPr lang="nl-NL" b="0" dirty="0"/>
              <a:t> </a:t>
            </a:r>
            <a:r>
              <a:rPr lang="nl-NL" b="1" dirty="0" err="1"/>
              <a:t>addition</a:t>
            </a:r>
            <a:r>
              <a:rPr lang="nl-NL" b="1" dirty="0"/>
              <a:t>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0" dirty="0" err="1"/>
              <a:t>our</a:t>
            </a:r>
            <a:r>
              <a:rPr lang="nl-NL" b="0" dirty="0"/>
              <a:t> </a:t>
            </a:r>
            <a:r>
              <a:rPr lang="nl-NL" b="1" dirty="0"/>
              <a:t>Ashaiman</a:t>
            </a:r>
            <a:r>
              <a:rPr lang="nl-NL" b="0" dirty="0"/>
              <a:t> operations.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produce </a:t>
            </a:r>
            <a:r>
              <a:rPr lang="nl-NL" dirty="0" err="1"/>
              <a:t>around</a:t>
            </a:r>
            <a:r>
              <a:rPr lang="nl-NL" dirty="0"/>
              <a:t> </a:t>
            </a:r>
            <a:r>
              <a:rPr lang="nl-NL" b="1" dirty="0"/>
              <a:t>2.000 m3 biogas </a:t>
            </a:r>
            <a:r>
              <a:rPr lang="nl-NL" dirty="0"/>
              <a:t>per </a:t>
            </a:r>
            <a:r>
              <a:rPr lang="nl-NL" dirty="0" err="1"/>
              <a:t>day</a:t>
            </a:r>
            <a:r>
              <a:rPr lang="nl-NL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Part of </a:t>
            </a:r>
            <a:r>
              <a:rPr lang="nl-NL" dirty="0" err="1"/>
              <a:t>that</a:t>
            </a:r>
            <a:r>
              <a:rPr lang="nl-NL" dirty="0"/>
              <a:t> is </a:t>
            </a:r>
            <a:r>
              <a:rPr lang="nl-NL" b="1" dirty="0" err="1"/>
              <a:t>transformed</a:t>
            </a:r>
            <a:r>
              <a:rPr lang="nl-NL" b="1" dirty="0"/>
              <a:t> </a:t>
            </a:r>
            <a:r>
              <a:rPr lang="nl-NL" b="1" dirty="0" err="1"/>
              <a:t>into</a:t>
            </a:r>
            <a:r>
              <a:rPr lang="nl-NL" b="1" dirty="0"/>
              <a:t> </a:t>
            </a:r>
            <a:r>
              <a:rPr lang="nl-NL" b="1" dirty="0" err="1"/>
              <a:t>electricity</a:t>
            </a:r>
            <a:r>
              <a:rPr lang="nl-NL" b="1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fed</a:t>
            </a:r>
            <a:r>
              <a:rPr lang="nl-NL" dirty="0"/>
              <a:t> back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national</a:t>
            </a:r>
            <a:r>
              <a:rPr lang="nl-NL" dirty="0"/>
              <a:t> </a:t>
            </a:r>
            <a:r>
              <a:rPr lang="nl-NL" dirty="0" err="1"/>
              <a:t>grid</a:t>
            </a:r>
            <a:r>
              <a:rPr lang="nl-NL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The </a:t>
            </a:r>
            <a:r>
              <a:rPr lang="nl-NL" dirty="0" err="1"/>
              <a:t>remaining</a:t>
            </a:r>
            <a:r>
              <a:rPr lang="nl-NL" dirty="0"/>
              <a:t> part we </a:t>
            </a:r>
            <a:r>
              <a:rPr lang="nl-NL" dirty="0" err="1"/>
              <a:t>intend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b="1" dirty="0" err="1"/>
              <a:t>sell</a:t>
            </a:r>
            <a:r>
              <a:rPr lang="nl-NL" b="1" dirty="0"/>
              <a:t> as </a:t>
            </a:r>
            <a:r>
              <a:rPr lang="nl-NL" b="1" dirty="0" err="1"/>
              <a:t>compressed</a:t>
            </a:r>
            <a:r>
              <a:rPr lang="nl-NL" b="1" dirty="0"/>
              <a:t> </a:t>
            </a:r>
            <a:r>
              <a:rPr lang="nl-NL" b="1" dirty="0" err="1"/>
              <a:t>biofuel</a:t>
            </a:r>
            <a:r>
              <a:rPr lang="nl-NL" b="1" dirty="0"/>
              <a:t> </a:t>
            </a:r>
            <a:r>
              <a:rPr lang="nl-NL" dirty="0" err="1"/>
              <a:t>that</a:t>
            </a:r>
            <a:r>
              <a:rPr lang="nl-NL" dirty="0"/>
              <a:t> we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b="1" dirty="0" err="1"/>
              <a:t>transported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client </a:t>
            </a:r>
            <a:r>
              <a:rPr lang="nl-NL" dirty="0" err="1"/>
              <a:t>location</a:t>
            </a:r>
            <a:r>
              <a:rPr lang="nl-NL" dirty="0"/>
              <a:t>.</a:t>
            </a:r>
          </a:p>
          <a:p>
            <a:endParaRPr lang="nl-NL" dirty="0"/>
          </a:p>
          <a:p>
            <a:pPr marL="0" indent="0" rtl="0" fontAlgn="base">
              <a:buFont typeface="Arial" panose="020B0604020202020204" pitchFamily="34" charset="0"/>
              <a:buNone/>
            </a:pP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businesses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adapting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biogas.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NL" dirty="0"/>
              <a:t>We have been </a:t>
            </a:r>
            <a:r>
              <a:rPr lang="nl-NL" dirty="0" err="1"/>
              <a:t>looking</a:t>
            </a:r>
            <a:r>
              <a:rPr lang="nl-NL" dirty="0"/>
              <a:t> </a:t>
            </a:r>
            <a:r>
              <a:rPr lang="nl-NL" dirty="0" err="1"/>
              <a:t>into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mixing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biogas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fossil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fuel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 rtl="0" fontAlgn="base">
              <a:buFont typeface="Arial" panose="020B0604020202020204" pitchFamily="34" charset="0"/>
              <a:buChar char="•"/>
            </a:pP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done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volumes or switch </a:t>
            </a:r>
            <a:r>
              <a:rPr lang="nl-NL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nl-NL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100%</a:t>
            </a:r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 err="1"/>
              <a:t>Businesses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take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risk of </a:t>
            </a:r>
            <a:r>
              <a:rPr lang="nl-NL" b="1" dirty="0" err="1"/>
              <a:t>becoming</a:t>
            </a:r>
            <a:r>
              <a:rPr lang="nl-NL" b="1" dirty="0"/>
              <a:t> </a:t>
            </a:r>
            <a:r>
              <a:rPr lang="nl-NL" b="1" dirty="0" err="1"/>
              <a:t>fully</a:t>
            </a:r>
            <a:r>
              <a:rPr lang="nl-NL" b="1" dirty="0"/>
              <a:t> </a:t>
            </a:r>
            <a:r>
              <a:rPr lang="nl-NL" b="1" dirty="0" err="1"/>
              <a:t>dependent</a:t>
            </a:r>
            <a:r>
              <a:rPr lang="nl-NL" b="0" i="0" dirty="0"/>
              <a:t> on </a:t>
            </a:r>
            <a:r>
              <a:rPr lang="nl-NL" b="0" i="0" dirty="0" err="1"/>
              <a:t>our</a:t>
            </a:r>
            <a:r>
              <a:rPr lang="nl-NL" b="0" i="0" dirty="0"/>
              <a:t> biogas right </a:t>
            </a:r>
            <a:r>
              <a:rPr lang="nl-NL" b="0" i="0" dirty="0" err="1"/>
              <a:t>away</a:t>
            </a:r>
            <a:r>
              <a:rPr lang="nl-NL" b="0" i="0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so</a:t>
            </a:r>
            <a:r>
              <a:rPr lang="nl-NL" b="0" dirty="0"/>
              <a:t> </a:t>
            </a:r>
            <a:r>
              <a:rPr lang="nl-NL" b="0" dirty="0" err="1"/>
              <a:t>they</a:t>
            </a:r>
            <a:r>
              <a:rPr lang="nl-NL" b="0" dirty="0"/>
              <a:t> want </a:t>
            </a:r>
            <a:r>
              <a:rPr lang="nl-NL" b="0" dirty="0" err="1"/>
              <a:t>to</a:t>
            </a:r>
            <a:r>
              <a:rPr lang="nl-NL" b="0" dirty="0"/>
              <a:t> </a:t>
            </a:r>
            <a:r>
              <a:rPr lang="nl-NL" b="1" dirty="0"/>
              <a:t>test on a small </a:t>
            </a:r>
            <a:r>
              <a:rPr lang="nl-NL" b="1" dirty="0" err="1"/>
              <a:t>scale</a:t>
            </a:r>
            <a:r>
              <a:rPr lang="nl-NL" b="1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b="0" dirty="0" err="1"/>
              <a:t>And</a:t>
            </a:r>
            <a:r>
              <a:rPr lang="nl-NL" b="0" dirty="0"/>
              <a:t> </a:t>
            </a:r>
            <a:r>
              <a:rPr lang="nl-NL" b="0" dirty="0" err="1"/>
              <a:t>that</a:t>
            </a:r>
            <a:r>
              <a:rPr lang="nl-NL" b="0" dirty="0"/>
              <a:t> </a:t>
            </a:r>
            <a:r>
              <a:rPr lang="nl-NL" b="0" dirty="0" err="1"/>
              <a:t>causes</a:t>
            </a:r>
            <a:r>
              <a:rPr lang="nl-NL" b="0" dirty="0"/>
              <a:t> a </a:t>
            </a:r>
            <a:r>
              <a:rPr lang="nl-NL" b="1" dirty="0" err="1"/>
              <a:t>problem</a:t>
            </a:r>
            <a:r>
              <a:rPr lang="nl-NL" b="1" dirty="0"/>
              <a:t> </a:t>
            </a:r>
            <a:r>
              <a:rPr lang="nl-NL" b="1" dirty="0" err="1"/>
              <a:t>for</a:t>
            </a:r>
            <a:r>
              <a:rPr lang="nl-NL" b="1" dirty="0"/>
              <a:t> </a:t>
            </a:r>
            <a:r>
              <a:rPr lang="nl-NL" b="1" dirty="0" err="1"/>
              <a:t>us</a:t>
            </a:r>
            <a:r>
              <a:rPr lang="nl-NL" b="0" dirty="0"/>
              <a:t>, as we </a:t>
            </a:r>
            <a:r>
              <a:rPr lang="nl-NL" b="1" dirty="0" err="1"/>
              <a:t>can’t</a:t>
            </a:r>
            <a:r>
              <a:rPr lang="nl-NL" b="1" dirty="0"/>
              <a:t> </a:t>
            </a:r>
            <a:r>
              <a:rPr lang="nl-NL" b="1" dirty="0" err="1"/>
              <a:t>justify</a:t>
            </a:r>
            <a:r>
              <a:rPr lang="nl-NL" b="1" dirty="0"/>
              <a:t> </a:t>
            </a:r>
            <a:r>
              <a:rPr lang="nl-NL" b="0" dirty="0" err="1"/>
              <a:t>investing</a:t>
            </a:r>
            <a:r>
              <a:rPr lang="nl-NL" b="0" dirty="0"/>
              <a:t> </a:t>
            </a:r>
            <a:r>
              <a:rPr lang="nl-NL" b="0" dirty="0" err="1"/>
              <a:t>into</a:t>
            </a:r>
            <a:r>
              <a:rPr lang="nl-NL" b="0" dirty="0"/>
              <a:t> </a:t>
            </a:r>
            <a:r>
              <a:rPr lang="nl-NL" b="0" dirty="0" err="1"/>
              <a:t>the</a:t>
            </a:r>
            <a:r>
              <a:rPr lang="nl-NL" b="0" dirty="0"/>
              <a:t> </a:t>
            </a:r>
            <a:r>
              <a:rPr lang="nl-NL" b="0" dirty="0" err="1"/>
              <a:t>expensive</a:t>
            </a:r>
            <a:r>
              <a:rPr lang="nl-NL" b="0" dirty="0"/>
              <a:t> </a:t>
            </a:r>
            <a:r>
              <a:rPr lang="nl-NL" b="1" dirty="0"/>
              <a:t>equipment. </a:t>
            </a: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</a:t>
            </a:r>
            <a:r>
              <a:rPr lang="nl-NL" dirty="0" err="1"/>
              <a:t>see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</a:t>
            </a:r>
            <a:r>
              <a:rPr lang="nl-NL" b="1" dirty="0" err="1"/>
              <a:t>economic</a:t>
            </a:r>
            <a:r>
              <a:rPr lang="nl-NL" dirty="0"/>
              <a:t> </a:t>
            </a:r>
            <a:r>
              <a:rPr lang="nl-NL" b="1" dirty="0" err="1"/>
              <a:t>challenge</a:t>
            </a:r>
            <a:r>
              <a:rPr lang="nl-NL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While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business (HQ) is </a:t>
            </a:r>
            <a:r>
              <a:rPr lang="nl-NL" b="1" dirty="0" err="1"/>
              <a:t>profiling</a:t>
            </a:r>
            <a:r>
              <a:rPr lang="nl-NL" dirty="0"/>
              <a:t> </a:t>
            </a:r>
            <a:r>
              <a:rPr lang="nl-NL" dirty="0" err="1"/>
              <a:t>itself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b="1" dirty="0"/>
              <a:t>strong ESG </a:t>
            </a:r>
            <a:r>
              <a:rPr lang="nl-NL" b="1" dirty="0" err="1"/>
              <a:t>ambitions</a:t>
            </a:r>
            <a:r>
              <a:rPr lang="nl-NL" dirty="0"/>
              <a:t>, on </a:t>
            </a:r>
            <a:r>
              <a:rPr lang="nl-NL" b="1" dirty="0"/>
              <a:t>plant level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business </a:t>
            </a:r>
            <a:r>
              <a:rPr lang="nl-NL" dirty="0" err="1"/>
              <a:t>still</a:t>
            </a:r>
            <a:r>
              <a:rPr lang="nl-NL" dirty="0"/>
              <a:t> </a:t>
            </a:r>
            <a:r>
              <a:rPr lang="nl-NL" dirty="0" err="1"/>
              <a:t>requires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b="1" dirty="0" err="1"/>
              <a:t>profitable</a:t>
            </a:r>
            <a:r>
              <a:rPr lang="nl-NL" b="1" dirty="0"/>
              <a:t> first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foremost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has a </a:t>
            </a:r>
            <a:r>
              <a:rPr lang="nl-NL" b="1" dirty="0" err="1"/>
              <a:t>cost</a:t>
            </a:r>
            <a:r>
              <a:rPr lang="nl-NL" b="1" dirty="0"/>
              <a:t> </a:t>
            </a:r>
            <a:r>
              <a:rPr lang="nl-NL" b="1" dirty="0" err="1"/>
              <a:t>saving</a:t>
            </a:r>
            <a:r>
              <a:rPr lang="nl-NL" b="1" dirty="0"/>
              <a:t> mindset</a:t>
            </a:r>
            <a:r>
              <a:rPr lang="nl-NL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What</a:t>
            </a:r>
            <a:r>
              <a:rPr lang="nl-NL" dirty="0"/>
              <a:t> we </a:t>
            </a:r>
            <a:r>
              <a:rPr lang="nl-NL" dirty="0" err="1"/>
              <a:t>need</a:t>
            </a:r>
            <a:r>
              <a:rPr lang="nl-NL" dirty="0"/>
              <a:t> is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opportunity</a:t>
            </a:r>
            <a:r>
              <a:rPr lang="nl-NL" dirty="0"/>
              <a:t> </a:t>
            </a:r>
            <a:r>
              <a:rPr lang="nl-NL" b="1" dirty="0" err="1"/>
              <a:t>to</a:t>
            </a:r>
            <a:r>
              <a:rPr lang="nl-NL" b="1" dirty="0"/>
              <a:t> co-</a:t>
            </a:r>
            <a:r>
              <a:rPr lang="nl-NL" b="1" dirty="0" err="1"/>
              <a:t>create</a:t>
            </a:r>
            <a:r>
              <a:rPr lang="nl-NL" b="1" dirty="0"/>
              <a:t> a tailormade solution </a:t>
            </a:r>
            <a:r>
              <a:rPr lang="nl-NL" dirty="0" err="1"/>
              <a:t>that</a:t>
            </a:r>
            <a:r>
              <a:rPr lang="nl-NL" dirty="0"/>
              <a:t> takes </a:t>
            </a:r>
            <a:r>
              <a:rPr lang="nl-NL" dirty="0" err="1"/>
              <a:t>into</a:t>
            </a:r>
            <a:r>
              <a:rPr lang="nl-NL" dirty="0"/>
              <a:t> account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short-term </a:t>
            </a:r>
            <a:r>
              <a:rPr lang="nl-NL" b="1" dirty="0" err="1"/>
              <a:t>priorities</a:t>
            </a:r>
            <a:r>
              <a:rPr lang="nl-NL" b="1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long-term goals</a:t>
            </a:r>
            <a:r>
              <a:rPr lang="nl-NL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We </a:t>
            </a:r>
            <a:r>
              <a:rPr lang="nl-NL" dirty="0" err="1"/>
              <a:t>believe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b="1" dirty="0" err="1"/>
              <a:t>once</a:t>
            </a:r>
            <a:r>
              <a:rPr lang="nl-NL" b="1" dirty="0"/>
              <a:t> we have </a:t>
            </a:r>
            <a:r>
              <a:rPr lang="nl-NL" b="1" dirty="0" err="1"/>
              <a:t>overcome</a:t>
            </a:r>
            <a:r>
              <a:rPr lang="nl-NL" b="1" dirty="0"/>
              <a:t> </a:t>
            </a:r>
            <a:r>
              <a:rPr lang="nl-NL" dirty="0"/>
              <a:t>these </a:t>
            </a:r>
            <a:r>
              <a:rPr lang="nl-NL" dirty="0" err="1"/>
              <a:t>challenges</a:t>
            </a:r>
            <a:r>
              <a:rPr lang="nl-NL" dirty="0"/>
              <a:t>, we </a:t>
            </a:r>
            <a:r>
              <a:rPr lang="nl-NL" dirty="0" err="1"/>
              <a:t>should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b="1" dirty="0" err="1"/>
              <a:t>able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replicate</a:t>
            </a:r>
            <a:r>
              <a:rPr lang="nl-NL" b="1" dirty="0"/>
              <a:t> </a:t>
            </a:r>
            <a:r>
              <a:rPr lang="nl-NL" b="1" dirty="0" err="1"/>
              <a:t>to</a:t>
            </a:r>
            <a:r>
              <a:rPr lang="nl-NL" b="1" dirty="0"/>
              <a:t> </a:t>
            </a:r>
            <a:r>
              <a:rPr lang="nl-NL" b="1" dirty="0" err="1"/>
              <a:t>ot</a:t>
            </a:r>
            <a:r>
              <a:rPr lang="nl-NL" dirty="0" err="1"/>
              <a:t>her</a:t>
            </a:r>
            <a:r>
              <a:rPr lang="nl-NL" dirty="0"/>
              <a:t> </a:t>
            </a:r>
            <a:r>
              <a:rPr lang="nl-NL" dirty="0" err="1"/>
              <a:t>plants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business a lot </a:t>
            </a:r>
            <a:r>
              <a:rPr lang="nl-NL" dirty="0" err="1"/>
              <a:t>faster</a:t>
            </a:r>
            <a:r>
              <a:rPr lang="nl-NL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It is </a:t>
            </a:r>
            <a:r>
              <a:rPr lang="nl-NL" dirty="0" err="1"/>
              <a:t>something</a:t>
            </a:r>
            <a:r>
              <a:rPr lang="nl-NL" dirty="0"/>
              <a:t> we are </a:t>
            </a:r>
            <a:r>
              <a:rPr lang="nl-NL" b="1" dirty="0" err="1"/>
              <a:t>doing</a:t>
            </a:r>
            <a:r>
              <a:rPr lang="nl-NL" b="1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one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/>
              <a:t>big </a:t>
            </a:r>
            <a:r>
              <a:rPr lang="nl-NL" b="1" dirty="0" err="1"/>
              <a:t>global</a:t>
            </a:r>
            <a:r>
              <a:rPr lang="nl-NL" b="1" dirty="0"/>
              <a:t> </a:t>
            </a:r>
            <a:r>
              <a:rPr lang="nl-NL" b="1" dirty="0" err="1"/>
              <a:t>breweries</a:t>
            </a:r>
            <a:r>
              <a:rPr lang="nl-NL" b="1" dirty="0"/>
              <a:t> right </a:t>
            </a:r>
            <a:r>
              <a:rPr lang="nl-NL" b="1" dirty="0" err="1"/>
              <a:t>now</a:t>
            </a:r>
            <a:r>
              <a:rPr lang="nl-NL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It is </a:t>
            </a:r>
            <a:r>
              <a:rPr lang="nl-NL" dirty="0" err="1"/>
              <a:t>one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reasons</a:t>
            </a:r>
            <a:r>
              <a:rPr lang="nl-NL" dirty="0"/>
              <a:t> we </a:t>
            </a:r>
            <a:r>
              <a:rPr lang="nl-NL" dirty="0" err="1"/>
              <a:t>believe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focusing</a:t>
            </a:r>
            <a:r>
              <a:rPr lang="nl-NL" dirty="0"/>
              <a:t> on B2B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enable</a:t>
            </a:r>
            <a:r>
              <a:rPr lang="nl-NL" dirty="0"/>
              <a:t> </a:t>
            </a:r>
            <a:r>
              <a:rPr lang="nl-NL" dirty="0" err="1"/>
              <a:t>us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</a:t>
            </a:r>
            <a:r>
              <a:rPr lang="nl-NL" dirty="0" err="1"/>
              <a:t>faster</a:t>
            </a:r>
            <a:r>
              <a:rPr lang="nl-NL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 err="1"/>
              <a:t>Another</a:t>
            </a:r>
            <a:r>
              <a:rPr lang="nl-NL" dirty="0"/>
              <a:t> </a:t>
            </a:r>
            <a:r>
              <a:rPr lang="nl-NL" dirty="0" err="1"/>
              <a:t>reason</a:t>
            </a:r>
            <a:r>
              <a:rPr lang="nl-NL" dirty="0"/>
              <a:t> is </a:t>
            </a: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b="1" dirty="0"/>
              <a:t>strong financial model</a:t>
            </a:r>
            <a:r>
              <a:rPr lang="nl-NL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914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1" dirty="0" err="1"/>
              <a:t>Typically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costs</a:t>
            </a:r>
            <a:r>
              <a:rPr lang="nl-NL" sz="1200" dirty="0"/>
              <a:t> </a:t>
            </a:r>
            <a:r>
              <a:rPr lang="nl-NL" sz="1200" dirty="0" err="1"/>
              <a:t>for</a:t>
            </a:r>
            <a:r>
              <a:rPr lang="nl-NL" sz="1200" dirty="0"/>
              <a:t> a treatment plant are made up out of </a:t>
            </a:r>
            <a:r>
              <a:rPr lang="nl-NL" sz="1200" b="1" dirty="0" err="1"/>
              <a:t>Capital</a:t>
            </a:r>
            <a:r>
              <a:rPr lang="nl-NL" sz="1200" b="1" dirty="0"/>
              <a:t> </a:t>
            </a:r>
            <a:r>
              <a:rPr lang="nl-NL" sz="1200" b="1" dirty="0" err="1"/>
              <a:t>Expenditures</a:t>
            </a:r>
            <a:r>
              <a:rPr lang="nl-NL" sz="1200" b="1" dirty="0"/>
              <a:t>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b="1" dirty="0"/>
              <a:t>Operating </a:t>
            </a:r>
            <a:r>
              <a:rPr lang="nl-NL" sz="1200" b="1" dirty="0" err="1"/>
              <a:t>Expenses</a:t>
            </a:r>
            <a:r>
              <a:rPr lang="nl-NL" sz="1200" dirty="0"/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/>
              <a:t>The </a:t>
            </a:r>
            <a:r>
              <a:rPr lang="nl-NL" sz="1200" b="1" dirty="0"/>
              <a:t>CAPEX</a:t>
            </a:r>
            <a:r>
              <a:rPr lang="nl-NL" sz="1200" dirty="0"/>
              <a:t> is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 err="1"/>
              <a:t>initial</a:t>
            </a:r>
            <a:r>
              <a:rPr lang="nl-NL" sz="1200" b="1" dirty="0"/>
              <a:t> investment</a:t>
            </a:r>
            <a:r>
              <a:rPr lang="nl-NL" sz="1200" dirty="0"/>
              <a:t>, </a:t>
            </a:r>
            <a:r>
              <a:rPr lang="nl-NL" sz="1200" dirty="0" err="1"/>
              <a:t>needed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buy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equipment </a:t>
            </a:r>
            <a:r>
              <a:rPr lang="nl-NL" sz="1200" dirty="0" err="1"/>
              <a:t>and</a:t>
            </a:r>
            <a:r>
              <a:rPr lang="nl-NL" sz="1200" dirty="0"/>
              <a:t> assets.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/>
              <a:t>The </a:t>
            </a:r>
            <a:r>
              <a:rPr lang="nl-NL" sz="1200" b="1" dirty="0"/>
              <a:t>OPEX</a:t>
            </a:r>
            <a:r>
              <a:rPr lang="nl-NL" sz="1200" dirty="0"/>
              <a:t> covers </a:t>
            </a:r>
            <a:r>
              <a:rPr lang="nl-NL" sz="1200" b="1" dirty="0" err="1"/>
              <a:t>wages</a:t>
            </a:r>
            <a:r>
              <a:rPr lang="nl-NL" sz="1200" b="0" dirty="0"/>
              <a:t> </a:t>
            </a:r>
            <a:r>
              <a:rPr lang="nl-NL" sz="1200" b="0" dirty="0" err="1"/>
              <a:t>and</a:t>
            </a:r>
            <a:r>
              <a:rPr lang="nl-NL" sz="1200" b="0" dirty="0"/>
              <a:t> </a:t>
            </a:r>
            <a:r>
              <a:rPr lang="nl-NL" sz="1200" b="1" dirty="0" err="1"/>
              <a:t>costs</a:t>
            </a:r>
            <a:r>
              <a:rPr lang="nl-NL" sz="1200" b="0" dirty="0"/>
              <a:t> </a:t>
            </a:r>
            <a:r>
              <a:rPr lang="nl-NL" sz="1200" b="0" dirty="0" err="1"/>
              <a:t>for</a:t>
            </a:r>
            <a:r>
              <a:rPr lang="nl-NL" sz="1200" b="0" dirty="0"/>
              <a:t> </a:t>
            </a:r>
            <a:r>
              <a:rPr lang="nl-NL" sz="1200" dirty="0"/>
              <a:t>transport, energy </a:t>
            </a:r>
            <a:r>
              <a:rPr lang="nl-NL" sz="1200" dirty="0" err="1"/>
              <a:t>and</a:t>
            </a:r>
            <a:r>
              <a:rPr lang="nl-NL" sz="1200" dirty="0"/>
              <a:t> maintenance etc.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683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/>
              <a:t>In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/>
              <a:t>traditional model</a:t>
            </a:r>
            <a:r>
              <a:rPr lang="nl-NL" sz="1200" dirty="0"/>
              <a:t>,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/>
              <a:t>CAPEX</a:t>
            </a:r>
            <a:r>
              <a:rPr lang="nl-NL" sz="1200" dirty="0"/>
              <a:t> is </a:t>
            </a:r>
            <a:r>
              <a:rPr lang="nl-NL" sz="1200" dirty="0" err="1"/>
              <a:t>granted</a:t>
            </a:r>
            <a:r>
              <a:rPr lang="nl-NL" sz="1200" dirty="0"/>
              <a:t> </a:t>
            </a:r>
            <a:r>
              <a:rPr lang="nl-NL" sz="1200" dirty="0" err="1"/>
              <a:t>through</a:t>
            </a:r>
            <a:r>
              <a:rPr lang="nl-NL" sz="1200" dirty="0"/>
              <a:t> a </a:t>
            </a:r>
            <a:r>
              <a:rPr lang="nl-NL" sz="1200" b="1" dirty="0" err="1"/>
              <a:t>subsidy</a:t>
            </a:r>
            <a:r>
              <a:rPr lang="nl-NL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b="1" dirty="0" err="1"/>
              <a:t>once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plant is </a:t>
            </a:r>
            <a:r>
              <a:rPr lang="nl-NL" sz="1200" b="1" dirty="0"/>
              <a:t>built</a:t>
            </a:r>
            <a:r>
              <a:rPr lang="nl-NL" sz="1200" dirty="0"/>
              <a:t>,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leading</a:t>
            </a:r>
            <a:r>
              <a:rPr lang="nl-NL" sz="1200" dirty="0"/>
              <a:t> </a:t>
            </a:r>
            <a:r>
              <a:rPr lang="nl-NL" sz="1200" b="1" dirty="0" err="1"/>
              <a:t>authority</a:t>
            </a:r>
            <a:r>
              <a:rPr lang="nl-NL" sz="1200" dirty="0"/>
              <a:t> or agency </a:t>
            </a:r>
            <a:r>
              <a:rPr lang="nl-NL" sz="1200" dirty="0" err="1"/>
              <a:t>would</a:t>
            </a:r>
            <a:r>
              <a:rPr lang="nl-NL" sz="1200" dirty="0"/>
              <a:t> </a:t>
            </a:r>
            <a:r>
              <a:rPr lang="nl-NL" sz="1200" b="1" dirty="0" err="1"/>
              <a:t>operate</a:t>
            </a:r>
            <a:r>
              <a:rPr lang="nl-NL" sz="1200" dirty="0"/>
              <a:t> it.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/>
              <a:t>It </a:t>
            </a:r>
            <a:r>
              <a:rPr lang="nl-NL" sz="1200" dirty="0" err="1"/>
              <a:t>happens</a:t>
            </a:r>
            <a:r>
              <a:rPr lang="nl-NL" sz="1200" dirty="0"/>
              <a:t> </a:t>
            </a:r>
            <a:r>
              <a:rPr lang="nl-NL" sz="1200" b="1" dirty="0" err="1"/>
              <a:t>too</a:t>
            </a:r>
            <a:r>
              <a:rPr lang="nl-NL" sz="1200" b="1" dirty="0"/>
              <a:t> </a:t>
            </a:r>
            <a:r>
              <a:rPr lang="nl-NL" sz="1200" b="1" dirty="0" err="1"/>
              <a:t>often</a:t>
            </a:r>
            <a:r>
              <a:rPr lang="nl-NL" sz="1200" b="1" dirty="0"/>
              <a:t> </a:t>
            </a:r>
            <a:r>
              <a:rPr lang="nl-NL" sz="1200" dirty="0" err="1"/>
              <a:t>that</a:t>
            </a:r>
            <a:r>
              <a:rPr lang="nl-NL" sz="1200" dirty="0"/>
              <a:t> </a:t>
            </a:r>
            <a:r>
              <a:rPr lang="nl-NL" sz="1200" dirty="0" err="1"/>
              <a:t>this</a:t>
            </a:r>
            <a:r>
              <a:rPr lang="nl-NL" sz="1200" dirty="0"/>
              <a:t> </a:t>
            </a:r>
            <a:r>
              <a:rPr lang="nl-NL" sz="1200" dirty="0" err="1"/>
              <a:t>authority</a:t>
            </a:r>
            <a:r>
              <a:rPr lang="nl-NL" sz="1200" dirty="0"/>
              <a:t> or agency has </a:t>
            </a:r>
            <a:r>
              <a:rPr lang="nl-NL" sz="1200" b="1" dirty="0"/>
              <a:t>no budget </a:t>
            </a:r>
            <a:r>
              <a:rPr lang="nl-NL" sz="1200" b="1" dirty="0" err="1"/>
              <a:t>allocated</a:t>
            </a:r>
            <a:r>
              <a:rPr lang="nl-NL" sz="1200" b="1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operate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plant.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Which</a:t>
            </a:r>
            <a:r>
              <a:rPr lang="nl-NL" sz="1200" dirty="0"/>
              <a:t> </a:t>
            </a:r>
            <a:r>
              <a:rPr lang="nl-NL" sz="1200" dirty="0" err="1"/>
              <a:t>can</a:t>
            </a:r>
            <a:r>
              <a:rPr lang="nl-NL" sz="1200" dirty="0"/>
              <a:t> </a:t>
            </a:r>
            <a:r>
              <a:rPr lang="nl-NL" sz="1200" dirty="0" err="1"/>
              <a:t>result</a:t>
            </a:r>
            <a:r>
              <a:rPr lang="nl-NL" sz="1200" dirty="0"/>
              <a:t> in a </a:t>
            </a:r>
            <a:r>
              <a:rPr lang="nl-NL" sz="1200" b="1" dirty="0"/>
              <a:t>plant </a:t>
            </a:r>
            <a:r>
              <a:rPr lang="nl-NL" sz="1200" b="1" dirty="0" err="1"/>
              <a:t>sitting</a:t>
            </a:r>
            <a:r>
              <a:rPr lang="nl-NL" sz="1200" b="1" dirty="0"/>
              <a:t> </a:t>
            </a:r>
            <a:r>
              <a:rPr lang="nl-NL" sz="1200" b="1" dirty="0" err="1"/>
              <a:t>idle</a:t>
            </a:r>
            <a:r>
              <a:rPr lang="nl-NL" sz="1200" b="1" dirty="0"/>
              <a:t>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doesn’t</a:t>
            </a:r>
            <a:r>
              <a:rPr lang="nl-NL" sz="1200" dirty="0"/>
              <a:t> offer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dirty="0" err="1"/>
              <a:t>intended</a:t>
            </a:r>
            <a:r>
              <a:rPr lang="nl-NL" sz="1200" dirty="0"/>
              <a:t> solution.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972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so</a:t>
            </a:r>
            <a:r>
              <a:rPr lang="nl-NL" sz="1200" dirty="0"/>
              <a:t> we </a:t>
            </a:r>
            <a:r>
              <a:rPr lang="nl-NL" sz="1200" dirty="0" err="1"/>
              <a:t>created</a:t>
            </a:r>
            <a:r>
              <a:rPr lang="nl-NL" sz="1200" dirty="0"/>
              <a:t> a </a:t>
            </a:r>
            <a:r>
              <a:rPr lang="nl-NL" sz="1200" b="1" dirty="0"/>
              <a:t>different business model</a:t>
            </a:r>
            <a:r>
              <a:rPr lang="nl-NL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strike="noStrike" dirty="0"/>
              <a:t>The income from </a:t>
            </a:r>
            <a:r>
              <a:rPr lang="en-US" sz="1200" b="1" strike="noStrike" dirty="0"/>
              <a:t>sales of our products </a:t>
            </a:r>
            <a:r>
              <a:rPr lang="en-US" sz="1200" b="0" strike="noStrike" dirty="0"/>
              <a:t>c</a:t>
            </a:r>
            <a:r>
              <a:rPr lang="nl-NL" sz="1200" dirty="0"/>
              <a:t>overs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/>
              <a:t>OPEX</a:t>
            </a:r>
            <a:r>
              <a:rPr lang="nl-NL" sz="1200" dirty="0"/>
              <a:t> </a:t>
            </a:r>
            <a:r>
              <a:rPr lang="nl-NL" sz="1200" b="1" dirty="0"/>
              <a:t>AND</a:t>
            </a:r>
            <a:r>
              <a:rPr lang="nl-NL" sz="1200" dirty="0"/>
              <a:t> </a:t>
            </a:r>
            <a:r>
              <a:rPr lang="nl-NL" sz="1200" dirty="0" err="1"/>
              <a:t>brings</a:t>
            </a:r>
            <a:r>
              <a:rPr lang="nl-NL" sz="1200" dirty="0"/>
              <a:t> a </a:t>
            </a:r>
            <a:r>
              <a:rPr lang="nl-NL" sz="1200" b="1" dirty="0"/>
              <a:t>Return on Investment</a:t>
            </a:r>
            <a:r>
              <a:rPr lang="nl-NL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Therefore</a:t>
            </a:r>
            <a:r>
              <a:rPr lang="nl-NL" sz="1200" dirty="0"/>
              <a:t>, </a:t>
            </a:r>
            <a:r>
              <a:rPr lang="nl-NL" sz="1200" b="1" dirty="0" err="1"/>
              <a:t>less</a:t>
            </a:r>
            <a:r>
              <a:rPr lang="nl-NL" sz="1200" b="1" dirty="0"/>
              <a:t> investment </a:t>
            </a:r>
            <a:r>
              <a:rPr lang="nl-NL" sz="1200" dirty="0"/>
              <a:t>is </a:t>
            </a:r>
            <a:r>
              <a:rPr lang="nl-NL" sz="1200" dirty="0" err="1"/>
              <a:t>needed</a:t>
            </a:r>
            <a:r>
              <a:rPr lang="nl-NL" sz="1200" dirty="0"/>
              <a:t>,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achieve</a:t>
            </a:r>
            <a:r>
              <a:rPr lang="nl-NL" sz="1200" dirty="0"/>
              <a:t>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 err="1"/>
              <a:t>same</a:t>
            </a:r>
            <a:r>
              <a:rPr lang="nl-NL" sz="1200" b="1" dirty="0"/>
              <a:t> </a:t>
            </a:r>
            <a:r>
              <a:rPr lang="nl-NL" sz="1200" b="1" dirty="0" err="1"/>
              <a:t>results</a:t>
            </a:r>
            <a:r>
              <a:rPr lang="nl-NL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This</a:t>
            </a:r>
            <a:r>
              <a:rPr lang="nl-NL" sz="1200" dirty="0"/>
              <a:t> </a:t>
            </a:r>
            <a:r>
              <a:rPr lang="nl-NL" sz="1200" dirty="0" err="1"/>
              <a:t>makes</a:t>
            </a:r>
            <a:r>
              <a:rPr lang="nl-NL" sz="1200" dirty="0"/>
              <a:t> </a:t>
            </a:r>
            <a:r>
              <a:rPr lang="nl-NL" sz="1200" dirty="0" err="1"/>
              <a:t>our</a:t>
            </a:r>
            <a:r>
              <a:rPr lang="nl-NL" sz="1200" dirty="0"/>
              <a:t> model </a:t>
            </a:r>
            <a:r>
              <a:rPr lang="nl-NL" sz="1200" dirty="0" err="1"/>
              <a:t>interesting</a:t>
            </a:r>
            <a:r>
              <a:rPr lang="nl-NL" sz="1200" dirty="0"/>
              <a:t> </a:t>
            </a:r>
            <a:r>
              <a:rPr lang="nl-NL" sz="1200" dirty="0" err="1"/>
              <a:t>for</a:t>
            </a:r>
            <a:r>
              <a:rPr lang="nl-NL" sz="1200" dirty="0"/>
              <a:t> </a:t>
            </a:r>
            <a:r>
              <a:rPr lang="nl-NL" sz="1200" b="1" dirty="0" err="1"/>
              <a:t>blended</a:t>
            </a:r>
            <a:r>
              <a:rPr lang="nl-NL" sz="1200" b="1" dirty="0"/>
              <a:t> </a:t>
            </a:r>
            <a:r>
              <a:rPr lang="nl-NL" sz="1200" b="1" dirty="0" err="1"/>
              <a:t>financing</a:t>
            </a:r>
            <a:r>
              <a:rPr lang="nl-NL" sz="1200" b="1" dirty="0"/>
              <a:t> </a:t>
            </a:r>
            <a:r>
              <a:rPr lang="nl-NL" sz="1200" dirty="0"/>
              <a:t>(mix of subsidies, </a:t>
            </a:r>
            <a:r>
              <a:rPr lang="nl-NL" sz="1200" dirty="0" err="1"/>
              <a:t>grants</a:t>
            </a:r>
            <a:r>
              <a:rPr lang="nl-NL" sz="1200" dirty="0"/>
              <a:t> </a:t>
            </a: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loans</a:t>
            </a:r>
            <a:r>
              <a:rPr lang="nl-NL" sz="1200" dirty="0"/>
              <a:t>).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Which</a:t>
            </a:r>
            <a:r>
              <a:rPr lang="nl-NL" sz="1200" dirty="0"/>
              <a:t> in turn </a:t>
            </a:r>
            <a:r>
              <a:rPr lang="nl-NL" sz="1200" dirty="0" err="1"/>
              <a:t>makes</a:t>
            </a:r>
            <a:r>
              <a:rPr lang="nl-NL" sz="1200" dirty="0"/>
              <a:t> </a:t>
            </a:r>
            <a:r>
              <a:rPr lang="nl-NL" sz="1200" dirty="0" err="1"/>
              <a:t>it</a:t>
            </a:r>
            <a:r>
              <a:rPr lang="nl-NL" sz="1200" dirty="0"/>
              <a:t> </a:t>
            </a:r>
            <a:r>
              <a:rPr lang="nl-NL" sz="1200" b="1" dirty="0"/>
              <a:t>more </a:t>
            </a:r>
            <a:r>
              <a:rPr lang="nl-NL" sz="1200" b="1" dirty="0" err="1"/>
              <a:t>interesting</a:t>
            </a:r>
            <a:r>
              <a:rPr lang="nl-NL" sz="1200" b="1" dirty="0"/>
              <a:t> </a:t>
            </a:r>
            <a:r>
              <a:rPr lang="nl-NL" sz="1200" dirty="0" err="1"/>
              <a:t>for</a:t>
            </a:r>
            <a:r>
              <a:rPr lang="nl-NL" sz="1200" dirty="0"/>
              <a:t> </a:t>
            </a:r>
            <a:r>
              <a:rPr lang="nl-NL" sz="1200" dirty="0" err="1"/>
              <a:t>our</a:t>
            </a:r>
            <a:r>
              <a:rPr lang="nl-NL" sz="1200" dirty="0"/>
              <a:t> </a:t>
            </a:r>
            <a:r>
              <a:rPr lang="nl-NL" sz="1200" b="1" dirty="0" err="1"/>
              <a:t>funders</a:t>
            </a:r>
            <a:r>
              <a:rPr lang="nl-NL" sz="1200" b="1" dirty="0"/>
              <a:t> </a:t>
            </a:r>
            <a:r>
              <a:rPr lang="nl-NL" sz="1200" b="1" dirty="0" err="1"/>
              <a:t>and</a:t>
            </a:r>
            <a:r>
              <a:rPr lang="nl-NL" sz="1200" b="1" dirty="0"/>
              <a:t> B2B clients</a:t>
            </a:r>
            <a:endParaRPr lang="nl-NL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dirty="0" err="1"/>
              <a:t>And</a:t>
            </a:r>
            <a:r>
              <a:rPr lang="nl-NL" sz="1200" dirty="0"/>
              <a:t> </a:t>
            </a:r>
            <a:r>
              <a:rPr lang="nl-NL" sz="1200" dirty="0" err="1"/>
              <a:t>this</a:t>
            </a:r>
            <a:r>
              <a:rPr lang="nl-NL" sz="1200" dirty="0"/>
              <a:t> </a:t>
            </a:r>
            <a:r>
              <a:rPr lang="nl-NL" sz="1200" b="1" dirty="0" err="1"/>
              <a:t>ties</a:t>
            </a:r>
            <a:r>
              <a:rPr lang="nl-NL" sz="1200" b="1" dirty="0"/>
              <a:t> back </a:t>
            </a:r>
            <a:r>
              <a:rPr lang="nl-NL" sz="1200" dirty="0"/>
              <a:t>of course </a:t>
            </a:r>
            <a:r>
              <a:rPr lang="nl-NL" sz="1200" dirty="0" err="1"/>
              <a:t>to</a:t>
            </a:r>
            <a:r>
              <a:rPr lang="nl-NL" sz="1200" dirty="0"/>
              <a:t> </a:t>
            </a:r>
            <a:r>
              <a:rPr lang="nl-NL" sz="1200" dirty="0" err="1"/>
              <a:t>that</a:t>
            </a:r>
            <a:r>
              <a:rPr lang="nl-NL" sz="1200" dirty="0"/>
              <a:t> </a:t>
            </a:r>
            <a:r>
              <a:rPr lang="nl-NL" sz="1200" b="1" dirty="0"/>
              <a:t>Big </a:t>
            </a:r>
            <a:r>
              <a:rPr lang="nl-NL" sz="1200" b="1" dirty="0" err="1"/>
              <a:t>Hairy</a:t>
            </a:r>
            <a:r>
              <a:rPr lang="nl-NL" sz="1200" b="1" dirty="0"/>
              <a:t> </a:t>
            </a:r>
            <a:r>
              <a:rPr lang="nl-NL" sz="1200" b="1" dirty="0" err="1"/>
              <a:t>Audacious</a:t>
            </a:r>
            <a:r>
              <a:rPr lang="nl-NL" sz="1200" b="1" dirty="0"/>
              <a:t> Goal </a:t>
            </a:r>
            <a:r>
              <a:rPr lang="nl-NL" sz="1200" dirty="0"/>
              <a:t>of </a:t>
            </a:r>
            <a:r>
              <a:rPr lang="nl-NL" sz="1200" dirty="0" err="1"/>
              <a:t>ours</a:t>
            </a:r>
            <a:r>
              <a:rPr lang="nl-NL" sz="1200" dirty="0"/>
              <a:t>, </a:t>
            </a:r>
            <a:r>
              <a:rPr lang="nl-NL" sz="1200" dirty="0" err="1"/>
              <a:t>the</a:t>
            </a:r>
            <a:r>
              <a:rPr lang="nl-NL" sz="1200" dirty="0"/>
              <a:t> </a:t>
            </a:r>
            <a:r>
              <a:rPr lang="nl-NL" sz="1200" b="1" dirty="0"/>
              <a:t>1.000 </a:t>
            </a:r>
            <a:r>
              <a:rPr lang="nl-NL" sz="1200" b="1" dirty="0" err="1"/>
              <a:t>plants</a:t>
            </a:r>
            <a:r>
              <a:rPr lang="nl-NL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G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5189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dirty="0" err="1"/>
              <a:t>And</a:t>
            </a:r>
            <a:r>
              <a:rPr lang="nl-NL" sz="1200" b="0" dirty="0"/>
              <a:t> </a:t>
            </a:r>
            <a:r>
              <a:rPr lang="nl-NL" sz="1200" b="0" dirty="0" err="1"/>
              <a:t>that</a:t>
            </a:r>
            <a:r>
              <a:rPr lang="nl-NL" sz="1200" b="0" dirty="0"/>
              <a:t> </a:t>
            </a:r>
            <a:r>
              <a:rPr lang="nl-NL" sz="1200" b="0" dirty="0" err="1"/>
              <a:t>brings</a:t>
            </a:r>
            <a:r>
              <a:rPr lang="nl-NL" sz="1200" b="0" dirty="0"/>
              <a:t> </a:t>
            </a:r>
            <a:r>
              <a:rPr lang="nl-NL" sz="1200" b="0" dirty="0" err="1"/>
              <a:t>us</a:t>
            </a:r>
            <a:r>
              <a:rPr lang="nl-NL" sz="1200" b="0" dirty="0"/>
              <a:t>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0" dirty="0" err="1"/>
              <a:t>the</a:t>
            </a:r>
            <a:r>
              <a:rPr lang="nl-NL" sz="1200" b="0" dirty="0"/>
              <a:t> </a:t>
            </a:r>
            <a:r>
              <a:rPr lang="nl-NL" sz="1200" b="1" dirty="0"/>
              <a:t>last part </a:t>
            </a:r>
            <a:r>
              <a:rPr lang="nl-NL" sz="1200" b="0" dirty="0"/>
              <a:t>of </a:t>
            </a:r>
            <a:r>
              <a:rPr lang="nl-NL" sz="1200" b="0" dirty="0" err="1"/>
              <a:t>this</a:t>
            </a:r>
            <a:r>
              <a:rPr lang="nl-NL" sz="1200" b="0" dirty="0"/>
              <a:t> </a:t>
            </a:r>
            <a:r>
              <a:rPr lang="nl-NL" sz="1200" b="0" dirty="0" err="1"/>
              <a:t>presentation</a:t>
            </a:r>
            <a:r>
              <a:rPr lang="nl-NL" sz="1200" b="0" dirty="0"/>
              <a:t>: </a:t>
            </a:r>
            <a:r>
              <a:rPr lang="nl-NL" sz="1200" b="1" dirty="0" err="1"/>
              <a:t>what</a:t>
            </a:r>
            <a:r>
              <a:rPr lang="nl-NL" sz="1200" b="1" dirty="0"/>
              <a:t> </a:t>
            </a:r>
            <a:r>
              <a:rPr lang="nl-NL" sz="1200" b="1" dirty="0" err="1"/>
              <a:t>conditions</a:t>
            </a:r>
            <a:r>
              <a:rPr lang="nl-NL" sz="1200" b="1" dirty="0"/>
              <a:t> </a:t>
            </a:r>
            <a:r>
              <a:rPr lang="nl-NL" sz="1200" b="0" dirty="0"/>
              <a:t>do we </a:t>
            </a:r>
            <a:r>
              <a:rPr lang="nl-NL" sz="1200" b="0" dirty="0" err="1"/>
              <a:t>need</a:t>
            </a:r>
            <a:r>
              <a:rPr lang="nl-NL" sz="1200" b="0" dirty="0"/>
              <a:t>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0" dirty="0" err="1"/>
              <a:t>scale</a:t>
            </a:r>
            <a:r>
              <a:rPr lang="nl-NL" sz="1200" b="0" dirty="0"/>
              <a:t>?</a:t>
            </a:r>
          </a:p>
          <a:p>
            <a:endParaRPr lang="nl-NL" sz="1200" b="1" dirty="0"/>
          </a:p>
          <a:p>
            <a:r>
              <a:rPr lang="nl-NL" sz="1200" b="0" dirty="0" err="1"/>
              <a:t>From</a:t>
            </a:r>
            <a:r>
              <a:rPr lang="nl-NL" sz="1200" b="0" dirty="0"/>
              <a:t> a </a:t>
            </a:r>
            <a:r>
              <a:rPr lang="nl-NL" sz="1200" b="1" dirty="0" err="1"/>
              <a:t>finance</a:t>
            </a:r>
            <a:r>
              <a:rPr lang="nl-NL" sz="1200" b="0" dirty="0"/>
              <a:t> </a:t>
            </a:r>
            <a:r>
              <a:rPr lang="nl-NL" sz="1200" b="0" dirty="0" err="1"/>
              <a:t>perspective</a:t>
            </a:r>
            <a:r>
              <a:rPr lang="nl-NL" sz="1200" b="0" dirty="0"/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We need about </a:t>
            </a:r>
            <a:r>
              <a:rPr lang="en-US" sz="1200" b="1" dirty="0"/>
              <a:t>5 MM USD per plant</a:t>
            </a:r>
            <a:r>
              <a:rPr lang="en-US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However, there seems to be an </a:t>
            </a:r>
            <a:r>
              <a:rPr lang="en-US" sz="1200" b="1" dirty="0"/>
              <a:t>investment gap </a:t>
            </a:r>
            <a:r>
              <a:rPr lang="en-US" sz="1200" dirty="0"/>
              <a:t>between 2-20 MM USD.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We ask for </a:t>
            </a:r>
            <a:r>
              <a:rPr lang="nl-NL" sz="1200" dirty="0" err="1"/>
              <a:t>ways</a:t>
            </a:r>
            <a:r>
              <a:rPr lang="nl-NL" sz="1200" dirty="0"/>
              <a:t> </a:t>
            </a:r>
            <a:r>
              <a:rPr lang="nl-NL" sz="1200" dirty="0" err="1"/>
              <a:t>to</a:t>
            </a:r>
            <a:r>
              <a:rPr lang="nl-NL" sz="1200" dirty="0"/>
              <a:t> help </a:t>
            </a:r>
            <a:r>
              <a:rPr lang="nl-NL" sz="1200" dirty="0" err="1"/>
              <a:t>us</a:t>
            </a:r>
            <a:r>
              <a:rPr lang="nl-NL" sz="1200" dirty="0"/>
              <a:t> </a:t>
            </a:r>
            <a:r>
              <a:rPr lang="nl-NL" sz="1200" b="0" dirty="0" err="1"/>
              <a:t>overcome</a:t>
            </a:r>
            <a:r>
              <a:rPr lang="nl-NL" sz="1200" b="0" dirty="0"/>
              <a:t> </a:t>
            </a:r>
            <a:r>
              <a:rPr lang="nl-NL" sz="1200" b="0" dirty="0" err="1"/>
              <a:t>this</a:t>
            </a:r>
            <a:r>
              <a:rPr lang="nl-NL" sz="1200" b="0" dirty="0"/>
              <a:t> </a:t>
            </a:r>
            <a:r>
              <a:rPr lang="nl-NL" sz="1200" b="1" dirty="0"/>
              <a:t>investment gap</a:t>
            </a:r>
            <a:endParaRPr lang="nl-NL" sz="1200" b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Which might be done by </a:t>
            </a:r>
            <a:r>
              <a:rPr lang="en-US" sz="1200" b="1" dirty="0"/>
              <a:t>bundling projects</a:t>
            </a:r>
            <a:r>
              <a:rPr lang="en-US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Or in finding more </a:t>
            </a:r>
            <a:r>
              <a:rPr lang="en-US" sz="1200" b="1" dirty="0"/>
              <a:t>creative</a:t>
            </a:r>
            <a:r>
              <a:rPr lang="en-US" sz="1200" dirty="0"/>
              <a:t> </a:t>
            </a:r>
            <a:r>
              <a:rPr lang="en-US" sz="1200" b="1" dirty="0"/>
              <a:t>ways</a:t>
            </a:r>
            <a:r>
              <a:rPr lang="en-US" sz="1200" dirty="0"/>
              <a:t> to finance solutions (e.g. $ 15,- per </a:t>
            </a:r>
            <a:r>
              <a:rPr lang="en-US" sz="1200" dirty="0" err="1"/>
              <a:t>tonnes</a:t>
            </a:r>
            <a:r>
              <a:rPr lang="en-US" sz="1200" dirty="0"/>
              <a:t> waste treated)</a:t>
            </a:r>
          </a:p>
          <a:p>
            <a:endParaRPr lang="nl-NL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230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1" dirty="0" err="1"/>
              <a:t>From</a:t>
            </a:r>
            <a:r>
              <a:rPr lang="nl-NL" sz="1200" b="1" dirty="0"/>
              <a:t> </a:t>
            </a:r>
            <a:r>
              <a:rPr lang="nl-NL" sz="1200" b="1" dirty="0" err="1"/>
              <a:t>Government</a:t>
            </a:r>
            <a:r>
              <a:rPr lang="nl-NL" sz="1200" b="1" dirty="0"/>
              <a:t> </a:t>
            </a:r>
            <a:r>
              <a:rPr lang="nl-NL" sz="1200" b="1" dirty="0" err="1"/>
              <a:t>perspective</a:t>
            </a:r>
            <a:endParaRPr lang="nl-NL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b="0" dirty="0"/>
              <a:t>We </a:t>
            </a:r>
            <a:r>
              <a:rPr lang="nl-NL" sz="1200" b="0" dirty="0" err="1"/>
              <a:t>need</a:t>
            </a:r>
            <a:r>
              <a:rPr lang="nl-NL" sz="1200" b="0" dirty="0"/>
              <a:t> </a:t>
            </a:r>
            <a:r>
              <a:rPr lang="nl-NL" sz="1200" b="0" dirty="0" err="1"/>
              <a:t>an</a:t>
            </a:r>
            <a:r>
              <a:rPr lang="nl-NL" sz="1200" b="0" dirty="0"/>
              <a:t> </a:t>
            </a:r>
            <a:r>
              <a:rPr lang="nl-NL" sz="1200" b="1" dirty="0" err="1"/>
              <a:t>enabling</a:t>
            </a:r>
            <a:r>
              <a:rPr lang="nl-NL" sz="1200" b="1" dirty="0"/>
              <a:t> environment </a:t>
            </a:r>
            <a:r>
              <a:rPr lang="nl-NL" sz="1200" b="0" dirty="0" err="1"/>
              <a:t>where</a:t>
            </a:r>
            <a:r>
              <a:rPr lang="nl-NL" sz="1200" b="0" dirty="0"/>
              <a:t> </a:t>
            </a:r>
            <a:r>
              <a:rPr lang="nl-NL" sz="1200" b="0" dirty="0" err="1"/>
              <a:t>government</a:t>
            </a:r>
            <a:r>
              <a:rPr lang="nl-NL" sz="1200" b="0" dirty="0"/>
              <a:t> </a:t>
            </a:r>
            <a:r>
              <a:rPr lang="nl-NL" sz="1200" b="0" dirty="0" err="1"/>
              <a:t>can</a:t>
            </a:r>
            <a:r>
              <a:rPr lang="nl-NL" sz="1200" b="0" dirty="0"/>
              <a:t> </a:t>
            </a:r>
            <a:r>
              <a:rPr lang="nl-NL" sz="1200" b="1" dirty="0" err="1"/>
              <a:t>facilitate</a:t>
            </a:r>
            <a:r>
              <a:rPr lang="nl-NL" sz="1200" b="0" dirty="0"/>
              <a:t> access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1" dirty="0"/>
              <a:t>land</a:t>
            </a:r>
            <a:r>
              <a:rPr lang="nl-NL" sz="1200" b="0" dirty="0"/>
              <a:t> </a:t>
            </a:r>
            <a:r>
              <a:rPr lang="nl-NL" sz="1200" b="0" dirty="0" err="1"/>
              <a:t>and</a:t>
            </a:r>
            <a:r>
              <a:rPr lang="nl-NL" sz="1200" b="0" dirty="0"/>
              <a:t> waste </a:t>
            </a:r>
            <a:r>
              <a:rPr lang="nl-NL" sz="1200" b="1" dirty="0"/>
              <a:t>resources.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It would help to see </a:t>
            </a:r>
            <a:r>
              <a:rPr lang="en-US" sz="1200" b="1" dirty="0"/>
              <a:t>stronger environmental policies </a:t>
            </a:r>
            <a:r>
              <a:rPr lang="en-US" sz="1200" dirty="0"/>
              <a:t>on waste, recycling, carbon emission and (renewable) energy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/>
              <a:t>And </a:t>
            </a:r>
            <a:r>
              <a:rPr lang="en-US" sz="1200" b="1" dirty="0"/>
              <a:t>stronger enforcement </a:t>
            </a:r>
            <a:r>
              <a:rPr lang="en-US" sz="1200" b="0" dirty="0"/>
              <a:t>of environmental regulations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dirty="0"/>
              <a:t>And also, to </a:t>
            </a:r>
            <a:r>
              <a:rPr lang="en-US" sz="1200" b="1" dirty="0"/>
              <a:t>encourage </a:t>
            </a:r>
            <a:r>
              <a:rPr lang="en-US" sz="1200" b="0" dirty="0"/>
              <a:t>the production and use of </a:t>
            </a:r>
            <a:r>
              <a:rPr lang="en-US" sz="1200" b="1" dirty="0"/>
              <a:t>renewable energy and organic fertilizer</a:t>
            </a:r>
            <a:r>
              <a:rPr lang="en-US" sz="1200" b="0" dirty="0"/>
              <a:t>, through for example </a:t>
            </a:r>
            <a:r>
              <a:rPr lang="en-US" sz="1200" b="1" dirty="0"/>
              <a:t>subsidizing.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dirty="0"/>
              <a:t>Advocate </a:t>
            </a:r>
            <a:r>
              <a:rPr lang="nl-NL" b="1" dirty="0" err="1"/>
              <a:t>behavior</a:t>
            </a:r>
            <a:r>
              <a:rPr lang="nl-NL" b="1" dirty="0"/>
              <a:t> change </a:t>
            </a:r>
            <a:r>
              <a:rPr lang="nl-NL" dirty="0" err="1"/>
              <a:t>through</a:t>
            </a:r>
            <a:r>
              <a:rPr lang="nl-NL" dirty="0"/>
              <a:t> </a:t>
            </a:r>
            <a:r>
              <a:rPr lang="nl-NL" b="1" dirty="0" err="1"/>
              <a:t>social</a:t>
            </a:r>
            <a:r>
              <a:rPr lang="nl-NL" b="1" dirty="0"/>
              <a:t> marketing </a:t>
            </a:r>
            <a:r>
              <a:rPr lang="nl-NL" dirty="0" err="1"/>
              <a:t>around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b="1" dirty="0" err="1"/>
              <a:t>reuse</a:t>
            </a:r>
            <a:r>
              <a:rPr lang="nl-NL" b="1" dirty="0"/>
              <a:t> of </a:t>
            </a:r>
            <a:r>
              <a:rPr lang="nl-NL" b="1" dirty="0" err="1"/>
              <a:t>faecal</a:t>
            </a:r>
            <a:r>
              <a:rPr lang="nl-NL" b="1" dirty="0"/>
              <a:t> matter </a:t>
            </a:r>
            <a:r>
              <a:rPr lang="nl-NL" b="0" dirty="0" err="1"/>
              <a:t>and</a:t>
            </a:r>
            <a:r>
              <a:rPr lang="nl-NL" b="1" dirty="0"/>
              <a:t> </a:t>
            </a:r>
            <a:r>
              <a:rPr lang="nl-NL" dirty="0"/>
              <a:t>benefits of </a:t>
            </a:r>
            <a:r>
              <a:rPr lang="nl-NL" dirty="0" err="1"/>
              <a:t>using</a:t>
            </a:r>
            <a:r>
              <a:rPr lang="nl-NL" dirty="0"/>
              <a:t> </a:t>
            </a:r>
            <a:r>
              <a:rPr lang="nl-NL" b="1" dirty="0" err="1"/>
              <a:t>organic</a:t>
            </a:r>
            <a:r>
              <a:rPr lang="nl-NL" b="1" dirty="0"/>
              <a:t> </a:t>
            </a:r>
            <a:r>
              <a:rPr lang="nl-NL" b="1" dirty="0" err="1"/>
              <a:t>fertilizer</a:t>
            </a:r>
            <a:r>
              <a:rPr lang="nl-NL" b="1" dirty="0"/>
              <a:t> vs. non-</a:t>
            </a:r>
            <a:r>
              <a:rPr lang="nl-NL" b="1" dirty="0" err="1"/>
              <a:t>organic</a:t>
            </a:r>
            <a:r>
              <a:rPr lang="nl-NL" b="1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200" b="0" dirty="0"/>
              <a:t>Most of </a:t>
            </a:r>
            <a:r>
              <a:rPr lang="nl-NL" sz="1200" b="0" dirty="0" err="1"/>
              <a:t>all</a:t>
            </a:r>
            <a:r>
              <a:rPr lang="nl-NL" sz="1200" b="0" dirty="0"/>
              <a:t>,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0" dirty="0" err="1"/>
              <a:t>find</a:t>
            </a:r>
            <a:r>
              <a:rPr lang="nl-NL" sz="1200" b="0" dirty="0"/>
              <a:t> </a:t>
            </a:r>
            <a:r>
              <a:rPr lang="nl-NL" sz="1200" b="0" dirty="0" err="1"/>
              <a:t>ways</a:t>
            </a:r>
            <a:r>
              <a:rPr lang="nl-NL" sz="1200" b="0" dirty="0"/>
              <a:t>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1" dirty="0" err="1"/>
              <a:t>reward</a:t>
            </a:r>
            <a:r>
              <a:rPr lang="nl-NL" sz="1200" b="1" dirty="0"/>
              <a:t> </a:t>
            </a:r>
            <a:r>
              <a:rPr lang="nl-NL" sz="1200" b="1" dirty="0" err="1"/>
              <a:t>the</a:t>
            </a:r>
            <a:r>
              <a:rPr lang="nl-NL" sz="1200" b="1" dirty="0"/>
              <a:t> </a:t>
            </a:r>
            <a:r>
              <a:rPr lang="nl-NL" sz="1200" b="1" dirty="0" err="1"/>
              <a:t>sanitation</a:t>
            </a:r>
            <a:r>
              <a:rPr lang="nl-NL" sz="1200" b="1" dirty="0"/>
              <a:t> service </a:t>
            </a:r>
            <a:r>
              <a:rPr lang="nl-NL" sz="1200" b="0" dirty="0"/>
              <a:t>we </a:t>
            </a:r>
            <a:r>
              <a:rPr lang="nl-NL" sz="1200" b="0" dirty="0" err="1"/>
              <a:t>provide</a:t>
            </a:r>
            <a:r>
              <a:rPr lang="nl-NL" sz="1200" b="0" dirty="0"/>
              <a:t> or </a:t>
            </a:r>
            <a:r>
              <a:rPr lang="nl-NL" sz="1200" b="0" dirty="0" err="1"/>
              <a:t>the</a:t>
            </a:r>
            <a:r>
              <a:rPr lang="nl-NL" sz="1200" b="0" dirty="0"/>
              <a:t> public health </a:t>
            </a:r>
            <a:r>
              <a:rPr lang="nl-NL" sz="1200" b="0" dirty="0" err="1"/>
              <a:t>that</a:t>
            </a:r>
            <a:r>
              <a:rPr lang="nl-NL" sz="1200" b="0" dirty="0"/>
              <a:t> we </a:t>
            </a:r>
            <a:r>
              <a:rPr lang="nl-NL" sz="1200" b="0" dirty="0" err="1"/>
              <a:t>improve</a:t>
            </a:r>
            <a:r>
              <a:rPr lang="nl-NL" sz="1200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67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1" dirty="0" err="1"/>
              <a:t>From</a:t>
            </a:r>
            <a:r>
              <a:rPr lang="nl-NL" sz="1200" b="1" dirty="0"/>
              <a:t> </a:t>
            </a:r>
            <a:r>
              <a:rPr lang="nl-NL" sz="1200" b="1" dirty="0" err="1"/>
              <a:t>industries</a:t>
            </a:r>
            <a:r>
              <a:rPr lang="nl-NL" sz="1200" b="1" dirty="0"/>
              <a:t> </a:t>
            </a:r>
            <a:r>
              <a:rPr lang="nl-NL" sz="1200" b="1" dirty="0" err="1"/>
              <a:t>perspective</a:t>
            </a:r>
            <a:endParaRPr lang="nl-NL" sz="1200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Make ESG goals </a:t>
            </a:r>
            <a:r>
              <a:rPr lang="en-US" sz="1200" b="1" dirty="0"/>
              <a:t>concrete</a:t>
            </a:r>
            <a:r>
              <a:rPr lang="en-US" sz="1200" dirty="0"/>
              <a:t> and allocate </a:t>
            </a:r>
            <a:r>
              <a:rPr lang="en-US" sz="1200" b="1" dirty="0"/>
              <a:t>more budget </a:t>
            </a:r>
            <a:r>
              <a:rPr lang="en-US" sz="1200" dirty="0"/>
              <a:t>for implementing solutions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Acknowledge the </a:t>
            </a:r>
            <a:r>
              <a:rPr lang="en-US" sz="1200" b="1" dirty="0"/>
              <a:t>value of carbon reduction </a:t>
            </a:r>
            <a:r>
              <a:rPr lang="en-US" sz="1200" dirty="0"/>
              <a:t>when replacing fossil fuel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Plan ahead for the </a:t>
            </a:r>
            <a:r>
              <a:rPr lang="en-US" sz="1200" b="1" dirty="0"/>
              <a:t>energy transition</a:t>
            </a:r>
            <a:r>
              <a:rPr lang="en-US" sz="1200" dirty="0"/>
              <a:t>. It is happening and it is unavoidable.</a:t>
            </a:r>
          </a:p>
          <a:p>
            <a:endParaRPr lang="nl-NL" sz="1200" b="1" dirty="0"/>
          </a:p>
          <a:p>
            <a:r>
              <a:rPr lang="nl-NL" sz="1200" b="1" dirty="0" err="1"/>
              <a:t>And</a:t>
            </a:r>
            <a:r>
              <a:rPr lang="nl-NL" sz="1200" b="1" dirty="0"/>
              <a:t> </a:t>
            </a:r>
            <a:r>
              <a:rPr lang="nl-NL" sz="1200" b="1" dirty="0" err="1"/>
              <a:t>so</a:t>
            </a:r>
            <a:r>
              <a:rPr lang="nl-NL" sz="1200" b="1" dirty="0"/>
              <a:t>, </a:t>
            </a:r>
            <a:r>
              <a:rPr lang="nl-NL" sz="1200" b="1" dirty="0" err="1"/>
              <a:t>what</a:t>
            </a:r>
            <a:r>
              <a:rPr lang="nl-NL" sz="1200" b="1" dirty="0"/>
              <a:t> </a:t>
            </a:r>
            <a:r>
              <a:rPr lang="nl-NL" sz="1200" b="1" dirty="0" err="1"/>
              <a:t>can</a:t>
            </a:r>
            <a:r>
              <a:rPr lang="nl-NL" sz="1200" b="1" dirty="0"/>
              <a:t> </a:t>
            </a:r>
            <a:r>
              <a:rPr lang="nl-NL" sz="1200" b="1" dirty="0" err="1"/>
              <a:t>you</a:t>
            </a:r>
            <a:r>
              <a:rPr lang="nl-NL" sz="1200" b="1" dirty="0"/>
              <a:t> </a:t>
            </a:r>
            <a:r>
              <a:rPr lang="nl-NL" sz="1200" b="1" dirty="0" err="1"/>
              <a:t>ask</a:t>
            </a:r>
            <a:r>
              <a:rPr lang="nl-NL" sz="1200" b="1" dirty="0"/>
              <a:t> </a:t>
            </a:r>
            <a:r>
              <a:rPr lang="nl-NL" sz="1200" b="1" dirty="0" err="1"/>
              <a:t>from</a:t>
            </a:r>
            <a:r>
              <a:rPr lang="nl-NL" sz="1200" b="1" dirty="0"/>
              <a:t> </a:t>
            </a:r>
            <a:r>
              <a:rPr lang="nl-NL" sz="1200" b="1" dirty="0" err="1"/>
              <a:t>us</a:t>
            </a:r>
            <a:r>
              <a:rPr lang="nl-NL" sz="1200" b="1" dirty="0"/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b="0" dirty="0"/>
              <a:t>Well </a:t>
            </a:r>
            <a:r>
              <a:rPr lang="nl-NL" sz="1200" b="0" dirty="0" err="1"/>
              <a:t>that</a:t>
            </a:r>
            <a:r>
              <a:rPr lang="nl-NL" sz="1200" b="0" dirty="0"/>
              <a:t> we </a:t>
            </a:r>
            <a:r>
              <a:rPr lang="nl-NL" sz="1200" b="0" dirty="0" err="1"/>
              <a:t>provide</a:t>
            </a:r>
            <a:r>
              <a:rPr lang="nl-NL" sz="1200" b="0" dirty="0"/>
              <a:t> </a:t>
            </a:r>
            <a:r>
              <a:rPr lang="nl-NL" sz="1200" b="1" dirty="0"/>
              <a:t>tailormade </a:t>
            </a:r>
            <a:r>
              <a:rPr lang="nl-NL" sz="1200" b="1" dirty="0" err="1"/>
              <a:t>solutions</a:t>
            </a:r>
            <a:r>
              <a:rPr lang="nl-NL" sz="1200" b="1" dirty="0"/>
              <a:t> </a:t>
            </a:r>
            <a:r>
              <a:rPr lang="nl-NL" sz="1200" b="0" dirty="0" err="1"/>
              <a:t>that</a:t>
            </a:r>
            <a:r>
              <a:rPr lang="nl-NL" sz="1200" b="0" dirty="0"/>
              <a:t> </a:t>
            </a:r>
            <a:r>
              <a:rPr lang="nl-NL" sz="1200" b="0" dirty="0" err="1"/>
              <a:t>deliver</a:t>
            </a:r>
            <a:r>
              <a:rPr lang="nl-NL" sz="1200" b="0" dirty="0"/>
              <a:t> </a:t>
            </a:r>
            <a:r>
              <a:rPr lang="nl-NL" sz="1200" b="0" dirty="0" err="1"/>
              <a:t>valuable</a:t>
            </a:r>
            <a:r>
              <a:rPr lang="nl-NL" sz="1200" b="0" dirty="0"/>
              <a:t> </a:t>
            </a:r>
            <a:r>
              <a:rPr lang="nl-NL" sz="1200" b="0" dirty="0" err="1"/>
              <a:t>products</a:t>
            </a:r>
            <a:r>
              <a:rPr lang="nl-NL" sz="1200" b="0" dirty="0"/>
              <a:t> </a:t>
            </a:r>
            <a:r>
              <a:rPr lang="nl-NL" sz="1200" b="0" dirty="0" err="1"/>
              <a:t>and</a:t>
            </a:r>
            <a:r>
              <a:rPr lang="nl-NL" sz="1200" b="0" dirty="0"/>
              <a:t>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b="0" dirty="0" err="1"/>
              <a:t>That</a:t>
            </a:r>
            <a:r>
              <a:rPr lang="nl-NL" sz="1200" b="0" dirty="0"/>
              <a:t> we </a:t>
            </a:r>
            <a:r>
              <a:rPr lang="nl-NL" sz="1200" b="0" dirty="0" err="1"/>
              <a:t>can</a:t>
            </a:r>
            <a:r>
              <a:rPr lang="nl-NL" sz="1200" b="0" dirty="0"/>
              <a:t> </a:t>
            </a:r>
            <a:r>
              <a:rPr lang="nl-NL" sz="1200" b="1" dirty="0" err="1"/>
              <a:t>connect</a:t>
            </a:r>
            <a:r>
              <a:rPr lang="nl-NL" sz="1200" b="0" dirty="0"/>
              <a:t> </a:t>
            </a:r>
            <a:r>
              <a:rPr lang="nl-NL" sz="1200" b="0" dirty="0" err="1"/>
              <a:t>you</a:t>
            </a:r>
            <a:r>
              <a:rPr lang="nl-NL" sz="1200" b="0" dirty="0"/>
              <a:t>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0" dirty="0" err="1"/>
              <a:t>all</a:t>
            </a:r>
            <a:r>
              <a:rPr lang="nl-NL" sz="1200" b="0" dirty="0"/>
              <a:t> </a:t>
            </a:r>
            <a:r>
              <a:rPr lang="nl-NL" sz="1200" b="0" dirty="0" err="1"/>
              <a:t>other</a:t>
            </a:r>
            <a:r>
              <a:rPr lang="nl-NL" sz="1200" b="0" dirty="0"/>
              <a:t> </a:t>
            </a:r>
            <a:r>
              <a:rPr lang="nl-NL" sz="1200" b="1" dirty="0" err="1"/>
              <a:t>players</a:t>
            </a:r>
            <a:r>
              <a:rPr lang="nl-NL" sz="1200" b="1" dirty="0"/>
              <a:t> </a:t>
            </a:r>
            <a:r>
              <a:rPr lang="nl-NL" sz="1200" b="1" dirty="0" err="1"/>
              <a:t>and</a:t>
            </a:r>
            <a:r>
              <a:rPr lang="nl-NL" sz="1200" b="1" dirty="0"/>
              <a:t> </a:t>
            </a:r>
            <a:r>
              <a:rPr lang="nl-NL" sz="1200" b="1" dirty="0" err="1"/>
              <a:t>their</a:t>
            </a:r>
            <a:r>
              <a:rPr lang="nl-NL" sz="1200" b="1" dirty="0"/>
              <a:t> systems</a:t>
            </a:r>
            <a:r>
              <a:rPr lang="nl-NL" sz="1200" b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 b="0" dirty="0" err="1"/>
              <a:t>And</a:t>
            </a:r>
            <a:r>
              <a:rPr lang="nl-NL" sz="1200" b="0" dirty="0"/>
              <a:t> </a:t>
            </a:r>
            <a:r>
              <a:rPr lang="nl-NL" sz="1200" b="0" dirty="0" err="1"/>
              <a:t>that</a:t>
            </a:r>
            <a:r>
              <a:rPr lang="nl-NL" sz="1200" b="0" dirty="0"/>
              <a:t> we are here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1" dirty="0"/>
              <a:t>start these kinds of </a:t>
            </a:r>
            <a:r>
              <a:rPr lang="nl-NL" sz="1200" b="1" dirty="0" err="1"/>
              <a:t>conversations</a:t>
            </a:r>
            <a:r>
              <a:rPr lang="nl-NL" sz="1200" b="0" dirty="0"/>
              <a:t>.</a:t>
            </a:r>
            <a:endParaRPr lang="en-US" sz="1200" b="0" dirty="0"/>
          </a:p>
          <a:p>
            <a:endParaRPr lang="nl-NL" sz="1200" dirty="0"/>
          </a:p>
          <a:p>
            <a:r>
              <a:rPr lang="nl-NL" sz="1200" b="0" dirty="0" err="1"/>
              <a:t>So</a:t>
            </a:r>
            <a:r>
              <a:rPr lang="nl-NL" sz="1200" b="0" dirty="0"/>
              <a:t>, I want </a:t>
            </a:r>
            <a:r>
              <a:rPr lang="nl-NL" sz="1200" b="0" dirty="0" err="1"/>
              <a:t>to</a:t>
            </a:r>
            <a:r>
              <a:rPr lang="nl-NL" sz="1200" b="0" dirty="0"/>
              <a:t> </a:t>
            </a:r>
            <a:r>
              <a:rPr lang="nl-NL" sz="1200" b="0" dirty="0" err="1"/>
              <a:t>leave</a:t>
            </a:r>
            <a:r>
              <a:rPr lang="nl-NL" sz="1200" b="0" dirty="0"/>
              <a:t> </a:t>
            </a:r>
            <a:r>
              <a:rPr lang="nl-NL" sz="1200" b="0" dirty="0" err="1"/>
              <a:t>you</a:t>
            </a:r>
            <a:r>
              <a:rPr lang="nl-NL" sz="1200" b="0" dirty="0"/>
              <a:t> </a:t>
            </a:r>
            <a:r>
              <a:rPr lang="nl-NL" sz="1200" b="0" dirty="0" err="1"/>
              <a:t>with</a:t>
            </a:r>
            <a:r>
              <a:rPr lang="nl-NL" sz="1200" b="0" dirty="0"/>
              <a:t> these </a:t>
            </a:r>
            <a:r>
              <a:rPr lang="nl-NL" sz="1200" b="1" dirty="0" err="1"/>
              <a:t>thoughts</a:t>
            </a:r>
            <a:r>
              <a:rPr lang="nl-NL" sz="1200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What can you do to </a:t>
            </a:r>
            <a:r>
              <a:rPr lang="en-US" sz="1200" b="1" dirty="0"/>
              <a:t>help</a:t>
            </a:r>
            <a:r>
              <a:rPr lang="en-US" sz="1200" dirty="0"/>
              <a:t> us reach our full potential?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As we make the problems of others our business =&gt; we </a:t>
            </a:r>
            <a:r>
              <a:rPr lang="en-US" sz="1200" b="1" dirty="0"/>
              <a:t>encourage</a:t>
            </a:r>
            <a:r>
              <a:rPr lang="en-US" sz="1200" dirty="0"/>
              <a:t> you to do the same.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What if you could take on one of the </a:t>
            </a:r>
            <a:r>
              <a:rPr lang="en-US" sz="1200" b="1" dirty="0"/>
              <a:t>obstacles</a:t>
            </a:r>
            <a:r>
              <a:rPr lang="en-US" sz="1200" dirty="0"/>
              <a:t> I’ve shared with you today?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We all have the </a:t>
            </a:r>
            <a:r>
              <a:rPr lang="en-US" sz="1200" b="1" dirty="0"/>
              <a:t>same goal</a:t>
            </a:r>
            <a:r>
              <a:rPr lang="en-US" sz="1200" dirty="0"/>
              <a:t>: to improve the lives and living conditions of many.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But we </a:t>
            </a:r>
            <a:r>
              <a:rPr lang="en-US" sz="1200" b="1" dirty="0"/>
              <a:t>cannot do it alone</a:t>
            </a:r>
            <a:r>
              <a:rPr lang="en-US" sz="1200" dirty="0"/>
              <a:t>, we need you – and we need your systems.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That leaves me with </a:t>
            </a:r>
            <a:r>
              <a:rPr lang="en-US" sz="1200" b="1" dirty="0"/>
              <a:t>just one question</a:t>
            </a:r>
            <a:r>
              <a:rPr lang="en-US" sz="1200" dirty="0"/>
              <a:t>…</a:t>
            </a:r>
          </a:p>
          <a:p>
            <a:endParaRPr lang="nl-NL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4771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 panose="020B0604020202020204" pitchFamily="34" charset="0"/>
              <a:buChar char="•"/>
            </a:pPr>
            <a:endParaRPr lang="en-UG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18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5C7B-318D-03CB-9CA1-31054F95E8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369" y="5029200"/>
            <a:ext cx="4259263" cy="4460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dirty="0">
                <a:solidFill>
                  <a:schemeClr val="tx2"/>
                </a:solidFill>
              </a:rPr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17170-02D0-6F51-2E76-B9C54BEA68A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204" y="323967"/>
            <a:ext cx="6400801" cy="367409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Speaker names and organisations</a:t>
            </a:r>
          </a:p>
        </p:txBody>
      </p: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386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058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701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705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128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542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2242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9461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9418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641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85102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765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3683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1880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28375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03162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55901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8373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8995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08060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40587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1058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6116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93610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938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3632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5710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28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br>
              <a:rPr lang="en-US"/>
            </a:b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50" r:id="rId3"/>
    <p:sldLayoutId id="2147483660" r:id="rId4"/>
    <p:sldLayoutId id="2147483661" r:id="rId5"/>
    <p:sldLayoutId id="2147483682" r:id="rId6"/>
    <p:sldLayoutId id="2147483684" r:id="rId7"/>
    <p:sldLayoutId id="2147483662" r:id="rId8"/>
    <p:sldLayoutId id="2147483651" r:id="rId9"/>
    <p:sldLayoutId id="2147483663" r:id="rId10"/>
    <p:sldLayoutId id="2147483664" r:id="rId11"/>
    <p:sldLayoutId id="2147483665" r:id="rId12"/>
    <p:sldLayoutId id="2147483666" r:id="rId13"/>
    <p:sldLayoutId id="2147483652" r:id="rId14"/>
    <p:sldLayoutId id="2147483669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6" r:id="rId21"/>
    <p:sldLayoutId id="2147483673" r:id="rId22"/>
    <p:sldLayoutId id="2147483677" r:id="rId23"/>
    <p:sldLayoutId id="2147483674" r:id="rId24"/>
    <p:sldLayoutId id="2147483675" r:id="rId25"/>
    <p:sldLayoutId id="2147483679" r:id="rId26"/>
    <p:sldLayoutId id="2147483680" r:id="rId27"/>
    <p:sldLayoutId id="2147483656" r:id="rId28"/>
    <p:sldLayoutId id="2147483683" r:id="rId29"/>
    <p:sldLayoutId id="2147483655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4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Z4SUpz6y8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jp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33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4.png"/><Relationship Id="rId3" Type="http://schemas.openxmlformats.org/officeDocument/2006/relationships/image" Target="../media/image51.jpeg"/><Relationship Id="rId7" Type="http://schemas.openxmlformats.org/officeDocument/2006/relationships/hyperlink" Target="https://www.instagram.com/safisana_org/" TargetMode="External"/><Relationship Id="rId12" Type="http://schemas.openxmlformats.org/officeDocument/2006/relationships/hyperlink" Target="https://www.youtube.com/channel/UC6XufGZXoHcThs5ZQJTXSGw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6.xml"/><Relationship Id="rId6" Type="http://schemas.openxmlformats.org/officeDocument/2006/relationships/hyperlink" Target="http://www.safisana.org/" TargetMode="External"/><Relationship Id="rId11" Type="http://schemas.openxmlformats.org/officeDocument/2006/relationships/hyperlink" Target="https://twitter.com/SafiSana_org" TargetMode="External"/><Relationship Id="rId5" Type="http://schemas.openxmlformats.org/officeDocument/2006/relationships/hyperlink" Target="mailto:info@safisana.org" TargetMode="External"/><Relationship Id="rId10" Type="http://schemas.openxmlformats.org/officeDocument/2006/relationships/hyperlink" Target="https://www.linkedin.com/company/1863557/admin/" TargetMode="External"/><Relationship Id="rId4" Type="http://schemas.openxmlformats.org/officeDocument/2006/relationships/image" Target="../media/image52.png"/><Relationship Id="rId9" Type="http://schemas.openxmlformats.org/officeDocument/2006/relationships/hyperlink" Target="https://www.facebook.com/safisan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FB43A9-3CB1-4ED1-A0AE-6EB8B44B59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/>
          <a:stretch/>
        </p:blipFill>
        <p:spPr>
          <a:xfrm>
            <a:off x="0" y="2832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61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21AD24-697C-BA9F-AC64-476B4DA6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30C2F6-313A-55CD-8FD8-E37036DA8D94}"/>
              </a:ext>
            </a:extLst>
          </p:cNvPr>
          <p:cNvSpPr txBox="1"/>
          <p:nvPr/>
        </p:nvSpPr>
        <p:spPr>
          <a:xfrm>
            <a:off x="3048000" y="3105835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hlinkClick r:id="rId3"/>
              </a:rPr>
              <a:t>The </a:t>
            </a:r>
            <a:r>
              <a:rPr lang="en-GB" sz="2800" dirty="0" err="1">
                <a:hlinkClick r:id="rId3"/>
              </a:rPr>
              <a:t>Safisana</a:t>
            </a:r>
            <a:r>
              <a:rPr lang="en-GB" sz="2800" dirty="0">
                <a:hlinkClick r:id="rId3"/>
              </a:rPr>
              <a:t> Solution in Ghana - Turning Waste into Value - YouTube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9921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21EAA9E-A518-483E-A46E-CEDF338C3FD8}"/>
              </a:ext>
            </a:extLst>
          </p:cNvPr>
          <p:cNvSpPr/>
          <p:nvPr/>
        </p:nvSpPr>
        <p:spPr>
          <a:xfrm>
            <a:off x="7505699" y="1825625"/>
            <a:ext cx="3818731" cy="3771900"/>
          </a:xfrm>
          <a:prstGeom prst="rect">
            <a:avLst/>
          </a:prstGeom>
          <a:solidFill>
            <a:srgbClr val="FA5A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D95B0-F1DC-85F9-D27A-344F1ACD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The Safisana Recycling Plant in Accra, Ghana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205447" cy="1325563"/>
          </a:xfrm>
        </p:spPr>
        <p:txBody>
          <a:bodyPr>
            <a:normAutofit/>
          </a:bodyPr>
          <a:lstStyle/>
          <a:p>
            <a:r>
              <a:rPr lang="en-GB" dirty="0"/>
              <a:t>A solution that connects all systems…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DDA39DB-95C6-4E80-B58A-081B46646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70" y="1825625"/>
            <a:ext cx="6705600" cy="3771900"/>
          </a:xfrm>
        </p:spPr>
      </p:pic>
      <p:pic>
        <p:nvPicPr>
          <p:cNvPr id="2071" name="Picture 23" descr="https://lh3.googleusercontent.com/WfEuATfjs8ApL0eIwP8J6WebcvQ-2EJKQAeDgdPtNX3tXy5u6Cp7NuOdpjA_SIZ2dUIwpw8CxWb6te8Jv733we38DDph_2sSyI40DgfwRBtVoCO23rAiCtPFRtCySOaO0FkjsTWpXqZKf9A9-m5ATh-FmQ=s2048">
            <a:extLst>
              <a:ext uri="{FF2B5EF4-FFF2-40B4-BE49-F238E27FC236}">
                <a16:creationId xmlns:a16="http://schemas.microsoft.com/office/drawing/2014/main" id="{EBB4D967-D034-4260-9FD1-C736DE283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358" y="2022474"/>
            <a:ext cx="34274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FC5450DC-E6C2-4BF6-B173-6CDC90082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07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205447" cy="1325563"/>
          </a:xfrm>
        </p:spPr>
        <p:txBody>
          <a:bodyPr>
            <a:normAutofit/>
          </a:bodyPr>
          <a:lstStyle/>
          <a:p>
            <a:r>
              <a:rPr lang="en-GB" dirty="0"/>
              <a:t>… combatting multiple crises!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93DAE6E0-884B-490A-81BB-5D0758034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6260A0F-9C7A-4712-AF51-CD97CD66A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5"/>
          <a:stretch/>
        </p:blipFill>
        <p:spPr>
          <a:xfrm>
            <a:off x="839320" y="1503821"/>
            <a:ext cx="9205446" cy="5205997"/>
          </a:xfrm>
        </p:spPr>
      </p:pic>
    </p:spTree>
    <p:extLst>
      <p:ext uri="{BB962C8B-B14F-4D97-AF65-F5344CB8AC3E}">
        <p14:creationId xmlns:p14="http://schemas.microsoft.com/office/powerpoint/2010/main" val="238233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EEC98B-5A60-484A-92DA-5E1149EEB0F7}"/>
              </a:ext>
            </a:extLst>
          </p:cNvPr>
          <p:cNvSpPr/>
          <p:nvPr/>
        </p:nvSpPr>
        <p:spPr>
          <a:xfrm>
            <a:off x="5645701" y="5006340"/>
            <a:ext cx="4797596" cy="14865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3E3160-1BDC-48BE-A794-D362098DBCA2}"/>
              </a:ext>
            </a:extLst>
          </p:cNvPr>
          <p:cNvSpPr/>
          <p:nvPr/>
        </p:nvSpPr>
        <p:spPr>
          <a:xfrm>
            <a:off x="864869" y="4979525"/>
            <a:ext cx="4914670" cy="1513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3AC4CD-3B8D-4F8C-BCC9-B212F0A66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87" y="1415001"/>
            <a:ext cx="4788453" cy="359133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Poor health and lack of hygiene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DFA116-0314-43D4-B718-C12193690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" y="1415001"/>
            <a:ext cx="4788452" cy="3591339"/>
          </a:xfr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07661F-80E8-47E0-87E6-B3C5E51CF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12" y="2202235"/>
            <a:ext cx="1935743" cy="1760165"/>
          </a:xfrm>
          <a:prstGeom prst="rect">
            <a:avLst/>
          </a:prstGeom>
        </p:spPr>
      </p:pic>
      <p:pic>
        <p:nvPicPr>
          <p:cNvPr id="8" name="Picture 2" descr="Image">
            <a:extLst>
              <a:ext uri="{FF2B5EF4-FFF2-40B4-BE49-F238E27FC236}">
                <a16:creationId xmlns:a16="http://schemas.microsoft.com/office/drawing/2014/main" id="{92F97FF5-4ECB-4EF0-8CD4-CFB822F93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D6ABE0-46D6-418E-9B58-ABEE46E969C8}"/>
              </a:ext>
            </a:extLst>
          </p:cNvPr>
          <p:cNvSpPr/>
          <p:nvPr/>
        </p:nvSpPr>
        <p:spPr>
          <a:xfrm>
            <a:off x="5752429" y="5194620"/>
            <a:ext cx="4677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Over 800 K</a:t>
            </a:r>
            <a:r>
              <a:rPr lang="en-US" sz="2400" b="1" dirty="0">
                <a:solidFill>
                  <a:srgbClr val="FF9900"/>
                </a:solidFill>
                <a:latin typeface="Quicksand" panose="00000500000000000000" pitchFamily="2" charset="0"/>
              </a:rPr>
              <a:t> </a:t>
            </a:r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people die from poor sanitation and hygiene,  yearly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28A3B1-4DC9-4E09-B990-B17F206199C0}"/>
              </a:ext>
            </a:extLst>
          </p:cNvPr>
          <p:cNvSpPr/>
          <p:nvPr/>
        </p:nvSpPr>
        <p:spPr>
          <a:xfrm>
            <a:off x="866392" y="4894404"/>
            <a:ext cx="46771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endParaRPr lang="en-US" dirty="0">
              <a:solidFill>
                <a:srgbClr val="FF9900"/>
              </a:solidFill>
              <a:highlight>
                <a:srgbClr val="000000"/>
              </a:highlight>
            </a:endParaRPr>
          </a:p>
          <a:p>
            <a:pPr lvl="0" algn="ctr" fontAlgn="base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Globally, 80% of wastewater flows back into the ecosystem without being treated or reused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631F61-EBF6-441F-93D3-BE5681036735}"/>
              </a:ext>
            </a:extLst>
          </p:cNvPr>
          <p:cNvCxnSpPr>
            <a:cxnSpLocks/>
          </p:cNvCxnSpPr>
          <p:nvPr/>
        </p:nvCxnSpPr>
        <p:spPr>
          <a:xfrm>
            <a:off x="5655606" y="4997098"/>
            <a:ext cx="5336" cy="151335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6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D19760-5FCD-4666-80BC-FF6122144C86}"/>
              </a:ext>
            </a:extLst>
          </p:cNvPr>
          <p:cNvSpPr/>
          <p:nvPr/>
        </p:nvSpPr>
        <p:spPr>
          <a:xfrm>
            <a:off x="858252" y="5530850"/>
            <a:ext cx="9698169" cy="9620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817768" cy="1325563"/>
          </a:xfrm>
        </p:spPr>
        <p:txBody>
          <a:bodyPr/>
          <a:lstStyle/>
          <a:p>
            <a:r>
              <a:rPr lang="en-GB" dirty="0"/>
              <a:t>Climate change and </a:t>
            </a:r>
            <a:br>
              <a:rPr lang="en-GB" dirty="0"/>
            </a:br>
            <a:r>
              <a:rPr lang="en-GB" dirty="0"/>
              <a:t>Energy transition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4AE708-42FB-4C82-BED7-272FC7183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9" r="9689"/>
          <a:stretch/>
        </p:blipFill>
        <p:spPr>
          <a:xfrm>
            <a:off x="858252" y="1758950"/>
            <a:ext cx="4789285" cy="3771901"/>
          </a:xfrm>
        </p:spPr>
      </p:pic>
      <p:pic>
        <p:nvPicPr>
          <p:cNvPr id="4098" name="Picture 2" descr="https://lh3.googleusercontent.com/FbcQNYKpVuADDHu3yzZJ4JoyftsoqsVFLAggoJTzFD2P3v0Ef755gpKegm8RevGh6gzTDreaF8UBKWqOLvqCla60DTaTQRO_MY1YyL42hR_ihN6ePCcQRuOHN969Om8uWxQMeWkab0v7JFfZLiFhEIV-hw=s2048">
            <a:extLst>
              <a:ext uri="{FF2B5EF4-FFF2-40B4-BE49-F238E27FC236}">
                <a16:creationId xmlns:a16="http://schemas.microsoft.com/office/drawing/2014/main" id="{A85F4565-AE8A-4860-ACC2-C9C02ED568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6793"/>
          <a:stretch/>
        </p:blipFill>
        <p:spPr bwMode="auto">
          <a:xfrm>
            <a:off x="5647537" y="1755139"/>
            <a:ext cx="4908884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AD023F-BFD7-4E75-A9D1-9ED3D483C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61" y="2421733"/>
            <a:ext cx="1152781" cy="1533048"/>
          </a:xfrm>
          <a:prstGeom prst="rect">
            <a:avLst/>
          </a:prstGeom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A23FCE58-E376-4E17-90A3-9347500D1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CA0DC9-965D-4AF4-B866-22BB6966592F}"/>
              </a:ext>
            </a:extLst>
          </p:cNvPr>
          <p:cNvSpPr/>
          <p:nvPr/>
        </p:nvSpPr>
        <p:spPr>
          <a:xfrm>
            <a:off x="858252" y="5523230"/>
            <a:ext cx="9698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Greenhouse gas emissions need to be limited by 2030 with 45 % </a:t>
            </a:r>
          </a:p>
          <a:p>
            <a:pPr algn="ctr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to get on track to 1.5°C global warming</a:t>
            </a:r>
            <a:endParaRPr lang="nl-NL" sz="2000" dirty="0">
              <a:solidFill>
                <a:srgbClr val="FF9900"/>
              </a:solidFill>
              <a:latin typeface="Quicksand" panose="00000500000000000000" pitchFamily="2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A98C81-DCFA-4B0F-9F13-842A1A1401B4}"/>
              </a:ext>
            </a:extLst>
          </p:cNvPr>
          <p:cNvCxnSpPr>
            <a:cxnSpLocks/>
          </p:cNvCxnSpPr>
          <p:nvPr/>
        </p:nvCxnSpPr>
        <p:spPr>
          <a:xfrm flipH="1">
            <a:off x="858252" y="5530850"/>
            <a:ext cx="9698169" cy="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42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206579-3BAE-4CFD-AE33-DA93958D3A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4"/>
          <a:stretch/>
        </p:blipFill>
        <p:spPr>
          <a:xfrm>
            <a:off x="5869574" y="1758950"/>
            <a:ext cx="4638283" cy="3605530"/>
          </a:xfrm>
          <a:prstGeom prst="rect">
            <a:avLst/>
          </a:prstGeom>
        </p:spPr>
      </p:pic>
      <p:pic>
        <p:nvPicPr>
          <p:cNvPr id="7170" name="Picture 2" descr="https://lh4.googleusercontent.com/dhyTnU4N6I0coERg1Ov_iBs5R9qCim5oQB0VBayRiJY8fe_nB4t66WeSuygLBxOme-RyZY_KJKp6XrglozFDQ3FpcuYqCVpi3P_9sQ16bXPAMOKLEHsfx60tk2dt41gOFWb7_x4gRGC-LAVGZHmCOQ=s2048">
            <a:extLst>
              <a:ext uri="{FF2B5EF4-FFF2-40B4-BE49-F238E27FC236}">
                <a16:creationId xmlns:a16="http://schemas.microsoft.com/office/drawing/2014/main" id="{47FE4BB0-C251-4C4F-88BE-7B6CECF87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240" r="3479" b="-240"/>
          <a:stretch/>
        </p:blipFill>
        <p:spPr bwMode="auto">
          <a:xfrm>
            <a:off x="962523" y="1767590"/>
            <a:ext cx="4888070" cy="360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/>
          <a:lstStyle/>
          <a:p>
            <a:r>
              <a:rPr lang="en-GB" dirty="0"/>
              <a:t>Struggle for food security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3B439-9C24-4F56-BEDE-1EE2DA914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158" y="1859568"/>
            <a:ext cx="1198831" cy="1710787"/>
          </a:xfrm>
          <a:prstGeom prst="rect">
            <a:avLst/>
          </a:prstGeom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EC95FBD8-704D-410D-B92A-3CBA68277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809F9F-4403-4EF4-94C9-60A3C1E76472}"/>
              </a:ext>
            </a:extLst>
          </p:cNvPr>
          <p:cNvSpPr/>
          <p:nvPr/>
        </p:nvSpPr>
        <p:spPr>
          <a:xfrm>
            <a:off x="962523" y="5364480"/>
            <a:ext cx="4888070" cy="11197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Global reserves of phosphate will </a:t>
            </a:r>
            <a:b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</a:br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be depleted in 50–100 years</a:t>
            </a:r>
            <a:endParaRPr lang="nl-NL" sz="2400" dirty="0">
              <a:solidFill>
                <a:srgbClr val="FF9900"/>
              </a:solidFill>
              <a:latin typeface="Quicksand" panose="000005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05F23-3174-4506-8259-FA1F0ACF174A}"/>
              </a:ext>
            </a:extLst>
          </p:cNvPr>
          <p:cNvSpPr/>
          <p:nvPr/>
        </p:nvSpPr>
        <p:spPr>
          <a:xfrm>
            <a:off x="5869575" y="5373120"/>
            <a:ext cx="4638282" cy="111975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9900"/>
                </a:solidFill>
                <a:latin typeface="Quicksand" panose="00000500000000000000" pitchFamily="2" charset="0"/>
              </a:rPr>
              <a:t>By 2050 nearly 10 billion people will live on Earth</a:t>
            </a:r>
            <a:endParaRPr lang="nl-NL" sz="2400" dirty="0">
              <a:solidFill>
                <a:srgbClr val="FF9900"/>
              </a:solidFill>
              <a:latin typeface="Quicksand" panose="00000500000000000000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51E635-E859-4274-B811-30B2D06FB048}"/>
              </a:ext>
            </a:extLst>
          </p:cNvPr>
          <p:cNvCxnSpPr>
            <a:cxnSpLocks/>
          </p:cNvCxnSpPr>
          <p:nvPr/>
        </p:nvCxnSpPr>
        <p:spPr>
          <a:xfrm>
            <a:off x="5869574" y="5373120"/>
            <a:ext cx="0" cy="1111115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465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A2B950-6742-4B62-B241-C216EF1450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" t="17407" r="3083" b="18148"/>
          <a:stretch/>
        </p:blipFill>
        <p:spPr>
          <a:xfrm>
            <a:off x="7935" y="0"/>
            <a:ext cx="12184065" cy="4706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76A5A-BDDB-47D3-AF93-1B9910E7F6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4" t="66789" r="51205" b="23717"/>
          <a:stretch/>
        </p:blipFill>
        <p:spPr>
          <a:xfrm>
            <a:off x="4154487" y="3315457"/>
            <a:ext cx="1727200" cy="69347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920" y="4921731"/>
            <a:ext cx="11440160" cy="1299631"/>
          </a:xfrm>
        </p:spPr>
        <p:txBody>
          <a:bodyPr>
            <a:normAutofit/>
          </a:bodyPr>
          <a:lstStyle/>
          <a:p>
            <a:r>
              <a:rPr lang="en-US" dirty="0"/>
              <a:t>A circular and sustainable business model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86DF9-F008-46E2-8D19-D50884259D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6" t="20399" r="52067" b="68481"/>
          <a:stretch/>
        </p:blipFill>
        <p:spPr>
          <a:xfrm>
            <a:off x="4276291" y="4008934"/>
            <a:ext cx="1605396" cy="62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8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6426-E567-42F1-9902-DABC3E1C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A569DE-B35E-4E94-B0A7-DDEBCD470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0"/>
          <a:stretch/>
        </p:blipFill>
        <p:spPr>
          <a:xfrm>
            <a:off x="904125" y="1461159"/>
            <a:ext cx="9822467" cy="4345281"/>
          </a:xfrm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DEB295EB-7A8A-429C-B7FD-292F6DC91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597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1B8D28-C82D-4F77-B521-611EB9500E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" t="81712" r="6649" b="1202"/>
          <a:stretch/>
        </p:blipFill>
        <p:spPr>
          <a:xfrm>
            <a:off x="811254" y="5721607"/>
            <a:ext cx="7523600" cy="8023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73200F-80CF-4658-9633-A676F67F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Our</a:t>
            </a:r>
            <a:r>
              <a:rPr lang="nl-NL" dirty="0"/>
              <a:t> Impact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3785DB-A466-468D-86A9-700BAAB52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t="2614" r="1238" b="2942"/>
          <a:stretch/>
        </p:blipFill>
        <p:spPr>
          <a:xfrm>
            <a:off x="811254" y="1586039"/>
            <a:ext cx="7523600" cy="4135568"/>
          </a:xfrm>
        </p:spPr>
      </p:pic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64B75EB3-C3B8-4715-9228-00DC3E70C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1DAD1E-3547-4B95-8DE8-14DE420F25C4}"/>
              </a:ext>
            </a:extLst>
          </p:cNvPr>
          <p:cNvSpPr/>
          <p:nvPr/>
        </p:nvSpPr>
        <p:spPr>
          <a:xfrm>
            <a:off x="8407455" y="2194774"/>
            <a:ext cx="3308829" cy="2014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DA194E-78E6-4729-A6C6-61229B8F359E}"/>
              </a:ext>
            </a:extLst>
          </p:cNvPr>
          <p:cNvSpPr/>
          <p:nvPr/>
        </p:nvSpPr>
        <p:spPr>
          <a:xfrm>
            <a:off x="8407455" y="2363112"/>
            <a:ext cx="345790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B502"/>
                </a:solidFill>
                <a:latin typeface="Quicksand" panose="00000500000000000000" pitchFamily="2" charset="0"/>
              </a:rPr>
              <a:t>80,000 primary beneficiaries yearly</a:t>
            </a:r>
            <a:br>
              <a:rPr lang="en-US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0416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56A4C632-894E-49D9-A2CE-687B2EE5373D}"/>
              </a:ext>
            </a:extLst>
          </p:cNvPr>
          <p:cNvSpPr txBox="1">
            <a:spLocks/>
          </p:cNvSpPr>
          <p:nvPr/>
        </p:nvSpPr>
        <p:spPr>
          <a:xfrm>
            <a:off x="751840" y="1876594"/>
            <a:ext cx="5237226" cy="4709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/>
              <a:t>2025: 2 to 3 new plants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/>
              <a:t>Ghana, Ethiopia and Uganda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/>
              <a:t>At least 3 plants per country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/>
              <a:t>Beyond 2025: </a:t>
            </a:r>
            <a:br>
              <a:rPr lang="en-US" dirty="0"/>
            </a:br>
            <a:r>
              <a:rPr lang="en-US" dirty="0"/>
              <a:t>3 &gt; 5 &gt; 10 &gt; 25 plants per year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l-NL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4B563C-A660-4323-9199-422ADB3F2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6" r="18975" b="11834"/>
          <a:stretch/>
        </p:blipFill>
        <p:spPr>
          <a:xfrm>
            <a:off x="5019261" y="768262"/>
            <a:ext cx="5608684" cy="581821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58A3C9-3B18-4210-85E6-2C658D27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accent3"/>
                </a:solidFill>
              </a:rPr>
              <a:t>Our</a:t>
            </a:r>
            <a:r>
              <a:rPr lang="nl-NL" dirty="0">
                <a:solidFill>
                  <a:schemeClr val="accent3"/>
                </a:solidFill>
              </a:rPr>
              <a:t> focus</a:t>
            </a:r>
          </a:p>
        </p:txBody>
      </p:sp>
      <p:pic>
        <p:nvPicPr>
          <p:cNvPr id="10" name="Picture 2" descr="Image">
            <a:extLst>
              <a:ext uri="{FF2B5EF4-FFF2-40B4-BE49-F238E27FC236}">
                <a16:creationId xmlns:a16="http://schemas.microsoft.com/office/drawing/2014/main" id="{72FEABCC-C38B-450B-8BD9-28A2B9049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902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5FBE09-3E12-4B4E-82B0-7E88E9BD12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1" t="3453" r="53348" b="36958"/>
          <a:stretch/>
        </p:blipFill>
        <p:spPr>
          <a:xfrm>
            <a:off x="1090217" y="2446833"/>
            <a:ext cx="4374346" cy="4110645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B6DD8BA-5BFE-4680-8DD6-5134A4135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3" t="8757" r="3033" b="7343"/>
          <a:stretch/>
        </p:blipFill>
        <p:spPr>
          <a:xfrm>
            <a:off x="5802939" y="1193855"/>
            <a:ext cx="5652052" cy="566414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58A3C9-3B18-4210-85E6-2C658D278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solidFill>
                  <a:schemeClr val="accent3"/>
                </a:solidFill>
              </a:rPr>
              <a:t>Our</a:t>
            </a:r>
            <a:r>
              <a:rPr lang="nl-NL" dirty="0">
                <a:solidFill>
                  <a:schemeClr val="accent3"/>
                </a:solidFill>
              </a:rPr>
              <a:t> goal: 1.000 </a:t>
            </a:r>
            <a:r>
              <a:rPr lang="nl-NL" dirty="0" err="1">
                <a:solidFill>
                  <a:schemeClr val="accent3"/>
                </a:solidFill>
              </a:rPr>
              <a:t>plants</a:t>
            </a:r>
            <a:endParaRPr lang="nl-NL" dirty="0">
              <a:solidFill>
                <a:schemeClr val="accent3"/>
              </a:solidFill>
            </a:endParaRP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56A4C632-894E-49D9-A2CE-687B2EE5373D}"/>
              </a:ext>
            </a:extLst>
          </p:cNvPr>
          <p:cNvSpPr txBox="1">
            <a:spLocks/>
          </p:cNvSpPr>
          <p:nvPr/>
        </p:nvSpPr>
        <p:spPr>
          <a:xfrm>
            <a:off x="751840" y="1441174"/>
            <a:ext cx="5237226" cy="5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Tx/>
              <a:buNone/>
              <a:defRPr sz="2200" b="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1pPr>
            <a:lvl2pPr marL="182563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5362" name="Picture 2" descr="Image">
            <a:extLst>
              <a:ext uri="{FF2B5EF4-FFF2-40B4-BE49-F238E27FC236}">
                <a16:creationId xmlns:a16="http://schemas.microsoft.com/office/drawing/2014/main" id="{4E312BC8-C598-415E-AC9D-62A20991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62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4EFA6-8308-413C-9807-02A97080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essential</a:t>
            </a:r>
            <a:r>
              <a:rPr lang="nl-NL" dirty="0"/>
              <a:t> </a:t>
            </a:r>
            <a:r>
              <a:rPr lang="nl-NL" dirty="0" err="1"/>
              <a:t>players</a:t>
            </a:r>
            <a:r>
              <a:rPr lang="nl-NL" dirty="0"/>
              <a:t> in the Safisana </a:t>
            </a:r>
            <a:r>
              <a:rPr lang="nl-NL" dirty="0" err="1"/>
              <a:t>Ecosystem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CDE629-A685-44CE-8B60-20F717C3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797919" cy="1325563"/>
          </a:xfrm>
        </p:spPr>
        <p:txBody>
          <a:bodyPr>
            <a:normAutofit/>
          </a:bodyPr>
          <a:lstStyle/>
          <a:p>
            <a:r>
              <a:rPr lang="nl-NL" dirty="0" err="1"/>
              <a:t>Connecting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systems </a:t>
            </a:r>
            <a:br>
              <a:rPr lang="nl-NL" dirty="0"/>
            </a:br>
            <a:r>
              <a:rPr lang="nl-NL" dirty="0" err="1"/>
              <a:t>and</a:t>
            </a:r>
            <a:r>
              <a:rPr lang="nl-NL" dirty="0"/>
              <a:t> stakeholders!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A6F4941-4906-4A1C-B45C-9B202E6D4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6"/>
          <a:stretch/>
        </p:blipFill>
        <p:spPr>
          <a:xfrm>
            <a:off x="777696" y="1765990"/>
            <a:ext cx="8547587" cy="4223750"/>
          </a:xfrm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AD24EE2F-1414-4B50-9CF7-5E70B14C1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7EB14F-4EC2-4E75-902A-77D4E099A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r="9524" b="2957"/>
          <a:stretch/>
        </p:blipFill>
        <p:spPr>
          <a:xfrm>
            <a:off x="3032443" y="1129778"/>
            <a:ext cx="5800855" cy="525568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FA1B843-5E24-4DBD-8E63-06FE2BF6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957161"/>
          </a:xfrm>
        </p:spPr>
        <p:txBody>
          <a:bodyPr/>
          <a:lstStyle/>
          <a:p>
            <a:r>
              <a:rPr lang="nl-NL" dirty="0" err="1"/>
              <a:t>Working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Public Sector</a:t>
            </a:r>
            <a:br>
              <a:rPr lang="nl-NL" dirty="0"/>
            </a:br>
            <a:endParaRPr lang="nl-NL" dirty="0"/>
          </a:p>
        </p:txBody>
      </p: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D1CF53F3-D0DA-4B4A-9504-B88C77E64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47546FF-5DD8-1E5D-B1CD-3322D6E99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0183" y="1504823"/>
            <a:ext cx="1414009" cy="166635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500BE37-470B-F330-D53C-B05B9921B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0611" y="4904194"/>
            <a:ext cx="1867161" cy="164805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14C6843-9B40-414E-5FFB-7DD89829A7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0512" y="1473045"/>
            <a:ext cx="1816825" cy="186527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790AAF5C-D830-5DFB-2C7E-5D35F5D2E6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6260" y="3167990"/>
            <a:ext cx="1455539" cy="1452326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D36876A8-E0E8-8AF2-769A-6D68A3342E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942" y="5031159"/>
            <a:ext cx="2804983" cy="1394126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9092EFBC-E503-8192-588A-05210B4753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201" y="3167990"/>
            <a:ext cx="1486905" cy="145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1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0909-1944-43CA-AE41-503F1A7CB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309808" cy="1325563"/>
          </a:xfrm>
        </p:spPr>
        <p:txBody>
          <a:bodyPr/>
          <a:lstStyle/>
          <a:p>
            <a:r>
              <a:rPr lang="nl-NL" dirty="0" err="1"/>
              <a:t>Working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communities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farmers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BD987B-89BA-4704-8ACA-4B87C8528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5"/>
          <a:stretch/>
        </p:blipFill>
        <p:spPr>
          <a:xfrm>
            <a:off x="889686" y="1660902"/>
            <a:ext cx="9069327" cy="5197097"/>
          </a:xfrm>
          <a:prstGeom prst="rect">
            <a:avLst/>
          </a:prstGeom>
        </p:spPr>
      </p:pic>
      <p:pic>
        <p:nvPicPr>
          <p:cNvPr id="5" name="Picture 2" descr="Image">
            <a:extLst>
              <a:ext uri="{FF2B5EF4-FFF2-40B4-BE49-F238E27FC236}">
                <a16:creationId xmlns:a16="http://schemas.microsoft.com/office/drawing/2014/main" id="{FCF55570-DE1B-4805-826A-1CC367C7F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63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0909-1944-43CA-AE41-503F1A7CB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9641023" cy="1325563"/>
          </a:xfrm>
        </p:spPr>
        <p:txBody>
          <a:bodyPr/>
          <a:lstStyle/>
          <a:p>
            <a:r>
              <a:rPr lang="nl-NL" dirty="0" err="1"/>
              <a:t>Working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businesses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industries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8A21B2-BEB5-4C3C-9E7A-293272AAA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30" y="1725420"/>
            <a:ext cx="9126206" cy="5132579"/>
          </a:xfrm>
          <a:prstGeom prst="rect">
            <a:avLst/>
          </a:prstGeom>
        </p:spPr>
      </p:pic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5AF30406-75B9-4AA5-8A0C-99173F0F9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105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1119104"/>
            <a:ext cx="3691822" cy="4158749"/>
          </a:xfrm>
        </p:spPr>
        <p:txBody>
          <a:bodyPr>
            <a:normAutofit/>
          </a:bodyPr>
          <a:lstStyle/>
          <a:p>
            <a:r>
              <a:rPr lang="en-US" dirty="0"/>
              <a:t>A financially sustainable,   </a:t>
            </a:r>
            <a:br>
              <a:rPr lang="en-US" dirty="0"/>
            </a:br>
            <a:r>
              <a:rPr lang="en-US" dirty="0"/>
              <a:t>revenue- generating business model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B7C71E-6067-4FE6-8AAB-6B18E8FDF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862"/>
          <a:stretch/>
        </p:blipFill>
        <p:spPr>
          <a:xfrm>
            <a:off x="4561123" y="810973"/>
            <a:ext cx="5585243" cy="6047027"/>
          </a:xfrm>
          <a:prstGeom prst="rect">
            <a:avLst/>
          </a:prstGeom>
        </p:spPr>
      </p:pic>
      <p:pic>
        <p:nvPicPr>
          <p:cNvPr id="19" name="Picture 2" descr="Image">
            <a:extLst>
              <a:ext uri="{FF2B5EF4-FFF2-40B4-BE49-F238E27FC236}">
                <a16:creationId xmlns:a16="http://schemas.microsoft.com/office/drawing/2014/main" id="{7675A7E4-1A12-4A02-805B-53932E23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8CD59AE-33A0-18A0-B6C7-CBDB70A6EF63}"/>
              </a:ext>
            </a:extLst>
          </p:cNvPr>
          <p:cNvSpPr/>
          <p:nvPr/>
        </p:nvSpPr>
        <p:spPr>
          <a:xfrm>
            <a:off x="6096000" y="810973"/>
            <a:ext cx="4167827" cy="57531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589065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1119104"/>
            <a:ext cx="3691822" cy="4158749"/>
          </a:xfrm>
        </p:spPr>
        <p:txBody>
          <a:bodyPr>
            <a:normAutofit/>
          </a:bodyPr>
          <a:lstStyle/>
          <a:p>
            <a:r>
              <a:rPr lang="en-US" dirty="0"/>
              <a:t>A financially sustainable,   </a:t>
            </a:r>
            <a:br>
              <a:rPr lang="en-US" dirty="0"/>
            </a:br>
            <a:r>
              <a:rPr lang="en-US" dirty="0"/>
              <a:t>revenue- generating business model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B7C71E-6067-4FE6-8AAB-6B18E8FDF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862"/>
          <a:stretch/>
        </p:blipFill>
        <p:spPr>
          <a:xfrm>
            <a:off x="4561123" y="810973"/>
            <a:ext cx="5585243" cy="6047027"/>
          </a:xfrm>
          <a:prstGeom prst="rect">
            <a:avLst/>
          </a:prstGeom>
        </p:spPr>
      </p:pic>
      <p:pic>
        <p:nvPicPr>
          <p:cNvPr id="19" name="Picture 2" descr="Image">
            <a:extLst>
              <a:ext uri="{FF2B5EF4-FFF2-40B4-BE49-F238E27FC236}">
                <a16:creationId xmlns:a16="http://schemas.microsoft.com/office/drawing/2014/main" id="{7675A7E4-1A12-4A02-805B-53932E23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EF8DDFE0-DCCA-BA79-C933-3F1AA327D4C2}"/>
              </a:ext>
            </a:extLst>
          </p:cNvPr>
          <p:cNvSpPr/>
          <p:nvPr/>
        </p:nvSpPr>
        <p:spPr>
          <a:xfrm>
            <a:off x="8545286" y="810973"/>
            <a:ext cx="1718541" cy="57531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949956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1119104"/>
            <a:ext cx="3691822" cy="4158749"/>
          </a:xfrm>
        </p:spPr>
        <p:txBody>
          <a:bodyPr>
            <a:normAutofit/>
          </a:bodyPr>
          <a:lstStyle/>
          <a:p>
            <a:r>
              <a:rPr lang="en-US" dirty="0"/>
              <a:t>A financially sustainable,   </a:t>
            </a:r>
            <a:br>
              <a:rPr lang="en-US" dirty="0"/>
            </a:br>
            <a:r>
              <a:rPr lang="en-US" dirty="0"/>
              <a:t>revenue- generating business model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B7C71E-6067-4FE6-8AAB-6B18E8FDF2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862"/>
          <a:stretch/>
        </p:blipFill>
        <p:spPr>
          <a:xfrm>
            <a:off x="4561123" y="810973"/>
            <a:ext cx="5585243" cy="6047027"/>
          </a:xfrm>
          <a:prstGeom prst="rect">
            <a:avLst/>
          </a:prstGeom>
        </p:spPr>
      </p:pic>
      <p:pic>
        <p:nvPicPr>
          <p:cNvPr id="19" name="Picture 2" descr="Image">
            <a:extLst>
              <a:ext uri="{FF2B5EF4-FFF2-40B4-BE49-F238E27FC236}">
                <a16:creationId xmlns:a16="http://schemas.microsoft.com/office/drawing/2014/main" id="{7675A7E4-1A12-4A02-805B-53932E23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620" y="821876"/>
            <a:ext cx="963539" cy="20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514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9E9F8E-E2ED-43D7-8CB5-93C7F70D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Conditions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21557C-FBEB-FDCC-7F8A-60C20C426F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FAFB"/>
              </a:clrFrom>
              <a:clrTo>
                <a:srgbClr val="F9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6618" y="347684"/>
            <a:ext cx="6665693" cy="6510316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B7146F5-2389-15DA-51D0-55096AC19CBC}"/>
              </a:ext>
            </a:extLst>
          </p:cNvPr>
          <p:cNvSpPr txBox="1">
            <a:spLocks/>
          </p:cNvSpPr>
          <p:nvPr/>
        </p:nvSpPr>
        <p:spPr>
          <a:xfrm>
            <a:off x="4183675" y="5900872"/>
            <a:ext cx="3486876" cy="568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Finance</a:t>
            </a:r>
          </a:p>
        </p:txBody>
      </p: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4524B60C-EE7D-4C0C-ADDE-78982B214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4045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9E9F8E-E2ED-43D7-8CB5-93C7F70D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Conditions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21557C-FBEB-FDCC-7F8A-60C20C426F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FAFB"/>
              </a:clrFrom>
              <a:clrTo>
                <a:srgbClr val="F9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6618" y="347684"/>
            <a:ext cx="6665693" cy="6510316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B7146F5-2389-15DA-51D0-55096AC19CBC}"/>
              </a:ext>
            </a:extLst>
          </p:cNvPr>
          <p:cNvSpPr txBox="1">
            <a:spLocks/>
          </p:cNvSpPr>
          <p:nvPr/>
        </p:nvSpPr>
        <p:spPr>
          <a:xfrm>
            <a:off x="4183675" y="5900872"/>
            <a:ext cx="3486876" cy="568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Finance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F97045E-AEC2-6B53-9EA6-293AEEE85492}"/>
              </a:ext>
            </a:extLst>
          </p:cNvPr>
          <p:cNvSpPr txBox="1">
            <a:spLocks/>
          </p:cNvSpPr>
          <p:nvPr/>
        </p:nvSpPr>
        <p:spPr>
          <a:xfrm>
            <a:off x="5012446" y="5181361"/>
            <a:ext cx="3399054" cy="744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Governments</a:t>
            </a:r>
          </a:p>
          <a:p>
            <a:pPr marL="0" indent="0">
              <a:buNone/>
            </a:pPr>
            <a:endParaRPr lang="nl-NL" sz="1600" dirty="0"/>
          </a:p>
        </p:txBody>
      </p: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4524B60C-EE7D-4C0C-ADDE-78982B214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954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9E9F8E-E2ED-43D7-8CB5-93C7F70D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Conditions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Scale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21557C-FBEB-FDCC-7F8A-60C20C426F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FAFB"/>
              </a:clrFrom>
              <a:clrTo>
                <a:srgbClr val="F9FA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6618" y="347684"/>
            <a:ext cx="6665693" cy="6510316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A97E873-4ABA-5FE2-D41C-14F5845484CC}"/>
              </a:ext>
            </a:extLst>
          </p:cNvPr>
          <p:cNvSpPr txBox="1">
            <a:spLocks/>
          </p:cNvSpPr>
          <p:nvPr/>
        </p:nvSpPr>
        <p:spPr>
          <a:xfrm>
            <a:off x="6158157" y="4299509"/>
            <a:ext cx="3399054" cy="676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Industries</a:t>
            </a:r>
          </a:p>
          <a:p>
            <a:endParaRPr lang="nl-NL" sz="1600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B7146F5-2389-15DA-51D0-55096AC19CBC}"/>
              </a:ext>
            </a:extLst>
          </p:cNvPr>
          <p:cNvSpPr txBox="1">
            <a:spLocks/>
          </p:cNvSpPr>
          <p:nvPr/>
        </p:nvSpPr>
        <p:spPr>
          <a:xfrm>
            <a:off x="4183675" y="5900872"/>
            <a:ext cx="3486876" cy="568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Finance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F97045E-AEC2-6B53-9EA6-293AEEE85492}"/>
              </a:ext>
            </a:extLst>
          </p:cNvPr>
          <p:cNvSpPr txBox="1">
            <a:spLocks/>
          </p:cNvSpPr>
          <p:nvPr/>
        </p:nvSpPr>
        <p:spPr>
          <a:xfrm>
            <a:off x="5012446" y="5181361"/>
            <a:ext cx="3399054" cy="744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2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684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20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2pPr>
            <a:lvl3pPr marL="1368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3pPr>
            <a:lvl4pPr marL="2052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defRPr sz="16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4pPr>
            <a:lvl5pPr marL="27360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1437" lvl="1" indent="0">
              <a:buFont typeface="System Font Regular"/>
              <a:buNone/>
            </a:pPr>
            <a:r>
              <a:rPr lang="nl-NL" sz="2400" b="1" dirty="0"/>
              <a:t>Governments</a:t>
            </a:r>
          </a:p>
          <a:p>
            <a:pPr marL="0" indent="0">
              <a:buNone/>
            </a:pPr>
            <a:endParaRPr lang="nl-NL" sz="1600" dirty="0"/>
          </a:p>
        </p:txBody>
      </p: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4524B60C-EE7D-4C0C-ADDE-78982B214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889" y="882125"/>
            <a:ext cx="1363541" cy="29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811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lh5.googleusercontent.com/VUXYPqHJz4WRsw2TU3i81pT0vgs2wAF75b4VKKxTnYhbkYTANO2GHQnFNhxA6zgexteiF-P0CAljnhuKgfRCcsGOWE3L9qNm7A-3WOJuM4xDO7BvsivoMrBsCPfEHGY8eKLZwW5-XwKx1osUyyKw51iXNQ=s2048">
            <a:extLst>
              <a:ext uri="{FF2B5EF4-FFF2-40B4-BE49-F238E27FC236}">
                <a16:creationId xmlns:a16="http://schemas.microsoft.com/office/drawing/2014/main" id="{51194F6A-D34E-4985-A635-138313689A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8828" y="1693334"/>
            <a:ext cx="5200650" cy="347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CE0AFB2-E01C-4A18-B8F5-A859D3938F0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65" y="5669280"/>
            <a:ext cx="2645069" cy="118872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wants to join our mission?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1D7CC2-91E2-EB1D-7531-228C8A9994A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24573" y="1520031"/>
            <a:ext cx="4319587" cy="38179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</a:pPr>
            <a:r>
              <a:rPr lang="nl-NL" b="1" dirty="0">
                <a:solidFill>
                  <a:schemeClr val="bg1"/>
                </a:solidFill>
              </a:rPr>
              <a:t>Contact </a:t>
            </a:r>
            <a:r>
              <a:rPr lang="nl-NL" b="1" dirty="0" err="1">
                <a:solidFill>
                  <a:schemeClr val="bg1"/>
                </a:solidFill>
              </a:rPr>
              <a:t>us</a:t>
            </a:r>
            <a:r>
              <a:rPr lang="nl-NL" b="1" dirty="0">
                <a:solidFill>
                  <a:schemeClr val="bg1"/>
                </a:solidFill>
              </a:rPr>
              <a:t>: </a:t>
            </a:r>
            <a:br>
              <a:rPr lang="nl-NL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</a:rPr>
              <a:t>Safisana Holding</a:t>
            </a:r>
            <a:br>
              <a:rPr lang="nl-NL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</a:rPr>
              <a:t>+31 (0)294 773857</a:t>
            </a:r>
            <a:br>
              <a:rPr lang="nl-NL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info@safisana.org</a:t>
            </a:r>
          </a:p>
          <a:p>
            <a:pPr>
              <a:lnSpc>
                <a:spcPct val="170000"/>
              </a:lnSpc>
            </a:pPr>
            <a:r>
              <a:rPr lang="en-GB" dirty="0">
                <a:solidFill>
                  <a:schemeClr val="bg1"/>
                </a:solidFill>
              </a:rPr>
              <a:t>Visit us: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www.safisana.org</a:t>
            </a:r>
            <a:endParaRPr lang="en-GB" dirty="0">
              <a:solidFill>
                <a:schemeClr val="bg1"/>
              </a:solidFill>
            </a:endParaRPr>
          </a:p>
          <a:p>
            <a:pPr>
              <a:lnSpc>
                <a:spcPct val="170000"/>
              </a:lnSpc>
            </a:pPr>
            <a:r>
              <a:rPr lang="en-GB" dirty="0">
                <a:solidFill>
                  <a:schemeClr val="bg1"/>
                </a:solidFill>
              </a:rPr>
              <a:t>Follow us:</a:t>
            </a:r>
            <a:br>
              <a:rPr lang="en-GB" dirty="0"/>
            </a:br>
            <a:endParaRPr lang="en-GB" dirty="0"/>
          </a:p>
        </p:txBody>
      </p:sp>
      <p:pic>
        <p:nvPicPr>
          <p:cNvPr id="17419" name="Picture 11" descr="https://lh5.googleusercontent.com/1igE1CHB5KQX2_FszCToDq2BXVl2EJeXQ4U32xgxENo8owu3rPPiHVOZ0CkKUa_Paq6ZUNIZDV9xaZsEN6gNBCS1KW7vB4DIpODtz17QId67h0sSEG59cgta3HDDkWwvzdpnNLgNo9TS7plUAfWwgvHRng=s2048">
            <a:hlinkClick r:id="rId7"/>
            <a:extLst>
              <a:ext uri="{FF2B5EF4-FFF2-40B4-BE49-F238E27FC236}">
                <a16:creationId xmlns:a16="http://schemas.microsoft.com/office/drawing/2014/main" id="{CB4F0B65-A845-45F4-A094-9DB577B407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87"/>
          <a:stretch/>
        </p:blipFill>
        <p:spPr bwMode="auto">
          <a:xfrm>
            <a:off x="990600" y="5065661"/>
            <a:ext cx="304800" cy="25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 descr="https://lh5.googleusercontent.com/1igE1CHB5KQX2_FszCToDq2BXVl2EJeXQ4U32xgxENo8owu3rPPiHVOZ0CkKUa_Paq6ZUNIZDV9xaZsEN6gNBCS1KW7vB4DIpODtz17QId67h0sSEG59cgta3HDDkWwvzdpnNLgNo9TS7plUAfWwgvHRng=s2048">
            <a:hlinkClick r:id="rId9"/>
            <a:extLst>
              <a:ext uri="{FF2B5EF4-FFF2-40B4-BE49-F238E27FC236}">
                <a16:creationId xmlns:a16="http://schemas.microsoft.com/office/drawing/2014/main" id="{CD98B507-0034-4275-9D22-B68566EBC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5" t="-18464" r="60492" b="-17677"/>
          <a:stretch/>
        </p:blipFill>
        <p:spPr bwMode="auto">
          <a:xfrm>
            <a:off x="1551333" y="5032011"/>
            <a:ext cx="304800" cy="35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1" descr="https://lh5.googleusercontent.com/1igE1CHB5KQX2_FszCToDq2BXVl2EJeXQ4U32xgxENo8owu3rPPiHVOZ0CkKUa_Paq6ZUNIZDV9xaZsEN6gNBCS1KW7vB4DIpODtz17QId67h0sSEG59cgta3HDDkWwvzdpnNLgNo9TS7plUAfWwgvHRng=s2048">
            <a:hlinkClick r:id="rId10"/>
            <a:extLst>
              <a:ext uri="{FF2B5EF4-FFF2-40B4-BE49-F238E27FC236}">
                <a16:creationId xmlns:a16="http://schemas.microsoft.com/office/drawing/2014/main" id="{4632A86A-01C5-4EAF-8915-D8135DB23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8" t="-22589" r="21305" b="-17892"/>
          <a:stretch/>
        </p:blipFill>
        <p:spPr bwMode="auto">
          <a:xfrm>
            <a:off x="2112066" y="5021308"/>
            <a:ext cx="552451" cy="36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https://lh5.googleusercontent.com/1igE1CHB5KQX2_FszCToDq2BXVl2EJeXQ4U32xgxENo8owu3rPPiHVOZ0CkKUa_Paq6ZUNIZDV9xaZsEN6gNBCS1KW7vB4DIpODtz17QId67h0sSEG59cgta3HDDkWwvzdpnNLgNo9TS7plUAfWwgvHRng=s2048">
            <a:hlinkClick r:id="rId11"/>
            <a:extLst>
              <a:ext uri="{FF2B5EF4-FFF2-40B4-BE49-F238E27FC236}">
                <a16:creationId xmlns:a16="http://schemas.microsoft.com/office/drawing/2014/main" id="{2164B62B-9403-4B19-9D4A-DC6624151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4" t="-22589" r="-9507" b="-5035"/>
          <a:stretch/>
        </p:blipFill>
        <p:spPr bwMode="auto">
          <a:xfrm>
            <a:off x="2664517" y="5021307"/>
            <a:ext cx="643284" cy="33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5" name="Picture 17" descr="Image result for logo youtube">
            <a:hlinkClick r:id="rId12"/>
            <a:extLst>
              <a:ext uri="{FF2B5EF4-FFF2-40B4-BE49-F238E27FC236}">
                <a16:creationId xmlns:a16="http://schemas.microsoft.com/office/drawing/2014/main" id="{32D2A61F-4201-448E-90DF-585B5D316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301" y="5062332"/>
            <a:ext cx="417132" cy="28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ystems Connect Symposium Template" id="{2EF7223B-C4B0-D74A-910D-437314A27762}" vid="{8D5E0B56-1394-134C-A9A7-4090F894B78F}"/>
    </a:ext>
  </a:extLst>
</a:theme>
</file>

<file path=ppt/theme/theme2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EFE00A8D-74F8-4883-BD6A-AD8EF63BFE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58E50D-E072-4863-8489-D3F9896B6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A35657-059F-4818-BB8D-34B27D4CC567}">
  <ds:schemaRefs>
    <ds:schemaRef ds:uri="7cf6d27a-a121-47a7-bb37-240d2e08ea91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bbc718c4-94a0-4501-a8e8-70f7c8e44e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3937</TotalTime>
  <Words>2412</Words>
  <Application>Microsoft Office PowerPoint</Application>
  <PresentationFormat>Widescreen</PresentationFormat>
  <Paragraphs>243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Quicksand</vt:lpstr>
      <vt:lpstr>Quicksand Medium</vt:lpstr>
      <vt:lpstr>Segoe UI</vt:lpstr>
      <vt:lpstr>System Font Regular</vt:lpstr>
      <vt:lpstr>Office Theme</vt:lpstr>
      <vt:lpstr>1_Office Theme</vt:lpstr>
      <vt:lpstr>PowerPoint Presentation</vt:lpstr>
      <vt:lpstr>PowerPoint Presentation</vt:lpstr>
      <vt:lpstr>PowerPoint Presentation</vt:lpstr>
      <vt:lpstr>A solution that connects all systems…</vt:lpstr>
      <vt:lpstr>… combatting multiple crises!</vt:lpstr>
      <vt:lpstr>Poor health and lack of hygiene</vt:lpstr>
      <vt:lpstr>Climate change and  Energy transition</vt:lpstr>
      <vt:lpstr>Struggle for food security</vt:lpstr>
      <vt:lpstr>A circular and sustainable business model</vt:lpstr>
      <vt:lpstr>Our scale</vt:lpstr>
      <vt:lpstr>Our Impact</vt:lpstr>
      <vt:lpstr>Our focus</vt:lpstr>
      <vt:lpstr>Our goal: 1.000 plants</vt:lpstr>
      <vt:lpstr>Connecting all systems  and stakeholders!</vt:lpstr>
      <vt:lpstr>Working with the Public Sector </vt:lpstr>
      <vt:lpstr>Working with communities and farmers</vt:lpstr>
      <vt:lpstr>Working with businesses and industries</vt:lpstr>
      <vt:lpstr>A financially sustainable,    revenue- generating business model</vt:lpstr>
      <vt:lpstr>A financially sustainable,    revenue- generating business model</vt:lpstr>
      <vt:lpstr>A financially sustainable,    revenue- generating business model</vt:lpstr>
      <vt:lpstr>Conditions to Scale</vt:lpstr>
      <vt:lpstr>Conditions to Scale</vt:lpstr>
      <vt:lpstr>Conditions to Scale</vt:lpstr>
      <vt:lpstr>Who wants to join our mission?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Tettje van Daalen</cp:lastModifiedBy>
  <cp:revision>60</cp:revision>
  <cp:lastPrinted>2023-04-27T15:37:05Z</cp:lastPrinted>
  <dcterms:created xsi:type="dcterms:W3CDTF">2023-03-14T09:11:07Z</dcterms:created>
  <dcterms:modified xsi:type="dcterms:W3CDTF">2023-05-11T13:41:56Z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