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handoutMasterIdLst>
    <p:handoutMasterId r:id="rId13"/>
  </p:handoutMasterIdLst>
  <p:sldIdLst>
    <p:sldId id="256" r:id="rId2"/>
    <p:sldId id="257" r:id="rId3"/>
    <p:sldId id="263" r:id="rId4"/>
    <p:sldId id="264" r:id="rId5"/>
    <p:sldId id="260" r:id="rId6"/>
    <p:sldId id="261" r:id="rId7"/>
    <p:sldId id="262" r:id="rId8"/>
    <p:sldId id="265" r:id="rId9"/>
    <p:sldId id="267" r:id="rId10"/>
    <p:sldId id="269" r:id="rId11"/>
    <p:sldId id="270" r:id="rId12"/>
  </p:sldIdLst>
  <p:sldSz cx="9144000" cy="6858000" type="screen4x3"/>
  <p:notesSz cx="6797675" cy="9928225"/>
  <p:embeddedFontLst>
    <p:embeddedFont>
      <p:font typeface="Calibri" panose="020F0502020204030204" pitchFamily="34" charset="0"/>
      <p:regular r:id="rId14"/>
      <p:bold r:id="rId15"/>
      <p:italic r:id="rId16"/>
      <p:boldItalic r:id="rId17"/>
    </p:embeddedFont>
    <p:embeddedFont>
      <p:font typeface="Montserrat-Regular" panose="020B0604020202020204" charset="0"/>
      <p:regular r:id="rId18"/>
    </p:embeddedFont>
    <p:embeddedFont>
      <p:font typeface="Open Sans" panose="020B0604020202020204" charset="0"/>
      <p:regular r:id="rId19"/>
      <p:bold r:id="rId20"/>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3FB"/>
    <a:srgbClr val="0055B7"/>
    <a:srgbClr val="00B8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4932" autoAdjust="0"/>
  </p:normalViewPr>
  <p:slideViewPr>
    <p:cSldViewPr>
      <p:cViewPr>
        <p:scale>
          <a:sx n="77" d="100"/>
          <a:sy n="77" d="100"/>
        </p:scale>
        <p:origin x="-996"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8" d="100"/>
          <a:sy n="78" d="100"/>
        </p:scale>
        <p:origin x="-4002"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57AD9BD2-7584-4A02-9BE1-991F7B50FC2E}" type="datetimeFigureOut">
              <a:rPr lang="nl-NL" smtClean="0"/>
              <a:pPr/>
              <a:t>15-4-2016</a:t>
            </a:fld>
            <a:endParaRPr lang="nl-NL"/>
          </a:p>
        </p:txBody>
      </p:sp>
      <p:sp>
        <p:nvSpPr>
          <p:cNvPr id="4" name="Tijdelijke aanduiding voor voettekst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450FF1E-0E52-4F79-8A0C-BC490960755F}" type="slidenum">
              <a:rPr lang="nl-NL" smtClean="0"/>
              <a:pPr/>
              <a:t>‹#›</a:t>
            </a:fld>
            <a:endParaRPr lang="nl-NL"/>
          </a:p>
        </p:txBody>
      </p:sp>
    </p:spTree>
    <p:extLst>
      <p:ext uri="{BB962C8B-B14F-4D97-AF65-F5344CB8AC3E}">
        <p14:creationId xmlns:p14="http://schemas.microsoft.com/office/powerpoint/2010/main" val="52095277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oorblad">
    <p:bg>
      <p:bgPr>
        <a:solidFill>
          <a:srgbClr val="00C3FB"/>
        </a:solidFill>
        <a:effectLst/>
      </p:bgPr>
    </p:bg>
    <p:spTree>
      <p:nvGrpSpPr>
        <p:cNvPr id="1" name=""/>
        <p:cNvGrpSpPr/>
        <p:nvPr/>
      </p:nvGrpSpPr>
      <p:grpSpPr>
        <a:xfrm>
          <a:off x="0" y="0"/>
          <a:ext cx="0" cy="0"/>
          <a:chOff x="0" y="0"/>
          <a:chExt cx="0" cy="0"/>
        </a:xfrm>
      </p:grpSpPr>
      <p:pic>
        <p:nvPicPr>
          <p:cNvPr id="3" name="Afbeelding 2"/>
          <p:cNvPicPr/>
          <p:nvPr userDrawn="1"/>
        </p:nvPicPr>
        <p:blipFill>
          <a:blip r:embed="rId2" cstate="print">
            <a:extLst>
              <a:ext uri="{28A0092B-C50C-407E-A947-70E740481C1C}">
                <a14:useLocalDpi xmlns:a14="http://schemas.microsoft.com/office/drawing/2010/main" val="0"/>
              </a:ext>
            </a:extLst>
          </a:blip>
          <a:srcRect t="-25017" b="-25017"/>
          <a:stretch>
            <a:fillRect/>
          </a:stretch>
        </p:blipFill>
        <p:spPr bwMode="auto">
          <a:xfrm>
            <a:off x="741729" y="761370"/>
            <a:ext cx="1943100" cy="57162"/>
          </a:xfrm>
          <a:prstGeom prst="rect">
            <a:avLst/>
          </a:prstGeom>
          <a:noFill/>
          <a:ln>
            <a:noFill/>
          </a:ln>
        </p:spPr>
      </p:pic>
      <p:pic>
        <p:nvPicPr>
          <p:cNvPr id="4" name="Afbeelding 3"/>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4900" y="5839578"/>
            <a:ext cx="2015490" cy="374650"/>
          </a:xfrm>
          <a:prstGeom prst="rect">
            <a:avLst/>
          </a:prstGeom>
          <a:noFill/>
          <a:ln>
            <a:noFill/>
          </a:ln>
        </p:spPr>
      </p:pic>
      <p:sp>
        <p:nvSpPr>
          <p:cNvPr id="8" name="Tijdelijke aanduiding voor tekst 7"/>
          <p:cNvSpPr>
            <a:spLocks noGrp="1"/>
          </p:cNvSpPr>
          <p:nvPr>
            <p:ph type="body" sz="quarter" idx="11" hasCustomPrompt="1"/>
          </p:nvPr>
        </p:nvSpPr>
        <p:spPr>
          <a:xfrm>
            <a:off x="723600" y="2782800"/>
            <a:ext cx="2980800" cy="564257"/>
          </a:xfrm>
          <a:prstGeom prst="rect">
            <a:avLst/>
          </a:prstGeom>
        </p:spPr>
        <p:txBody>
          <a:bodyPr lIns="0" tIns="0" rIns="0" bIns="0">
            <a:spAutoFit/>
          </a:bodyPr>
          <a:lstStyle>
            <a:lvl1pPr marL="0" indent="0">
              <a:lnSpc>
                <a:spcPts val="2200"/>
              </a:lnSpc>
              <a:spcBef>
                <a:spcPts val="0"/>
              </a:spcBef>
              <a:buNone/>
              <a:defRPr sz="1800" baseline="0">
                <a:solidFill>
                  <a:schemeClr val="bg1"/>
                </a:solidFill>
                <a:latin typeface="Open Sans" pitchFamily="34" charset="0"/>
                <a:ea typeface="Open Sans" pitchFamily="34" charset="0"/>
                <a:cs typeface="Open Sans" pitchFamily="34" charset="0"/>
              </a:defRPr>
            </a:lvl1pPr>
            <a:lvl2pPr indent="0">
              <a:lnSpc>
                <a:spcPts val="2200"/>
              </a:lnSpc>
              <a:spcBef>
                <a:spcPts val="0"/>
              </a:spcBef>
              <a:buNone/>
              <a:defRPr sz="1800">
                <a:solidFill>
                  <a:schemeClr val="bg1"/>
                </a:solidFill>
                <a:latin typeface="Open Sans" pitchFamily="34" charset="0"/>
                <a:ea typeface="Open Sans" pitchFamily="34" charset="0"/>
                <a:cs typeface="Open Sans" pitchFamily="34" charset="0"/>
              </a:defRPr>
            </a:lvl2pPr>
            <a:lvl3pPr indent="0">
              <a:lnSpc>
                <a:spcPts val="2200"/>
              </a:lnSpc>
              <a:spcBef>
                <a:spcPts val="0"/>
              </a:spcBef>
              <a:buNone/>
              <a:defRPr sz="1800">
                <a:solidFill>
                  <a:schemeClr val="bg1"/>
                </a:solidFill>
                <a:latin typeface="Open Sans" pitchFamily="34" charset="0"/>
                <a:ea typeface="Open Sans" pitchFamily="34" charset="0"/>
                <a:cs typeface="Open Sans" pitchFamily="34" charset="0"/>
              </a:defRPr>
            </a:lvl3pPr>
            <a:lvl4pPr indent="0">
              <a:lnSpc>
                <a:spcPts val="2200"/>
              </a:lnSpc>
              <a:spcBef>
                <a:spcPts val="0"/>
              </a:spcBef>
              <a:buNone/>
              <a:defRPr sz="1800">
                <a:solidFill>
                  <a:schemeClr val="bg1"/>
                </a:solidFill>
                <a:latin typeface="Open Sans" pitchFamily="34" charset="0"/>
                <a:ea typeface="Open Sans" pitchFamily="34" charset="0"/>
                <a:cs typeface="Open Sans" pitchFamily="34" charset="0"/>
              </a:defRPr>
            </a:lvl4pPr>
            <a:lvl5pPr indent="0">
              <a:lnSpc>
                <a:spcPts val="2200"/>
              </a:lnSpc>
              <a:spcBef>
                <a:spcPts val="0"/>
              </a:spcBef>
              <a:buNone/>
              <a:defRPr sz="1800">
                <a:solidFill>
                  <a:schemeClr val="bg1"/>
                </a:solidFill>
                <a:latin typeface="Open Sans" pitchFamily="34" charset="0"/>
                <a:ea typeface="Open Sans" pitchFamily="34" charset="0"/>
                <a:cs typeface="Open Sans" pitchFamily="34" charset="0"/>
              </a:defRPr>
            </a:lvl5pPr>
          </a:lstStyle>
          <a:p>
            <a:pPr lvl="0"/>
            <a:r>
              <a:rPr lang="nl-NL" dirty="0" smtClean="0"/>
              <a:t>Hier vul je de ondertitel in. (font: Open </a:t>
            </a:r>
            <a:r>
              <a:rPr lang="nl-NL" dirty="0" err="1" smtClean="0"/>
              <a:t>Sans</a:t>
            </a:r>
            <a:r>
              <a:rPr lang="nl-NL" dirty="0" smtClean="0"/>
              <a:t>)</a:t>
            </a:r>
            <a:endParaRPr lang="nl-NL" dirty="0"/>
          </a:p>
        </p:txBody>
      </p:sp>
      <p:sp>
        <p:nvSpPr>
          <p:cNvPr id="9" name="Titel 8"/>
          <p:cNvSpPr>
            <a:spLocks noGrp="1"/>
          </p:cNvSpPr>
          <p:nvPr>
            <p:ph type="title" hasCustomPrompt="1"/>
          </p:nvPr>
        </p:nvSpPr>
        <p:spPr>
          <a:xfrm>
            <a:off x="723600" y="1206000"/>
            <a:ext cx="3222000" cy="1000274"/>
          </a:xfrm>
          <a:prstGeom prst="rect">
            <a:avLst/>
          </a:prstGeom>
        </p:spPr>
        <p:txBody>
          <a:bodyPr lIns="0" tIns="0" rIns="0" bIns="0">
            <a:spAutoFit/>
          </a:bodyPr>
          <a:lstStyle>
            <a:lvl1pPr algn="l" defTabSz="457200">
              <a:lnSpc>
                <a:spcPts val="2600"/>
              </a:lnSpc>
              <a:defRPr sz="2600" cap="all" baseline="0">
                <a:solidFill>
                  <a:schemeClr val="bg1"/>
                </a:solidFill>
                <a:latin typeface="Montserrat-Regular" pitchFamily="2" charset="0"/>
              </a:defRPr>
            </a:lvl1pPr>
          </a:lstStyle>
          <a:p>
            <a:r>
              <a:rPr lang="nl-NL" dirty="0" smtClean="0"/>
              <a:t>Hier vul je de titel in. (font: </a:t>
            </a:r>
            <a:r>
              <a:rPr lang="nl-NL" dirty="0" err="1" smtClean="0"/>
              <a:t>Montserrat</a:t>
            </a:r>
            <a:r>
              <a:rPr lang="nl-NL" dirty="0" smtClean="0"/>
              <a:t>)</a:t>
            </a:r>
            <a:endParaRPr lang="nl-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sopgave">
    <p:bg>
      <p:bgPr>
        <a:solidFill>
          <a:schemeClr val="bg1"/>
        </a:solidFill>
        <a:effectLst/>
      </p:bgPr>
    </p:bg>
    <p:spTree>
      <p:nvGrpSpPr>
        <p:cNvPr id="1" name=""/>
        <p:cNvGrpSpPr/>
        <p:nvPr/>
      </p:nvGrpSpPr>
      <p:grpSpPr>
        <a:xfrm>
          <a:off x="0" y="0"/>
          <a:ext cx="0" cy="0"/>
          <a:chOff x="0" y="0"/>
          <a:chExt cx="0" cy="0"/>
        </a:xfrm>
      </p:grpSpPr>
      <p:sp>
        <p:nvSpPr>
          <p:cNvPr id="9" name="Rechthoek 8"/>
          <p:cNvSpPr/>
          <p:nvPr userDrawn="1"/>
        </p:nvSpPr>
        <p:spPr>
          <a:xfrm>
            <a:off x="0" y="0"/>
            <a:ext cx="9144000" cy="1123315"/>
          </a:xfrm>
          <a:prstGeom prst="rect">
            <a:avLst/>
          </a:pr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10" name="Afbeelding 9"/>
          <p:cNvPicPr>
            <a:picLocks noChangeAspect="1"/>
          </p:cNvPicPr>
          <p:nvPr userDrawn="1"/>
        </p:nvPicPr>
        <p:blipFill>
          <a:blip r:embed="rId2" cstate="print"/>
          <a:stretch>
            <a:fillRect/>
          </a:stretch>
        </p:blipFill>
        <p:spPr>
          <a:xfrm>
            <a:off x="724900" y="389042"/>
            <a:ext cx="1701800" cy="342900"/>
          </a:xfrm>
          <a:prstGeom prst="rect">
            <a:avLst/>
          </a:prstGeom>
        </p:spPr>
      </p:pic>
      <p:pic>
        <p:nvPicPr>
          <p:cNvPr id="15" name="Afbeelding 14"/>
          <p:cNvPicPr>
            <a:picLocks noChangeAspect="1"/>
          </p:cNvPicPr>
          <p:nvPr userDrawn="1"/>
        </p:nvPicPr>
        <p:blipFill>
          <a:blip r:embed="rId3" cstate="print"/>
          <a:srcRect t="-25017" b="-25017"/>
          <a:stretch>
            <a:fillRect/>
          </a:stretch>
        </p:blipFill>
        <p:spPr>
          <a:xfrm>
            <a:off x="741600" y="1529045"/>
            <a:ext cx="1765300" cy="57162"/>
          </a:xfrm>
          <a:prstGeom prst="rect">
            <a:avLst/>
          </a:prstGeom>
        </p:spPr>
      </p:pic>
      <p:sp>
        <p:nvSpPr>
          <p:cNvPr id="26" name="Tijdelijke aanduiding voor tekst 25"/>
          <p:cNvSpPr>
            <a:spLocks noGrp="1"/>
          </p:cNvSpPr>
          <p:nvPr>
            <p:ph type="body" sz="quarter" idx="10" hasCustomPrompt="1"/>
          </p:nvPr>
        </p:nvSpPr>
        <p:spPr>
          <a:xfrm>
            <a:off x="741600" y="2394000"/>
            <a:ext cx="7668000" cy="367408"/>
          </a:xfrm>
          <a:prstGeom prst="rect">
            <a:avLst/>
          </a:prstGeom>
        </p:spPr>
        <p:txBody>
          <a:bodyPr lIns="0" tIns="0" bIns="0">
            <a:spAutoFit/>
          </a:bodyPr>
          <a:lstStyle>
            <a:lvl1pPr marL="0" indent="0">
              <a:lnSpc>
                <a:spcPts val="3200"/>
              </a:lnSpc>
              <a:spcBef>
                <a:spcPts val="0"/>
              </a:spcBef>
              <a:buFont typeface="+mj-lt"/>
              <a:buAutoNum type="arabicPeriod"/>
              <a:defRPr sz="1800">
                <a:latin typeface="Open Sans" pitchFamily="34" charset="0"/>
                <a:ea typeface="Open Sans" pitchFamily="34" charset="0"/>
                <a:cs typeface="Open Sans" pitchFamily="34" charset="0"/>
              </a:defRPr>
            </a:lvl1pPr>
            <a:lvl2pPr marL="342900" indent="-342900">
              <a:lnSpc>
                <a:spcPts val="3200"/>
              </a:lnSpc>
              <a:spcBef>
                <a:spcPts val="0"/>
              </a:spcBef>
              <a:buFont typeface="+mj-lt"/>
              <a:buNone/>
              <a:defRPr sz="1800">
                <a:latin typeface="Open Sans" pitchFamily="34" charset="0"/>
                <a:ea typeface="Open Sans" pitchFamily="34" charset="0"/>
                <a:cs typeface="Open Sans" pitchFamily="34" charset="0"/>
              </a:defRPr>
            </a:lvl2pPr>
            <a:lvl3pPr marL="342900" indent="-342900">
              <a:lnSpc>
                <a:spcPts val="3200"/>
              </a:lnSpc>
              <a:spcBef>
                <a:spcPts val="0"/>
              </a:spcBef>
              <a:buFont typeface="+mj-lt"/>
              <a:buNone/>
              <a:defRPr sz="1800">
                <a:latin typeface="Open Sans" pitchFamily="34" charset="0"/>
                <a:ea typeface="Open Sans" pitchFamily="34" charset="0"/>
                <a:cs typeface="Open Sans" pitchFamily="34" charset="0"/>
              </a:defRPr>
            </a:lvl3pPr>
            <a:lvl4pPr marL="342900" indent="-342900">
              <a:lnSpc>
                <a:spcPts val="3200"/>
              </a:lnSpc>
              <a:spcBef>
                <a:spcPts val="0"/>
              </a:spcBef>
              <a:buFont typeface="+mj-lt"/>
              <a:buNone/>
              <a:defRPr sz="1800">
                <a:latin typeface="Open Sans" pitchFamily="34" charset="0"/>
                <a:ea typeface="Open Sans" pitchFamily="34" charset="0"/>
                <a:cs typeface="Open Sans" pitchFamily="34" charset="0"/>
              </a:defRPr>
            </a:lvl4pPr>
            <a:lvl5pPr marL="342900" indent="-342900">
              <a:lnSpc>
                <a:spcPts val="3200"/>
              </a:lnSpc>
              <a:spcBef>
                <a:spcPts val="0"/>
              </a:spcBef>
              <a:buFont typeface="+mj-lt"/>
              <a:buNone/>
              <a:defRPr sz="1800">
                <a:latin typeface="Open Sans" pitchFamily="34" charset="0"/>
                <a:ea typeface="Open Sans" pitchFamily="34" charset="0"/>
                <a:cs typeface="Open Sans" pitchFamily="34" charset="0"/>
              </a:defRPr>
            </a:lvl5pPr>
          </a:lstStyle>
          <a:p>
            <a:pPr lvl="0"/>
            <a:r>
              <a:rPr lang="nl-NL" dirty="0" smtClean="0"/>
              <a:t> Vul hier de inhoudsopgave in (opsomming).</a:t>
            </a:r>
          </a:p>
        </p:txBody>
      </p:sp>
      <p:sp>
        <p:nvSpPr>
          <p:cNvPr id="8" name="Titel 6"/>
          <p:cNvSpPr>
            <a:spLocks noGrp="1"/>
          </p:cNvSpPr>
          <p:nvPr>
            <p:ph type="title" hasCustomPrompt="1"/>
          </p:nvPr>
        </p:nvSpPr>
        <p:spPr>
          <a:xfrm>
            <a:off x="723600" y="1753200"/>
            <a:ext cx="7668000" cy="284400"/>
          </a:xfrm>
          <a:prstGeom prst="rect">
            <a:avLst/>
          </a:prstGeom>
        </p:spPr>
        <p:txBody>
          <a:bodyPr lIns="0" tIns="0" rIns="0" bIns="0">
            <a:spAutoFit/>
          </a:bodyPr>
          <a:lstStyle>
            <a:lvl1pPr algn="l">
              <a:lnSpc>
                <a:spcPts val="2200"/>
              </a:lnSpc>
              <a:defRPr sz="2200" cap="all" baseline="0">
                <a:solidFill>
                  <a:srgbClr val="0055B7"/>
                </a:solidFill>
                <a:latin typeface="Montserrat-Regular" pitchFamily="2" charset="0"/>
              </a:defRPr>
            </a:lvl1pPr>
          </a:lstStyle>
          <a:p>
            <a:r>
              <a:rPr lang="nl-NL" dirty="0" smtClean="0"/>
              <a:t>inhoudsopgave</a:t>
            </a:r>
            <a:endParaRPr lang="nl-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p:bg>
      <p:bgPr>
        <a:solidFill>
          <a:schemeClr val="bg1"/>
        </a:solidFill>
        <a:effectLst/>
      </p:bgPr>
    </p:bg>
    <p:spTree>
      <p:nvGrpSpPr>
        <p:cNvPr id="1" name=""/>
        <p:cNvGrpSpPr/>
        <p:nvPr/>
      </p:nvGrpSpPr>
      <p:grpSpPr>
        <a:xfrm>
          <a:off x="0" y="0"/>
          <a:ext cx="0" cy="0"/>
          <a:chOff x="0" y="0"/>
          <a:chExt cx="0" cy="0"/>
        </a:xfrm>
      </p:grpSpPr>
      <p:sp>
        <p:nvSpPr>
          <p:cNvPr id="9" name="Rechthoek 8"/>
          <p:cNvSpPr/>
          <p:nvPr userDrawn="1"/>
        </p:nvSpPr>
        <p:spPr>
          <a:xfrm>
            <a:off x="0" y="0"/>
            <a:ext cx="9144000" cy="1123315"/>
          </a:xfrm>
          <a:prstGeom prst="rect">
            <a:avLst/>
          </a:pr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pic>
        <p:nvPicPr>
          <p:cNvPr id="10" name="Afbeelding 9"/>
          <p:cNvPicPr>
            <a:picLocks noChangeAspect="1"/>
          </p:cNvPicPr>
          <p:nvPr userDrawn="1"/>
        </p:nvPicPr>
        <p:blipFill>
          <a:blip r:embed="rId2" cstate="print"/>
          <a:stretch>
            <a:fillRect/>
          </a:stretch>
        </p:blipFill>
        <p:spPr>
          <a:xfrm>
            <a:off x="724900" y="389042"/>
            <a:ext cx="1701800" cy="342900"/>
          </a:xfrm>
          <a:prstGeom prst="rect">
            <a:avLst/>
          </a:prstGeom>
        </p:spPr>
      </p:pic>
      <p:pic>
        <p:nvPicPr>
          <p:cNvPr id="15" name="Afbeelding 14"/>
          <p:cNvPicPr>
            <a:picLocks noChangeAspect="1"/>
          </p:cNvPicPr>
          <p:nvPr userDrawn="1"/>
        </p:nvPicPr>
        <p:blipFill>
          <a:blip r:embed="rId3" cstate="print"/>
          <a:srcRect t="-25017" b="-25017"/>
          <a:stretch>
            <a:fillRect/>
          </a:stretch>
        </p:blipFill>
        <p:spPr>
          <a:xfrm>
            <a:off x="741600" y="1529045"/>
            <a:ext cx="1765300" cy="57162"/>
          </a:xfrm>
          <a:prstGeom prst="rect">
            <a:avLst/>
          </a:prstGeom>
        </p:spPr>
      </p:pic>
      <p:sp>
        <p:nvSpPr>
          <p:cNvPr id="19" name="Tijdelijke aanduiding voor tekst 18"/>
          <p:cNvSpPr>
            <a:spLocks noGrp="1"/>
          </p:cNvSpPr>
          <p:nvPr>
            <p:ph type="body" sz="quarter" idx="10" hasCustomPrompt="1"/>
          </p:nvPr>
        </p:nvSpPr>
        <p:spPr>
          <a:xfrm>
            <a:off x="723600" y="2361600"/>
            <a:ext cx="7668000" cy="2509470"/>
          </a:xfrm>
          <a:prstGeom prst="rect">
            <a:avLst/>
          </a:prstGeom>
        </p:spPr>
        <p:txBody>
          <a:bodyPr lIns="0" tIns="46800" bIns="0">
            <a:spAutoFit/>
          </a:bodyPr>
          <a:lstStyle>
            <a:lvl1pPr marL="284400" indent="-284400" algn="l" defTabSz="457200">
              <a:lnSpc>
                <a:spcPts val="3200"/>
              </a:lnSpc>
              <a:spcBef>
                <a:spcPts val="0"/>
              </a:spcBef>
              <a:buFont typeface="Arial" pitchFamily="34" charset="0"/>
              <a:buChar char="•"/>
              <a:defRPr sz="1800" baseline="0">
                <a:latin typeface="Open Sans" pitchFamily="34" charset="0"/>
                <a:ea typeface="Open Sans" pitchFamily="34" charset="0"/>
                <a:cs typeface="Open Sans" pitchFamily="34" charset="0"/>
              </a:defRPr>
            </a:lvl1pPr>
            <a:lvl2pPr marL="800100" indent="-342900" algn="l">
              <a:buFont typeface="+mj-lt"/>
              <a:buAutoNum type="arabicPeriod"/>
              <a:defRPr sz="1800">
                <a:latin typeface="Open Sans" pitchFamily="34" charset="0"/>
                <a:ea typeface="Open Sans" pitchFamily="34" charset="0"/>
                <a:cs typeface="Open Sans" pitchFamily="34" charset="0"/>
              </a:defRPr>
            </a:lvl2pPr>
            <a:lvl3pPr marL="1257300" indent="-342900" algn="l">
              <a:buFont typeface="+mj-lt"/>
              <a:buAutoNum type="arabicPeriod"/>
              <a:defRPr sz="1800">
                <a:latin typeface="Open Sans" pitchFamily="34" charset="0"/>
                <a:ea typeface="Open Sans" pitchFamily="34" charset="0"/>
                <a:cs typeface="Open Sans" pitchFamily="34" charset="0"/>
              </a:defRPr>
            </a:lvl3pPr>
            <a:lvl4pPr marL="1714500" indent="-342900" algn="l">
              <a:buFont typeface="+mj-lt"/>
              <a:buAutoNum type="arabicPeriod"/>
              <a:defRPr sz="1800">
                <a:latin typeface="Open Sans" pitchFamily="34" charset="0"/>
                <a:ea typeface="Open Sans" pitchFamily="34" charset="0"/>
                <a:cs typeface="Open Sans" pitchFamily="34" charset="0"/>
              </a:defRPr>
            </a:lvl4pPr>
            <a:lvl5pPr marL="2171700" indent="-342900" algn="l">
              <a:buFont typeface="+mj-lt"/>
              <a:buAutoNum type="arabicPeriod"/>
              <a:defRPr sz="1800">
                <a:latin typeface="Open Sans" pitchFamily="34" charset="0"/>
                <a:ea typeface="Open Sans" pitchFamily="34" charset="0"/>
                <a:cs typeface="Open Sans" pitchFamily="34" charset="0"/>
              </a:defRPr>
            </a:lvl5pPr>
          </a:lstStyle>
          <a:p>
            <a:pPr>
              <a:lnSpc>
                <a:spcPts val="3200"/>
              </a:lnSpc>
            </a:pPr>
            <a:r>
              <a:rPr lang="nl-NL" dirty="0" smtClean="0">
                <a:latin typeface="Open Sans"/>
                <a:cs typeface="Open Sans"/>
              </a:rPr>
              <a:t>Vul je hier tekst in, in plaats van een opsomming? Zet dan de </a:t>
            </a:r>
            <a:r>
              <a:rPr lang="nl-NL" dirty="0" err="1" smtClean="0">
                <a:latin typeface="Open Sans"/>
                <a:cs typeface="Open Sans"/>
              </a:rPr>
              <a:t>bullet</a:t>
            </a:r>
            <a:r>
              <a:rPr lang="nl-NL" dirty="0" smtClean="0">
                <a:latin typeface="Open Sans"/>
                <a:cs typeface="Open Sans"/>
              </a:rPr>
              <a:t> uit via het menu hierboven. ^</a:t>
            </a:r>
          </a:p>
          <a:p>
            <a:pPr>
              <a:lnSpc>
                <a:spcPts val="3200"/>
              </a:lnSpc>
            </a:pPr>
            <a:endParaRPr lang="nl-NL" dirty="0" smtClean="0">
              <a:latin typeface="Open Sans"/>
              <a:cs typeface="Open Sans"/>
            </a:endParaRPr>
          </a:p>
          <a:p>
            <a:pPr>
              <a:lnSpc>
                <a:spcPts val="3200"/>
              </a:lnSpc>
            </a:pPr>
            <a:r>
              <a:rPr lang="nl-NL" dirty="0" smtClean="0">
                <a:latin typeface="Open Sans"/>
                <a:cs typeface="Open Sans"/>
              </a:rPr>
              <a:t>Heb je nog een tekstpagina nodig, ga dan naar het overzicht aan de linkerzijde, klik met je rechtermuisknop en kies nieuwe dia. Klik vervolgens op de dia met rechtermuisknop en selecteer de indeling.</a:t>
            </a:r>
            <a:endParaRPr lang="nl-NL" dirty="0">
              <a:latin typeface="Open Sans"/>
              <a:cs typeface="Open Sans"/>
            </a:endParaRPr>
          </a:p>
        </p:txBody>
      </p:sp>
      <p:sp>
        <p:nvSpPr>
          <p:cNvPr id="7" name="Titel 6"/>
          <p:cNvSpPr>
            <a:spLocks noGrp="1"/>
          </p:cNvSpPr>
          <p:nvPr>
            <p:ph type="title" hasCustomPrompt="1"/>
          </p:nvPr>
        </p:nvSpPr>
        <p:spPr>
          <a:xfrm>
            <a:off x="723600" y="1753200"/>
            <a:ext cx="7668000" cy="284400"/>
          </a:xfrm>
          <a:prstGeom prst="rect">
            <a:avLst/>
          </a:prstGeom>
        </p:spPr>
        <p:txBody>
          <a:bodyPr lIns="0" tIns="0" rIns="0" bIns="0">
            <a:spAutoFit/>
          </a:bodyPr>
          <a:lstStyle>
            <a:lvl1pPr algn="l">
              <a:lnSpc>
                <a:spcPts val="2200"/>
              </a:lnSpc>
              <a:defRPr sz="2200" cap="all" baseline="0">
                <a:solidFill>
                  <a:srgbClr val="0055B7"/>
                </a:solidFill>
                <a:latin typeface="Montserrat-Regular" pitchFamily="2" charset="0"/>
              </a:defRPr>
            </a:lvl1pPr>
          </a:lstStyle>
          <a:p>
            <a:r>
              <a:rPr lang="nl-NL" dirty="0" smtClean="0"/>
              <a:t>Vul hier de titel van de pagina in.</a:t>
            </a:r>
            <a:endParaRPr lang="nl-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nl-NL" smtClean="0"/>
              <a:t>Klik om de stijl te bewerken</a:t>
            </a:r>
            <a:endParaRPr lang="nl-NL"/>
          </a:p>
        </p:txBody>
      </p:sp>
      <p:sp>
        <p:nvSpPr>
          <p:cNvPr id="3" name="Tijdelijke aanduiding voor inhoud 2"/>
          <p:cNvSpPr>
            <a:spLocks noGrp="1"/>
          </p:cNvSpPr>
          <p:nvPr>
            <p:ph idx="1"/>
          </p:nvPr>
        </p:nvSpPr>
        <p:spPr>
          <a:xfrm>
            <a:off x="457200" y="1600200"/>
            <a:ext cx="8229600" cy="4525963"/>
          </a:xfrm>
          <a:prstGeom prst="rect">
            <a:avLst/>
          </a:prstGeo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4" name="Tijdelijke aanduiding voor datum 3"/>
          <p:cNvSpPr>
            <a:spLocks noGrp="1"/>
          </p:cNvSpPr>
          <p:nvPr>
            <p:ph type="dt" sz="half" idx="10"/>
          </p:nvPr>
        </p:nvSpPr>
        <p:spPr>
          <a:xfrm>
            <a:off x="457200" y="6356350"/>
            <a:ext cx="2133600" cy="365125"/>
          </a:xfrm>
          <a:prstGeom prst="rect">
            <a:avLst/>
          </a:prstGeom>
        </p:spPr>
        <p:txBody>
          <a:bodyPr/>
          <a:lstStyle/>
          <a:p>
            <a:fld id="{68A93895-6645-4019-BED0-7CAA625F2A9D}" type="datetimeFigureOut">
              <a:rPr lang="nl-NL" smtClean="0"/>
              <a:pPr/>
              <a:t>15-4-2016</a:t>
            </a:fld>
            <a:endParaRPr lang="nl-NL"/>
          </a:p>
        </p:txBody>
      </p:sp>
      <p:sp>
        <p:nvSpPr>
          <p:cNvPr id="5" name="Tijdelijke aanduiding voor voettekst 4"/>
          <p:cNvSpPr>
            <a:spLocks noGrp="1"/>
          </p:cNvSpPr>
          <p:nvPr>
            <p:ph type="ftr" sz="quarter" idx="11"/>
          </p:nvPr>
        </p:nvSpPr>
        <p:spPr>
          <a:xfrm>
            <a:off x="3124200" y="6356350"/>
            <a:ext cx="2895600" cy="365125"/>
          </a:xfrm>
          <a:prstGeom prst="rect">
            <a:avLst/>
          </a:prstGeom>
        </p:spPr>
        <p:txBody>
          <a:bodyPr/>
          <a:lstStyle/>
          <a:p>
            <a:endParaRPr lang="nl-NL"/>
          </a:p>
        </p:txBody>
      </p:sp>
      <p:sp>
        <p:nvSpPr>
          <p:cNvPr id="6" name="Tijdelijke aanduiding voor dianummer 5"/>
          <p:cNvSpPr>
            <a:spLocks noGrp="1"/>
          </p:cNvSpPr>
          <p:nvPr>
            <p:ph type="sldNum" sz="quarter" idx="12"/>
          </p:nvPr>
        </p:nvSpPr>
        <p:spPr>
          <a:xfrm>
            <a:off x="6553200" y="6356350"/>
            <a:ext cx="2133600" cy="365125"/>
          </a:xfrm>
          <a:prstGeom prst="rect">
            <a:avLst/>
          </a:prstGeom>
        </p:spPr>
        <p:txBody>
          <a:bodyPr/>
          <a:lstStyle/>
          <a:p>
            <a:fld id="{443F2232-5A1D-4826-B1A1-59884EB43538}" type="slidenum">
              <a:rPr lang="nl-NL" smtClean="0"/>
              <a:pPr/>
              <a:t>‹#›</a:t>
            </a:fld>
            <a:endParaRPr lang="nl-NL"/>
          </a:p>
        </p:txBody>
      </p:sp>
    </p:spTree>
    <p:extLst>
      <p:ext uri="{BB962C8B-B14F-4D97-AF65-F5344CB8AC3E}">
        <p14:creationId xmlns:p14="http://schemas.microsoft.com/office/powerpoint/2010/main" val="283419498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8EA">
            <a:alpha val="0"/>
          </a:srgb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59" r:id="rId2"/>
    <p:sldLayoutId id="2147483660" r:id="rId3"/>
    <p:sldLayoutId id="2147483663"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watergovernancecentre.nl/publications" TargetMode="External"/><Relationship Id="rId2" Type="http://schemas.openxmlformats.org/officeDocument/2006/relationships/hyperlink" Target="http://www.uvw.nl/" TargetMode="External"/><Relationship Id="rId1" Type="http://schemas.openxmlformats.org/officeDocument/2006/relationships/slideLayout" Target="../slideLayouts/slideLayout3.xml"/><Relationship Id="rId6" Type="http://schemas.openxmlformats.org/officeDocument/2006/relationships/image" Target="../media/image8.jpg"/><Relationship Id="rId5" Type="http://schemas.openxmlformats.org/officeDocument/2006/relationships/hyperlink" Target="mailto:info@dutchwaterauthorities.com" TargetMode="External"/><Relationship Id="rId4" Type="http://schemas.openxmlformats.org/officeDocument/2006/relationships/hyperlink" Target="http://www.dutchwaterauthorit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1"/>
          </p:nvPr>
        </p:nvSpPr>
        <p:spPr>
          <a:xfrm>
            <a:off x="724394" y="3356992"/>
            <a:ext cx="2980800" cy="846386"/>
          </a:xfrm>
        </p:spPr>
        <p:txBody>
          <a:bodyPr/>
          <a:lstStyle/>
          <a:p>
            <a:r>
              <a:rPr lang="nl-NL" dirty="0" smtClean="0"/>
              <a:t>Herman Havekes, DWA</a:t>
            </a:r>
          </a:p>
          <a:p>
            <a:r>
              <a:rPr lang="nl-NL" dirty="0" smtClean="0"/>
              <a:t>15th of April 2016, </a:t>
            </a:r>
            <a:br>
              <a:rPr lang="nl-NL" dirty="0" smtClean="0"/>
            </a:br>
            <a:r>
              <a:rPr lang="nl-NL" dirty="0" smtClean="0"/>
              <a:t>The Hague</a:t>
            </a:r>
            <a:endParaRPr lang="nl-NL" dirty="0"/>
          </a:p>
        </p:txBody>
      </p:sp>
      <p:sp>
        <p:nvSpPr>
          <p:cNvPr id="3" name="Titel 2"/>
          <p:cNvSpPr>
            <a:spLocks noGrp="1"/>
          </p:cNvSpPr>
          <p:nvPr>
            <p:ph type="title"/>
          </p:nvPr>
        </p:nvSpPr>
        <p:spPr>
          <a:xfrm>
            <a:off x="723600" y="1206000"/>
            <a:ext cx="3222000" cy="2000548"/>
          </a:xfrm>
        </p:spPr>
        <p:txBody>
          <a:bodyPr/>
          <a:lstStyle/>
          <a:p>
            <a:r>
              <a:rPr lang="en-US" dirty="0"/>
              <a:t>Integrity, some experiences and ideas of Dutch Water </a:t>
            </a:r>
            <a:r>
              <a:rPr lang="en-US" dirty="0" smtClean="0"/>
              <a:t>Authorities</a:t>
            </a:r>
            <a:r>
              <a:rPr lang="nl-NL" dirty="0"/>
              <a:t/>
            </a:r>
            <a:br>
              <a:rPr lang="nl-NL" dirty="0"/>
            </a:br>
            <a:endParaRPr lang="nl-NL"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41600" y="2394000"/>
            <a:ext cx="7668000" cy="4514056"/>
          </a:xfrm>
        </p:spPr>
        <p:txBody>
          <a:bodyPr/>
          <a:lstStyle/>
          <a:p>
            <a:pPr>
              <a:buNone/>
            </a:pPr>
            <a:r>
              <a:rPr lang="nl-NL" dirty="0" smtClean="0"/>
              <a:t>The water sector is </a:t>
            </a:r>
            <a:r>
              <a:rPr lang="nl-NL" dirty="0" err="1" smtClean="0"/>
              <a:t>very</a:t>
            </a:r>
            <a:r>
              <a:rPr lang="nl-NL" dirty="0" smtClean="0"/>
              <a:t> </a:t>
            </a:r>
            <a:r>
              <a:rPr lang="nl-NL" dirty="0" err="1" smtClean="0"/>
              <a:t>vulnerable</a:t>
            </a:r>
            <a:r>
              <a:rPr lang="nl-NL" dirty="0" smtClean="0"/>
              <a:t> for </a:t>
            </a:r>
            <a:r>
              <a:rPr lang="nl-NL" dirty="0" err="1" smtClean="0"/>
              <a:t>integrity</a:t>
            </a:r>
            <a:r>
              <a:rPr lang="nl-NL" dirty="0" smtClean="0"/>
              <a:t> </a:t>
            </a:r>
            <a:r>
              <a:rPr lang="nl-NL" dirty="0" err="1" smtClean="0"/>
              <a:t>problems</a:t>
            </a:r>
            <a:r>
              <a:rPr lang="nl-NL" dirty="0" smtClean="0"/>
              <a:t>:</a:t>
            </a:r>
          </a:p>
          <a:p>
            <a:pPr marL="285750" indent="-285750">
              <a:buFontTx/>
              <a:buChar char="-"/>
            </a:pPr>
            <a:r>
              <a:rPr lang="nl-NL" dirty="0" err="1"/>
              <a:t>T</a:t>
            </a:r>
            <a:r>
              <a:rPr lang="nl-NL" dirty="0" err="1" smtClean="0"/>
              <a:t>here</a:t>
            </a:r>
            <a:r>
              <a:rPr lang="nl-NL" dirty="0" smtClean="0"/>
              <a:t> is a lot of money </a:t>
            </a:r>
            <a:r>
              <a:rPr lang="nl-NL" dirty="0" err="1" smtClean="0"/>
              <a:t>going</a:t>
            </a:r>
            <a:r>
              <a:rPr lang="nl-NL" dirty="0" smtClean="0"/>
              <a:t> on</a:t>
            </a:r>
          </a:p>
          <a:p>
            <a:pPr marL="285750" indent="-285750">
              <a:buFontTx/>
              <a:buChar char="-"/>
            </a:pPr>
            <a:r>
              <a:rPr lang="nl-NL" dirty="0" smtClean="0"/>
              <a:t>Public </a:t>
            </a:r>
            <a:r>
              <a:rPr lang="nl-NL" dirty="0" err="1" smtClean="0"/>
              <a:t>and</a:t>
            </a:r>
            <a:r>
              <a:rPr lang="nl-NL" dirty="0" smtClean="0"/>
              <a:t> private </a:t>
            </a:r>
            <a:r>
              <a:rPr lang="nl-NL" dirty="0" err="1" smtClean="0"/>
              <a:t>parties</a:t>
            </a:r>
            <a:r>
              <a:rPr lang="nl-NL" dirty="0" smtClean="0"/>
              <a:t> meet</a:t>
            </a:r>
          </a:p>
          <a:p>
            <a:pPr marL="285750" indent="-285750">
              <a:buFontTx/>
              <a:buChar char="-"/>
            </a:pPr>
            <a:endParaRPr lang="nl-NL" dirty="0"/>
          </a:p>
          <a:p>
            <a:pPr>
              <a:buNone/>
            </a:pPr>
            <a:r>
              <a:rPr lang="nl-NL" dirty="0" smtClean="0"/>
              <a:t>“In most </a:t>
            </a:r>
            <a:r>
              <a:rPr lang="nl-NL" dirty="0" err="1" smtClean="0"/>
              <a:t>countries</a:t>
            </a:r>
            <a:r>
              <a:rPr lang="nl-NL" dirty="0" smtClean="0"/>
              <a:t> water crises are </a:t>
            </a:r>
            <a:r>
              <a:rPr lang="nl-NL" dirty="0" err="1" smtClean="0"/>
              <a:t>not</a:t>
            </a:r>
            <a:r>
              <a:rPr lang="nl-NL" dirty="0" smtClean="0"/>
              <a:t> </a:t>
            </a:r>
            <a:r>
              <a:rPr lang="nl-NL" dirty="0" err="1" smtClean="0"/>
              <a:t>due</a:t>
            </a:r>
            <a:r>
              <a:rPr lang="nl-NL" dirty="0" smtClean="0"/>
              <a:t> </a:t>
            </a:r>
            <a:r>
              <a:rPr lang="nl-NL" dirty="0" err="1" smtClean="0"/>
              <a:t>to</a:t>
            </a:r>
            <a:r>
              <a:rPr lang="nl-NL" dirty="0" smtClean="0"/>
              <a:t> resource </a:t>
            </a:r>
            <a:r>
              <a:rPr lang="nl-NL" dirty="0" err="1" smtClean="0"/>
              <a:t>scarcity</a:t>
            </a:r>
            <a:r>
              <a:rPr lang="nl-NL" dirty="0" smtClean="0"/>
              <a:t> but </a:t>
            </a:r>
            <a:r>
              <a:rPr lang="nl-NL" dirty="0" err="1" smtClean="0"/>
              <a:t>primarily</a:t>
            </a:r>
            <a:r>
              <a:rPr lang="nl-NL" dirty="0" smtClean="0"/>
              <a:t> </a:t>
            </a:r>
            <a:r>
              <a:rPr lang="nl-NL" dirty="0" err="1" smtClean="0"/>
              <a:t>to</a:t>
            </a:r>
            <a:r>
              <a:rPr lang="nl-NL" dirty="0" smtClean="0"/>
              <a:t> </a:t>
            </a:r>
            <a:r>
              <a:rPr lang="nl-NL" dirty="0" err="1" smtClean="0"/>
              <a:t>governance</a:t>
            </a:r>
            <a:r>
              <a:rPr lang="nl-NL" dirty="0" smtClean="0"/>
              <a:t> </a:t>
            </a:r>
            <a:r>
              <a:rPr lang="nl-NL" dirty="0" err="1" smtClean="0"/>
              <a:t>failures</a:t>
            </a:r>
            <a:r>
              <a:rPr lang="nl-NL" dirty="0" smtClean="0"/>
              <a:t>. TAP is </a:t>
            </a:r>
            <a:r>
              <a:rPr lang="nl-NL" dirty="0" err="1" smtClean="0"/>
              <a:t>inevitable</a:t>
            </a:r>
            <a:r>
              <a:rPr lang="nl-NL" dirty="0" smtClean="0"/>
              <a:t> </a:t>
            </a:r>
            <a:r>
              <a:rPr lang="nl-NL" dirty="0" err="1" smtClean="0"/>
              <a:t>to</a:t>
            </a:r>
            <a:r>
              <a:rPr lang="nl-NL" dirty="0" smtClean="0"/>
              <a:t> </a:t>
            </a:r>
            <a:r>
              <a:rPr lang="nl-NL" dirty="0" err="1" smtClean="0"/>
              <a:t>reach</a:t>
            </a:r>
            <a:r>
              <a:rPr lang="nl-NL" dirty="0" smtClean="0"/>
              <a:t> </a:t>
            </a:r>
            <a:r>
              <a:rPr lang="nl-NL" dirty="0" err="1" smtClean="0"/>
              <a:t>good</a:t>
            </a:r>
            <a:r>
              <a:rPr lang="nl-NL" dirty="0" smtClean="0"/>
              <a:t> water </a:t>
            </a:r>
            <a:r>
              <a:rPr lang="nl-NL" dirty="0" err="1" smtClean="0"/>
              <a:t>governance</a:t>
            </a:r>
            <a:r>
              <a:rPr lang="nl-NL" dirty="0" smtClean="0"/>
              <a:t> </a:t>
            </a:r>
            <a:r>
              <a:rPr lang="nl-NL" dirty="0" err="1" smtClean="0"/>
              <a:t>and</a:t>
            </a:r>
            <a:r>
              <a:rPr lang="nl-NL" dirty="0" smtClean="0"/>
              <a:t> </a:t>
            </a:r>
            <a:r>
              <a:rPr lang="nl-NL" dirty="0" err="1" smtClean="0"/>
              <a:t>to</a:t>
            </a:r>
            <a:r>
              <a:rPr lang="nl-NL" dirty="0" smtClean="0"/>
              <a:t> </a:t>
            </a:r>
            <a:r>
              <a:rPr lang="nl-NL" dirty="0" err="1" smtClean="0"/>
              <a:t>prevent</a:t>
            </a:r>
            <a:r>
              <a:rPr lang="nl-NL" dirty="0" smtClean="0"/>
              <a:t> </a:t>
            </a:r>
            <a:r>
              <a:rPr lang="nl-NL" dirty="0" err="1" smtClean="0"/>
              <a:t>corruption</a:t>
            </a:r>
            <a:r>
              <a:rPr lang="nl-NL" dirty="0" smtClean="0"/>
              <a:t>” (Delft Statement on Water </a:t>
            </a:r>
            <a:r>
              <a:rPr lang="nl-NL" dirty="0" err="1" smtClean="0"/>
              <a:t>Integrity</a:t>
            </a:r>
            <a:r>
              <a:rPr lang="nl-NL" dirty="0" smtClean="0"/>
              <a:t>, 2013). </a:t>
            </a:r>
            <a:r>
              <a:rPr lang="nl-NL" dirty="0" err="1" smtClean="0"/>
              <a:t>So</a:t>
            </a:r>
            <a:r>
              <a:rPr lang="nl-NL" dirty="0" smtClean="0"/>
              <a:t> </a:t>
            </a:r>
            <a:r>
              <a:rPr lang="nl-NL" dirty="0" err="1" smtClean="0"/>
              <a:t>good</a:t>
            </a:r>
            <a:r>
              <a:rPr lang="nl-NL" dirty="0" smtClean="0"/>
              <a:t> water </a:t>
            </a:r>
            <a:r>
              <a:rPr lang="nl-NL" dirty="0" err="1" smtClean="0"/>
              <a:t>governance</a:t>
            </a:r>
            <a:r>
              <a:rPr lang="nl-NL" dirty="0" smtClean="0"/>
              <a:t> is </a:t>
            </a:r>
            <a:r>
              <a:rPr lang="nl-NL" dirty="0" err="1" smtClean="0"/>
              <a:t>very</a:t>
            </a:r>
            <a:r>
              <a:rPr lang="nl-NL" dirty="0" smtClean="0"/>
              <a:t> important </a:t>
            </a:r>
          </a:p>
          <a:p>
            <a:pPr>
              <a:buNone/>
            </a:pPr>
            <a:endParaRPr lang="nl-NL" dirty="0"/>
          </a:p>
          <a:p>
            <a:pPr>
              <a:buNone/>
            </a:pPr>
            <a:endParaRPr lang="nl-NL" dirty="0" smtClean="0"/>
          </a:p>
          <a:p>
            <a:pPr>
              <a:buNone/>
            </a:pPr>
            <a:endParaRPr lang="nl-NL" dirty="0"/>
          </a:p>
        </p:txBody>
      </p:sp>
      <p:sp>
        <p:nvSpPr>
          <p:cNvPr id="3" name="Titel 2"/>
          <p:cNvSpPr>
            <a:spLocks noGrp="1"/>
          </p:cNvSpPr>
          <p:nvPr>
            <p:ph type="title"/>
          </p:nvPr>
        </p:nvSpPr>
        <p:spPr/>
        <p:txBody>
          <a:bodyPr/>
          <a:lstStyle/>
          <a:p>
            <a:r>
              <a:rPr lang="nl-NL" dirty="0" err="1" smtClean="0"/>
              <a:t>Corruption</a:t>
            </a:r>
            <a:r>
              <a:rPr lang="nl-NL" dirty="0" smtClean="0"/>
              <a:t> </a:t>
            </a:r>
            <a:r>
              <a:rPr lang="nl-NL" dirty="0" err="1" smtClean="0"/>
              <a:t>and</a:t>
            </a:r>
            <a:r>
              <a:rPr lang="nl-NL" dirty="0" smtClean="0"/>
              <a:t> </a:t>
            </a:r>
            <a:r>
              <a:rPr lang="nl-NL" dirty="0" err="1" smtClean="0"/>
              <a:t>Fraud</a:t>
            </a:r>
            <a:r>
              <a:rPr lang="nl-NL" dirty="0" smtClean="0"/>
              <a:t> in </a:t>
            </a:r>
            <a:r>
              <a:rPr lang="nl-NL" dirty="0" err="1" smtClean="0"/>
              <a:t>the</a:t>
            </a:r>
            <a:r>
              <a:rPr lang="nl-NL" dirty="0" smtClean="0"/>
              <a:t> water sector</a:t>
            </a:r>
            <a:endParaRPr lang="nl-N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Public </a:t>
            </a:r>
            <a:r>
              <a:rPr lang="nl-NL" dirty="0" err="1" smtClean="0"/>
              <a:t>organization</a:t>
            </a:r>
            <a:r>
              <a:rPr lang="nl-NL" dirty="0" smtClean="0"/>
              <a:t> of Dutch water management (1)</a:t>
            </a:r>
            <a:endParaRPr lang="nl-NL" dirty="0"/>
          </a:p>
        </p:txBody>
      </p:sp>
      <p:sp>
        <p:nvSpPr>
          <p:cNvPr id="5" name="Rectangle 4"/>
          <p:cNvSpPr txBox="1">
            <a:spLocks noChangeAspect="1" noChangeArrowheads="1"/>
          </p:cNvSpPr>
          <p:nvPr/>
        </p:nvSpPr>
        <p:spPr>
          <a:xfrm>
            <a:off x="4211960" y="1504528"/>
            <a:ext cx="3952875" cy="4876800"/>
          </a:xfrm>
          <a:prstGeom prst="rect">
            <a:avLst/>
          </a:prstGeom>
        </p:spPr>
        <p:txBody>
          <a:bodyPr/>
          <a:lstStyle/>
          <a:p>
            <a:pPr marL="342900" marR="0" lvl="0" indent="-342900" algn="l" defTabSz="914400" rtl="0" eaLnBrk="1" fontAlgn="auto" latinLnBrk="0" hangingPunct="1">
              <a:lnSpc>
                <a:spcPct val="100000"/>
              </a:lnSpc>
              <a:spcBef>
                <a:spcPts val="24"/>
              </a:spcBef>
              <a:spcAft>
                <a:spcPts val="0"/>
              </a:spcAft>
              <a:buClrTx/>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National Government: </a:t>
            </a:r>
            <a:br>
              <a:rPr kumimoji="0" lang="en-GB" sz="2000" b="0" i="0" u="none" strike="noStrike" kern="1200" cap="none" spc="0" normalizeH="0" baseline="0" noProof="0" dirty="0" smtClean="0">
                <a:ln>
                  <a:noFill/>
                </a:ln>
                <a:solidFill>
                  <a:schemeClr val="tx1"/>
                </a:solidFill>
                <a:effectLst/>
                <a:uLnTx/>
                <a:uFillTx/>
                <a:latin typeface="+mn-lt"/>
                <a:ea typeface="+mn-ea"/>
                <a:cs typeface="+mn-cs"/>
              </a:rPr>
            </a:br>
            <a:r>
              <a:rPr kumimoji="0" lang="en-GB" sz="2000" b="0" i="1" u="none" strike="noStrike" kern="1200" cap="none" spc="0" normalizeH="0" baseline="0" noProof="0" dirty="0" smtClean="0">
                <a:ln>
                  <a:noFill/>
                </a:ln>
                <a:solidFill>
                  <a:schemeClr val="tx1"/>
                </a:solidFill>
                <a:effectLst/>
                <a:uLnTx/>
                <a:uFillTx/>
                <a:latin typeface="+mn-lt"/>
                <a:ea typeface="+mn-ea"/>
                <a:cs typeface="+mn-cs"/>
              </a:rPr>
              <a:t>national water policy and management of the main water system and flood barriers</a:t>
            </a:r>
            <a:br>
              <a:rPr kumimoji="0" lang="en-GB" sz="2000" b="0" i="1" u="none" strike="noStrike" kern="1200" cap="none" spc="0" normalizeH="0" baseline="0" noProof="0" dirty="0" smtClean="0">
                <a:ln>
                  <a:noFill/>
                </a:ln>
                <a:solidFill>
                  <a:schemeClr val="tx1"/>
                </a:solidFill>
                <a:effectLst/>
                <a:uLnTx/>
                <a:uFillTx/>
                <a:latin typeface="+mn-lt"/>
                <a:ea typeface="+mn-ea"/>
                <a:cs typeface="+mn-cs"/>
              </a:rPr>
            </a:br>
            <a:endParaRPr kumimoji="0" lang="en-GB"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24"/>
              </a:spcBef>
              <a:spcAft>
                <a:spcPts val="0"/>
              </a:spcAft>
              <a:buClrTx/>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Provinces (12): </a:t>
            </a:r>
            <a:br>
              <a:rPr kumimoji="0" lang="en-GB" sz="2000" b="0" i="0" u="none" strike="noStrike" kern="1200" cap="none" spc="0" normalizeH="0" baseline="0" noProof="0" dirty="0" smtClean="0">
                <a:ln>
                  <a:noFill/>
                </a:ln>
                <a:solidFill>
                  <a:schemeClr val="tx1"/>
                </a:solidFill>
                <a:effectLst/>
                <a:uLnTx/>
                <a:uFillTx/>
                <a:latin typeface="+mn-lt"/>
                <a:ea typeface="+mn-ea"/>
                <a:cs typeface="+mn-cs"/>
              </a:rPr>
            </a:br>
            <a:r>
              <a:rPr kumimoji="0" lang="en-GB" sz="2000" b="0" i="1" u="none" strike="noStrike" kern="1200" cap="none" spc="0" normalizeH="0" baseline="0" noProof="0" dirty="0" smtClean="0">
                <a:ln>
                  <a:noFill/>
                </a:ln>
                <a:solidFill>
                  <a:schemeClr val="tx1"/>
                </a:solidFill>
                <a:effectLst/>
                <a:uLnTx/>
                <a:uFillTx/>
                <a:latin typeface="+mn-lt"/>
                <a:ea typeface="+mn-ea"/>
                <a:cs typeface="+mn-cs"/>
              </a:rPr>
              <a:t>regional water policy</a:t>
            </a:r>
            <a:br>
              <a:rPr kumimoji="0" lang="en-GB" sz="2000" b="0" i="1" u="none" strike="noStrike" kern="1200" cap="none" spc="0" normalizeH="0" baseline="0" noProof="0" dirty="0" smtClean="0">
                <a:ln>
                  <a:noFill/>
                </a:ln>
                <a:solidFill>
                  <a:schemeClr val="tx1"/>
                </a:solidFill>
                <a:effectLst/>
                <a:uLnTx/>
                <a:uFillTx/>
                <a:latin typeface="+mn-lt"/>
                <a:ea typeface="+mn-ea"/>
                <a:cs typeface="+mn-cs"/>
              </a:rPr>
            </a:br>
            <a:endParaRPr kumimoji="0" lang="en-GB"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24"/>
              </a:spcBef>
              <a:spcAft>
                <a:spcPts val="0"/>
              </a:spcAft>
              <a:buClrTx/>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Municipalities (</a:t>
            </a:r>
            <a:r>
              <a:rPr lang="en-GB" sz="2000" dirty="0" smtClean="0"/>
              <a:t>390</a:t>
            </a:r>
            <a:r>
              <a:rPr kumimoji="0" lang="en-GB" sz="2000" b="0" i="0" u="none" strike="noStrike" kern="1200" cap="none" spc="0" normalizeH="0" baseline="0" noProof="0" dirty="0" smtClean="0">
                <a:ln>
                  <a:noFill/>
                </a:ln>
                <a:solidFill>
                  <a:schemeClr val="tx1"/>
                </a:solidFill>
                <a:effectLst/>
                <a:uLnTx/>
                <a:uFillTx/>
                <a:latin typeface="+mn-lt"/>
                <a:ea typeface="+mn-ea"/>
                <a:cs typeface="+mn-cs"/>
              </a:rPr>
              <a:t>):</a:t>
            </a:r>
            <a:br>
              <a:rPr kumimoji="0" lang="en-GB" sz="2000" b="0" i="0" u="none" strike="noStrike" kern="1200" cap="none" spc="0" normalizeH="0" baseline="0" noProof="0" dirty="0" smtClean="0">
                <a:ln>
                  <a:noFill/>
                </a:ln>
                <a:solidFill>
                  <a:schemeClr val="tx1"/>
                </a:solidFill>
                <a:effectLst/>
                <a:uLnTx/>
                <a:uFillTx/>
                <a:latin typeface="+mn-lt"/>
                <a:ea typeface="+mn-ea"/>
                <a:cs typeface="+mn-cs"/>
              </a:rPr>
            </a:br>
            <a:r>
              <a:rPr kumimoji="0" lang="en-GB" sz="2000" b="0" i="1" u="none" strike="noStrike" kern="1200" cap="none" spc="0" normalizeH="0" baseline="0" noProof="0" dirty="0" smtClean="0">
                <a:ln>
                  <a:noFill/>
                </a:ln>
                <a:solidFill>
                  <a:schemeClr val="tx1"/>
                </a:solidFill>
                <a:effectLst/>
                <a:uLnTx/>
                <a:uFillTx/>
                <a:latin typeface="+mn-lt"/>
                <a:ea typeface="+mn-ea"/>
                <a:cs typeface="+mn-cs"/>
              </a:rPr>
              <a:t>sewage management </a:t>
            </a:r>
            <a:br>
              <a:rPr kumimoji="0" lang="en-GB" sz="2000" b="0" i="1" u="none" strike="noStrike" kern="1200" cap="none" spc="0" normalizeH="0" baseline="0" noProof="0" dirty="0" smtClean="0">
                <a:ln>
                  <a:noFill/>
                </a:ln>
                <a:solidFill>
                  <a:schemeClr val="tx1"/>
                </a:solidFill>
                <a:effectLst/>
                <a:uLnTx/>
                <a:uFillTx/>
                <a:latin typeface="+mn-lt"/>
                <a:ea typeface="+mn-ea"/>
                <a:cs typeface="+mn-cs"/>
              </a:rPr>
            </a:br>
            <a:r>
              <a:rPr kumimoji="0" lang="en-GB" sz="2000" b="0" i="1" u="none" strike="noStrike" kern="1200" cap="none" spc="0" normalizeH="0" baseline="0" noProof="0" dirty="0" smtClean="0">
                <a:ln>
                  <a:noFill/>
                </a:ln>
                <a:solidFill>
                  <a:schemeClr val="tx1"/>
                </a:solidFill>
                <a:effectLst/>
                <a:uLnTx/>
                <a:uFillTx/>
                <a:latin typeface="+mn-lt"/>
                <a:ea typeface="+mn-ea"/>
                <a:cs typeface="+mn-cs"/>
              </a:rPr>
              <a:t>urban rainwater and groundwater</a:t>
            </a:r>
          </a:p>
          <a:p>
            <a:pPr marL="342900" marR="0" lvl="0" indent="-342900" algn="l" defTabSz="914400" rtl="0" eaLnBrk="1" fontAlgn="auto" latinLnBrk="0" hangingPunct="1">
              <a:lnSpc>
                <a:spcPct val="100000"/>
              </a:lnSpc>
              <a:spcBef>
                <a:spcPts val="24"/>
              </a:spcBef>
              <a:spcAft>
                <a:spcPts val="0"/>
              </a:spcAft>
              <a:buClrTx/>
              <a:buSzTx/>
              <a:buFont typeface="Arial" pitchFamily="34" charset="0"/>
              <a:buChar char="•"/>
              <a:tabLst/>
              <a:defRPr/>
            </a:pPr>
            <a:endParaRPr kumimoji="0" lang="en-GB" sz="2000" b="0" i="1"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ts val="24"/>
              </a:spcBef>
              <a:spcAft>
                <a:spcPts val="0"/>
              </a:spcAft>
              <a:buClrTx/>
              <a:buSzTx/>
              <a:buFont typeface="Arial" pitchFamily="34" charset="0"/>
              <a:buChar char="•"/>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Drinking Water Companies (10)</a:t>
            </a:r>
          </a:p>
          <a:p>
            <a:pPr marL="342900" marR="0" lvl="0" indent="-342900" algn="l" defTabSz="914400" rtl="0" eaLnBrk="1" fontAlgn="auto" latinLnBrk="0" hangingPunct="1">
              <a:lnSpc>
                <a:spcPct val="100000"/>
              </a:lnSpc>
              <a:spcBef>
                <a:spcPts val="24"/>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  	</a:t>
            </a:r>
            <a:r>
              <a:rPr kumimoji="0" lang="en-GB" sz="2000" b="0" i="1" u="none" strike="noStrike" kern="1200" cap="none" spc="0" normalizeH="0" baseline="0" noProof="0" dirty="0" smtClean="0">
                <a:ln>
                  <a:noFill/>
                </a:ln>
                <a:solidFill>
                  <a:schemeClr val="tx1"/>
                </a:solidFill>
                <a:effectLst/>
                <a:uLnTx/>
                <a:uFillTx/>
                <a:latin typeface="+mn-lt"/>
                <a:ea typeface="+mn-ea"/>
                <a:cs typeface="+mn-cs"/>
              </a:rPr>
              <a:t>private companies but public ownership</a:t>
            </a:r>
            <a:endParaRPr kumimoji="0" lang="en-GB" sz="20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Tx/>
              <a:buNone/>
              <a:tabLst/>
              <a:defRPr/>
            </a:pPr>
            <a:r>
              <a:rPr kumimoji="0" lang="en-GB" sz="2000" b="0" i="0" u="none" strike="noStrike" kern="1200" cap="none" spc="0" normalizeH="0" baseline="0" noProof="0" dirty="0" smtClean="0">
                <a:ln>
                  <a:noFill/>
                </a:ln>
                <a:solidFill>
                  <a:schemeClr val="tx1"/>
                </a:solidFill>
                <a:effectLst/>
                <a:uLnTx/>
                <a:uFillTx/>
                <a:latin typeface="+mn-lt"/>
                <a:ea typeface="+mn-ea"/>
                <a:cs typeface="+mn-cs"/>
              </a:rPr>
              <a:t>   </a:t>
            </a:r>
          </a:p>
        </p:txBody>
      </p:sp>
      <p:pic>
        <p:nvPicPr>
          <p:cNvPr id="3" name="Afbeelding 2"/>
          <p:cNvPicPr>
            <a:picLocks noChangeAspect="1"/>
          </p:cNvPicPr>
          <p:nvPr/>
        </p:nvPicPr>
        <p:blipFill>
          <a:blip r:embed="rId2"/>
          <a:stretch>
            <a:fillRect/>
          </a:stretch>
        </p:blipFill>
        <p:spPr>
          <a:xfrm>
            <a:off x="539552" y="1718791"/>
            <a:ext cx="3273195" cy="4662537"/>
          </a:xfrm>
          <a:prstGeom prst="rect">
            <a:avLst/>
          </a:prstGeom>
        </p:spPr>
      </p:pic>
    </p:spTree>
    <p:extLst>
      <p:ext uri="{BB962C8B-B14F-4D97-AF65-F5344CB8AC3E}">
        <p14:creationId xmlns:p14="http://schemas.microsoft.com/office/powerpoint/2010/main" val="3472414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Public </a:t>
            </a:r>
            <a:r>
              <a:rPr lang="nl-NL" dirty="0" err="1" smtClean="0"/>
              <a:t>organization</a:t>
            </a:r>
            <a:r>
              <a:rPr lang="nl-NL" dirty="0" smtClean="0"/>
              <a:t> of Dutch water management (2): </a:t>
            </a:r>
            <a:r>
              <a:rPr lang="nl-NL" dirty="0" err="1" smtClean="0"/>
              <a:t>RWAs</a:t>
            </a:r>
            <a:endParaRPr lang="nl-NL" dirty="0"/>
          </a:p>
        </p:txBody>
      </p:sp>
      <p:sp>
        <p:nvSpPr>
          <p:cNvPr id="5" name="Text Box 4"/>
          <p:cNvSpPr txBox="1">
            <a:spLocks noChangeArrowheads="1"/>
          </p:cNvSpPr>
          <p:nvPr/>
        </p:nvSpPr>
        <p:spPr bwMode="auto">
          <a:xfrm>
            <a:off x="4716016" y="1561355"/>
            <a:ext cx="3952875" cy="5180013"/>
          </a:xfrm>
          <a:prstGeom prst="rect">
            <a:avLst/>
          </a:prstGeom>
          <a:noFill/>
          <a:ln w="9525">
            <a:noFill/>
            <a:round/>
            <a:headEnd/>
            <a:tailEnd/>
          </a:ln>
        </p:spPr>
        <p:txBody>
          <a:bodyPr lIns="0" tIns="0" rIns="0" bIns="0"/>
          <a:lstStyle/>
          <a:p>
            <a:pPr marL="179388" indent="-179388">
              <a:lnSpc>
                <a:spcPct val="90000"/>
              </a:lnSpc>
              <a:buClr>
                <a:srgbClr val="008FC1"/>
              </a:buCl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Government body:</a:t>
            </a:r>
          </a:p>
          <a:p>
            <a:pPr marL="179388" indent="-179388">
              <a:lnSpc>
                <a:spcPct val="90000"/>
              </a:lnSpc>
              <a:buClr>
                <a:srgbClr val="008FC1"/>
              </a:buCl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endParaRPr lang="en-GB" sz="1800" dirty="0">
              <a:solidFill>
                <a:srgbClr val="000000"/>
              </a:solidFill>
            </a:endParaRP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Own legal power</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Own tax system</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Own assembly and executive board</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Own elections</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Only water management tasks</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endParaRPr lang="en-GB" sz="1800" dirty="0">
              <a:solidFill>
                <a:srgbClr val="000000"/>
              </a:solidFill>
            </a:endParaRPr>
          </a:p>
          <a:p>
            <a:pPr marL="179388" indent="-179388">
              <a:lnSpc>
                <a:spcPct val="90000"/>
              </a:lnSpc>
              <a:buClr>
                <a:srgbClr val="008FC1"/>
              </a:buCl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Water management tasks:</a:t>
            </a:r>
          </a:p>
          <a:p>
            <a:pPr marL="179388" indent="-179388">
              <a:lnSpc>
                <a:spcPct val="90000"/>
              </a:lnSpc>
              <a:buClr>
                <a:srgbClr val="008FC1"/>
              </a:buCl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endParaRPr lang="en-GB" sz="1800" dirty="0">
              <a:solidFill>
                <a:srgbClr val="000000"/>
              </a:solidFill>
            </a:endParaRP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Flood protection for 16 million people</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Surface water quantity (irrigation and drainage)</a:t>
            </a:r>
            <a:r>
              <a:rPr lang="ar-SA" sz="1800" dirty="0">
                <a:solidFill>
                  <a:srgbClr val="000000"/>
                </a:solidFill>
                <a:cs typeface="Arial" charset="0"/>
              </a:rPr>
              <a:t>‏</a:t>
            </a:r>
            <a:endParaRPr lang="en-GB" sz="1800" dirty="0">
              <a:solidFill>
                <a:srgbClr val="000000"/>
              </a:solidFill>
            </a:endParaRP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Surface water quality </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Urban wastewater treatment </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Groundwater management</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Muskrat and coypu control</a:t>
            </a:r>
          </a:p>
          <a:p>
            <a:pPr marL="179388" indent="-179388">
              <a:lnSpc>
                <a:spcPct val="90000"/>
              </a:lnSpc>
              <a:buClr>
                <a:srgbClr val="008FC1"/>
              </a:buClr>
              <a:buFont typeface="Arial" charset="0"/>
              <a:buChar cha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r>
              <a:rPr lang="en-GB" sz="1800" dirty="0">
                <a:solidFill>
                  <a:srgbClr val="000000"/>
                </a:solidFill>
              </a:rPr>
              <a:t>10.300 employees</a:t>
            </a:r>
          </a:p>
          <a:p>
            <a:pPr marL="179388" indent="-179388">
              <a:lnSpc>
                <a:spcPct val="90000"/>
              </a:lnSpc>
              <a:buClr>
                <a:srgbClr val="008FC1"/>
              </a:buCl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endParaRPr lang="en-GB" sz="1800" dirty="0">
              <a:solidFill>
                <a:srgbClr val="000000"/>
              </a:solidFill>
            </a:endParaRPr>
          </a:p>
          <a:p>
            <a:pPr marL="179388" indent="-179388">
              <a:lnSpc>
                <a:spcPct val="90000"/>
              </a:lnSpc>
              <a:buClr>
                <a:srgbClr val="008FC1"/>
              </a:buClr>
              <a:tabLst>
                <a:tab pos="179388" algn="l"/>
                <a:tab pos="627063" algn="l"/>
                <a:tab pos="1076325" algn="l"/>
                <a:tab pos="1525588" algn="l"/>
                <a:tab pos="1974850" algn="l"/>
                <a:tab pos="2424113" algn="l"/>
                <a:tab pos="2873375" algn="l"/>
                <a:tab pos="3322638" algn="l"/>
                <a:tab pos="3771900" algn="l"/>
                <a:tab pos="4221163" algn="l"/>
                <a:tab pos="4670425" algn="l"/>
                <a:tab pos="5119688" algn="l"/>
                <a:tab pos="5568950" algn="l"/>
                <a:tab pos="6018213" algn="l"/>
                <a:tab pos="6467475" algn="l"/>
                <a:tab pos="6916738" algn="l"/>
                <a:tab pos="7366000" algn="l"/>
                <a:tab pos="7815263" algn="l"/>
                <a:tab pos="8264525" algn="l"/>
                <a:tab pos="8713788" algn="l"/>
                <a:tab pos="9163050" algn="l"/>
              </a:tabLst>
            </a:pPr>
            <a:endParaRPr lang="en-GB" sz="1800" dirty="0">
              <a:solidFill>
                <a:srgbClr val="000000"/>
              </a:solidFill>
            </a:endParaRPr>
          </a:p>
        </p:txBody>
      </p:sp>
      <p:pic>
        <p:nvPicPr>
          <p:cNvPr id="6" name="Afbeelding 5"/>
          <p:cNvPicPr/>
          <p:nvPr/>
        </p:nvPicPr>
        <p:blipFill>
          <a:blip r:embed="rId2"/>
          <a:stretch>
            <a:fillRect/>
          </a:stretch>
        </p:blipFill>
        <p:spPr>
          <a:xfrm>
            <a:off x="179512" y="1561355"/>
            <a:ext cx="4320480" cy="4819973"/>
          </a:xfrm>
          <a:prstGeom prst="rect">
            <a:avLst/>
          </a:prstGeom>
        </p:spPr>
      </p:pic>
    </p:spTree>
    <p:extLst>
      <p:ext uri="{BB962C8B-B14F-4D97-AF65-F5344CB8AC3E}">
        <p14:creationId xmlns:p14="http://schemas.microsoft.com/office/powerpoint/2010/main" val="35631097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23600" y="2361600"/>
            <a:ext cx="7668000" cy="3740576"/>
          </a:xfrm>
        </p:spPr>
        <p:txBody>
          <a:bodyPr/>
          <a:lstStyle/>
          <a:p>
            <a:r>
              <a:rPr lang="nl-NL" dirty="0" smtClean="0"/>
              <a:t>The </a:t>
            </a:r>
            <a:r>
              <a:rPr lang="nl-NL" dirty="0" err="1" smtClean="0"/>
              <a:t>total</a:t>
            </a:r>
            <a:r>
              <a:rPr lang="nl-NL" dirty="0" smtClean="0"/>
              <a:t> </a:t>
            </a:r>
            <a:r>
              <a:rPr lang="nl-NL" dirty="0" err="1" smtClean="0"/>
              <a:t>yearly</a:t>
            </a:r>
            <a:r>
              <a:rPr lang="nl-NL" dirty="0" smtClean="0"/>
              <a:t> </a:t>
            </a:r>
            <a:r>
              <a:rPr lang="nl-NL" dirty="0" err="1" smtClean="0"/>
              <a:t>costs</a:t>
            </a:r>
            <a:r>
              <a:rPr lang="nl-NL" dirty="0" smtClean="0"/>
              <a:t> of water management in </a:t>
            </a:r>
            <a:r>
              <a:rPr lang="nl-NL" dirty="0" err="1" smtClean="0"/>
              <a:t>the</a:t>
            </a:r>
            <a:r>
              <a:rPr lang="nl-NL" dirty="0" smtClean="0"/>
              <a:t> </a:t>
            </a:r>
            <a:r>
              <a:rPr lang="nl-NL" dirty="0" err="1" smtClean="0"/>
              <a:t>world</a:t>
            </a:r>
            <a:r>
              <a:rPr lang="nl-NL" dirty="0" smtClean="0"/>
              <a:t> are </a:t>
            </a:r>
            <a:r>
              <a:rPr lang="nl-NL" dirty="0" err="1" smtClean="0"/>
              <a:t>huge</a:t>
            </a:r>
            <a:r>
              <a:rPr lang="nl-NL" dirty="0" smtClean="0"/>
              <a:t> </a:t>
            </a:r>
            <a:r>
              <a:rPr lang="nl-NL" dirty="0" err="1" smtClean="0"/>
              <a:t>and</a:t>
            </a:r>
            <a:r>
              <a:rPr lang="nl-NL" dirty="0" smtClean="0"/>
              <a:t> </a:t>
            </a:r>
            <a:r>
              <a:rPr lang="nl-NL" dirty="0" err="1" smtClean="0"/>
              <a:t>almost</a:t>
            </a:r>
            <a:r>
              <a:rPr lang="nl-NL" dirty="0" smtClean="0"/>
              <a:t> </a:t>
            </a:r>
            <a:r>
              <a:rPr lang="nl-NL" dirty="0" err="1" smtClean="0"/>
              <a:t>unbelievable</a:t>
            </a:r>
            <a:r>
              <a:rPr lang="nl-NL" dirty="0" smtClean="0"/>
              <a:t> (</a:t>
            </a:r>
            <a:r>
              <a:rPr lang="nl-NL" dirty="0" err="1" smtClean="0"/>
              <a:t>see</a:t>
            </a:r>
            <a:r>
              <a:rPr lang="nl-NL" dirty="0" smtClean="0"/>
              <a:t> </a:t>
            </a:r>
            <a:r>
              <a:rPr lang="nl-NL" dirty="0" err="1" smtClean="0"/>
              <a:t>the</a:t>
            </a:r>
            <a:r>
              <a:rPr lang="nl-NL" dirty="0" smtClean="0"/>
              <a:t> Global Outlook). In </a:t>
            </a:r>
            <a:r>
              <a:rPr lang="nl-NL" dirty="0" err="1" smtClean="0"/>
              <a:t>the</a:t>
            </a:r>
            <a:r>
              <a:rPr lang="nl-NL" dirty="0" smtClean="0"/>
              <a:t> Netherlands </a:t>
            </a:r>
            <a:r>
              <a:rPr lang="nl-NL" dirty="0" err="1" smtClean="0"/>
              <a:t>the</a:t>
            </a:r>
            <a:r>
              <a:rPr lang="nl-NL" dirty="0" smtClean="0"/>
              <a:t> </a:t>
            </a:r>
            <a:r>
              <a:rPr lang="nl-NL" dirty="0" err="1" smtClean="0"/>
              <a:t>costs</a:t>
            </a:r>
            <a:r>
              <a:rPr lang="nl-NL" dirty="0" smtClean="0"/>
              <a:t> for </a:t>
            </a:r>
            <a:r>
              <a:rPr lang="nl-NL" dirty="0" err="1" smtClean="0"/>
              <a:t>all</a:t>
            </a:r>
            <a:r>
              <a:rPr lang="nl-NL" dirty="0" smtClean="0"/>
              <a:t> </a:t>
            </a:r>
            <a:r>
              <a:rPr lang="nl-NL" dirty="0" err="1" smtClean="0"/>
              <a:t>the</a:t>
            </a:r>
            <a:r>
              <a:rPr lang="nl-NL" dirty="0" smtClean="0"/>
              <a:t> different water </a:t>
            </a:r>
            <a:r>
              <a:rPr lang="nl-NL" dirty="0" err="1" smtClean="0"/>
              <a:t>task</a:t>
            </a:r>
            <a:r>
              <a:rPr lang="nl-NL" dirty="0" smtClean="0"/>
              <a:t> are </a:t>
            </a:r>
            <a:r>
              <a:rPr lang="nl-NL" dirty="0" err="1" smtClean="0"/>
              <a:t>almost</a:t>
            </a:r>
            <a:r>
              <a:rPr lang="nl-NL" dirty="0" smtClean="0"/>
              <a:t> 7 </a:t>
            </a:r>
            <a:r>
              <a:rPr lang="nl-NL" dirty="0" err="1" smtClean="0"/>
              <a:t>billion</a:t>
            </a:r>
            <a:r>
              <a:rPr lang="nl-NL" dirty="0" smtClean="0"/>
              <a:t> euro per </a:t>
            </a:r>
            <a:r>
              <a:rPr lang="nl-NL" dirty="0" err="1" smtClean="0"/>
              <a:t>year</a:t>
            </a:r>
            <a:r>
              <a:rPr lang="nl-NL" dirty="0" smtClean="0"/>
              <a:t>. For </a:t>
            </a:r>
            <a:r>
              <a:rPr lang="nl-NL" dirty="0" err="1" smtClean="0"/>
              <a:t>the</a:t>
            </a:r>
            <a:r>
              <a:rPr lang="nl-NL" dirty="0" smtClean="0"/>
              <a:t> </a:t>
            </a:r>
            <a:r>
              <a:rPr lang="nl-NL" dirty="0" err="1" smtClean="0"/>
              <a:t>RWAs</a:t>
            </a:r>
            <a:r>
              <a:rPr lang="nl-NL" dirty="0" smtClean="0"/>
              <a:t> </a:t>
            </a:r>
            <a:r>
              <a:rPr lang="nl-NL" dirty="0" err="1" smtClean="0"/>
              <a:t>this</a:t>
            </a:r>
            <a:r>
              <a:rPr lang="nl-NL" dirty="0" smtClean="0"/>
              <a:t> is 2.7 </a:t>
            </a:r>
            <a:r>
              <a:rPr lang="nl-NL" dirty="0" err="1" smtClean="0"/>
              <a:t>billion</a:t>
            </a:r>
            <a:r>
              <a:rPr lang="nl-NL" dirty="0" smtClean="0"/>
              <a:t> euro, </a:t>
            </a:r>
            <a:r>
              <a:rPr lang="nl-NL" dirty="0" err="1" smtClean="0"/>
              <a:t>besides</a:t>
            </a:r>
            <a:r>
              <a:rPr lang="nl-NL" dirty="0" smtClean="0"/>
              <a:t> </a:t>
            </a:r>
            <a:r>
              <a:rPr lang="nl-NL" dirty="0" err="1" smtClean="0"/>
              <a:t>the</a:t>
            </a:r>
            <a:r>
              <a:rPr lang="nl-NL" dirty="0" smtClean="0"/>
              <a:t> </a:t>
            </a:r>
            <a:r>
              <a:rPr lang="nl-NL" dirty="0" err="1" smtClean="0"/>
              <a:t>yearly</a:t>
            </a:r>
            <a:r>
              <a:rPr lang="nl-NL" dirty="0" smtClean="0"/>
              <a:t> </a:t>
            </a:r>
            <a:r>
              <a:rPr lang="nl-NL" dirty="0" err="1" smtClean="0"/>
              <a:t>exploitation</a:t>
            </a:r>
            <a:r>
              <a:rPr lang="nl-NL" dirty="0" smtClean="0"/>
              <a:t> </a:t>
            </a:r>
            <a:r>
              <a:rPr lang="nl-NL" dirty="0" err="1" smtClean="0"/>
              <a:t>costs</a:t>
            </a:r>
            <a:r>
              <a:rPr lang="nl-NL" dirty="0" smtClean="0"/>
              <a:t> </a:t>
            </a:r>
            <a:r>
              <a:rPr lang="nl-NL" dirty="0" err="1" smtClean="0"/>
              <a:t>they</a:t>
            </a:r>
            <a:r>
              <a:rPr lang="nl-NL" dirty="0" smtClean="0"/>
              <a:t> </a:t>
            </a:r>
            <a:r>
              <a:rPr lang="nl-NL" dirty="0" err="1" smtClean="0"/>
              <a:t>invest</a:t>
            </a:r>
            <a:r>
              <a:rPr lang="nl-NL" dirty="0" smtClean="0"/>
              <a:t> 1.3 </a:t>
            </a:r>
            <a:r>
              <a:rPr lang="nl-NL" dirty="0" err="1" smtClean="0"/>
              <a:t>billion</a:t>
            </a:r>
            <a:r>
              <a:rPr lang="nl-NL" dirty="0" smtClean="0"/>
              <a:t> euro per </a:t>
            </a:r>
            <a:r>
              <a:rPr lang="nl-NL" dirty="0" err="1" smtClean="0"/>
              <a:t>year</a:t>
            </a:r>
            <a:r>
              <a:rPr lang="nl-NL" dirty="0" smtClean="0"/>
              <a:t> in </a:t>
            </a:r>
            <a:r>
              <a:rPr lang="nl-NL" dirty="0" err="1" smtClean="0"/>
              <a:t>strengthening</a:t>
            </a:r>
            <a:r>
              <a:rPr lang="nl-NL" dirty="0" smtClean="0"/>
              <a:t> </a:t>
            </a:r>
            <a:r>
              <a:rPr lang="nl-NL" dirty="0" err="1" smtClean="0"/>
              <a:t>dikes</a:t>
            </a:r>
            <a:r>
              <a:rPr lang="nl-NL" dirty="0" smtClean="0"/>
              <a:t>, building new </a:t>
            </a:r>
            <a:r>
              <a:rPr lang="nl-NL" dirty="0" err="1" smtClean="0"/>
              <a:t>pumping</a:t>
            </a:r>
            <a:r>
              <a:rPr lang="nl-NL" dirty="0" smtClean="0"/>
              <a:t> stations </a:t>
            </a:r>
            <a:r>
              <a:rPr lang="nl-NL" dirty="0" err="1" smtClean="0"/>
              <a:t>and</a:t>
            </a:r>
            <a:r>
              <a:rPr lang="nl-NL" dirty="0" smtClean="0"/>
              <a:t> waste water treatment </a:t>
            </a:r>
            <a:r>
              <a:rPr lang="nl-NL" dirty="0" err="1" smtClean="0"/>
              <a:t>plants</a:t>
            </a:r>
            <a:r>
              <a:rPr lang="nl-NL" dirty="0" smtClean="0"/>
              <a:t> </a:t>
            </a:r>
            <a:r>
              <a:rPr lang="nl-NL" dirty="0" err="1" smtClean="0"/>
              <a:t>and</a:t>
            </a:r>
            <a:r>
              <a:rPr lang="nl-NL" dirty="0" smtClean="0"/>
              <a:t> </a:t>
            </a:r>
            <a:r>
              <a:rPr lang="nl-NL" dirty="0" err="1" smtClean="0"/>
              <a:t>so</a:t>
            </a:r>
            <a:r>
              <a:rPr lang="nl-NL" dirty="0" smtClean="0"/>
              <a:t> on.</a:t>
            </a:r>
          </a:p>
          <a:p>
            <a:r>
              <a:rPr lang="nl-NL" dirty="0" smtClean="0"/>
              <a:t>The “market”, private companies, do </a:t>
            </a:r>
            <a:r>
              <a:rPr lang="nl-NL" dirty="0" err="1" smtClean="0"/>
              <a:t>that</a:t>
            </a:r>
            <a:r>
              <a:rPr lang="nl-NL" dirty="0" smtClean="0"/>
              <a:t> job </a:t>
            </a:r>
            <a:r>
              <a:rPr lang="nl-NL" dirty="0" err="1" smtClean="0"/>
              <a:t>and</a:t>
            </a:r>
            <a:r>
              <a:rPr lang="nl-NL" dirty="0" smtClean="0"/>
              <a:t> </a:t>
            </a:r>
            <a:r>
              <a:rPr lang="nl-NL" dirty="0" err="1" smtClean="0"/>
              <a:t>earn</a:t>
            </a:r>
            <a:r>
              <a:rPr lang="nl-NL" dirty="0" smtClean="0"/>
              <a:t> a lot of money: public </a:t>
            </a:r>
            <a:r>
              <a:rPr lang="nl-NL" dirty="0" err="1" smtClean="0"/>
              <a:t>and</a:t>
            </a:r>
            <a:r>
              <a:rPr lang="nl-NL" dirty="0" smtClean="0"/>
              <a:t> private </a:t>
            </a:r>
            <a:r>
              <a:rPr lang="nl-NL" dirty="0" err="1" smtClean="0"/>
              <a:t>parties</a:t>
            </a:r>
            <a:r>
              <a:rPr lang="nl-NL" dirty="0" smtClean="0"/>
              <a:t> meet</a:t>
            </a:r>
            <a:endParaRPr lang="nl-NL" dirty="0"/>
          </a:p>
        </p:txBody>
      </p:sp>
      <p:sp>
        <p:nvSpPr>
          <p:cNvPr id="3" name="Titel 2"/>
          <p:cNvSpPr>
            <a:spLocks noGrp="1"/>
          </p:cNvSpPr>
          <p:nvPr>
            <p:ph type="title"/>
          </p:nvPr>
        </p:nvSpPr>
        <p:spPr/>
        <p:txBody>
          <a:bodyPr/>
          <a:lstStyle/>
          <a:p>
            <a:r>
              <a:rPr lang="nl-NL" dirty="0" err="1" smtClean="0"/>
              <a:t>Costs</a:t>
            </a:r>
            <a:r>
              <a:rPr lang="nl-NL" dirty="0" smtClean="0"/>
              <a:t> of Dutch Water Management</a:t>
            </a:r>
            <a:endParaRPr lang="nl-NL" dirty="0"/>
          </a:p>
        </p:txBody>
      </p:sp>
    </p:spTree>
    <p:extLst>
      <p:ext uri="{BB962C8B-B14F-4D97-AF65-F5344CB8AC3E}">
        <p14:creationId xmlns:p14="http://schemas.microsoft.com/office/powerpoint/2010/main" val="583857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23600" y="2037600"/>
            <a:ext cx="7668000" cy="4150945"/>
          </a:xfrm>
        </p:spPr>
        <p:txBody>
          <a:bodyPr/>
          <a:lstStyle/>
          <a:p>
            <a:pPr marL="0" indent="0">
              <a:buNone/>
            </a:pPr>
            <a:endParaRPr lang="nl-NL" dirty="0" smtClean="0"/>
          </a:p>
          <a:p>
            <a:r>
              <a:rPr lang="nl-NL" dirty="0" smtClean="0"/>
              <a:t>The Netherlands </a:t>
            </a:r>
            <a:r>
              <a:rPr lang="nl-NL" dirty="0" err="1" smtClean="0"/>
              <a:t>may</a:t>
            </a:r>
            <a:r>
              <a:rPr lang="nl-NL" dirty="0" smtClean="0"/>
              <a:t> </a:t>
            </a:r>
            <a:r>
              <a:rPr lang="nl-NL" dirty="0" err="1" smtClean="0"/>
              <a:t>be</a:t>
            </a:r>
            <a:r>
              <a:rPr lang="nl-NL" dirty="0" smtClean="0"/>
              <a:t> high on </a:t>
            </a:r>
            <a:r>
              <a:rPr lang="nl-NL" dirty="0" err="1" smtClean="0"/>
              <a:t>the</a:t>
            </a:r>
            <a:r>
              <a:rPr lang="nl-NL" dirty="0" smtClean="0"/>
              <a:t> list of </a:t>
            </a:r>
            <a:r>
              <a:rPr lang="nl-NL" dirty="0" err="1" smtClean="0"/>
              <a:t>Transparency</a:t>
            </a:r>
            <a:r>
              <a:rPr lang="nl-NL" dirty="0" smtClean="0"/>
              <a:t> International, but we do have </a:t>
            </a:r>
            <a:r>
              <a:rPr lang="nl-NL" dirty="0" err="1" smtClean="0"/>
              <a:t>our</a:t>
            </a:r>
            <a:r>
              <a:rPr lang="nl-NL" dirty="0" smtClean="0"/>
              <a:t> </a:t>
            </a:r>
            <a:r>
              <a:rPr lang="nl-NL" dirty="0" err="1" smtClean="0"/>
              <a:t>problems</a:t>
            </a:r>
            <a:endParaRPr lang="nl-NL" dirty="0" smtClean="0"/>
          </a:p>
          <a:p>
            <a:r>
              <a:rPr lang="nl-NL" dirty="0" err="1" smtClean="0"/>
              <a:t>Reclamation</a:t>
            </a:r>
            <a:r>
              <a:rPr lang="nl-NL" dirty="0" smtClean="0"/>
              <a:t> of </a:t>
            </a:r>
            <a:r>
              <a:rPr lang="nl-NL" dirty="0" err="1" smtClean="0"/>
              <a:t>the</a:t>
            </a:r>
            <a:r>
              <a:rPr lang="nl-NL" dirty="0" smtClean="0"/>
              <a:t> Haarlemmermeer (1848-1852)</a:t>
            </a:r>
          </a:p>
          <a:p>
            <a:r>
              <a:rPr lang="nl-NL" dirty="0" err="1" smtClean="0"/>
              <a:t>Environmental</a:t>
            </a:r>
            <a:r>
              <a:rPr lang="nl-NL" dirty="0" smtClean="0"/>
              <a:t> </a:t>
            </a:r>
            <a:r>
              <a:rPr lang="nl-NL" dirty="0" err="1" smtClean="0"/>
              <a:t>scandals</a:t>
            </a:r>
            <a:r>
              <a:rPr lang="nl-NL" dirty="0"/>
              <a:t> </a:t>
            </a:r>
            <a:r>
              <a:rPr lang="nl-NL" dirty="0" smtClean="0"/>
              <a:t>in </a:t>
            </a:r>
            <a:r>
              <a:rPr lang="nl-NL" dirty="0" err="1" smtClean="0"/>
              <a:t>the</a:t>
            </a:r>
            <a:r>
              <a:rPr lang="nl-NL" dirty="0" smtClean="0"/>
              <a:t> seventies </a:t>
            </a:r>
            <a:r>
              <a:rPr lang="nl-NL" dirty="0" err="1" smtClean="0"/>
              <a:t>and</a:t>
            </a:r>
            <a:r>
              <a:rPr lang="nl-NL" dirty="0" smtClean="0"/>
              <a:t> eighties (</a:t>
            </a:r>
            <a:r>
              <a:rPr lang="nl-NL" dirty="0" err="1" smtClean="0"/>
              <a:t>illegal</a:t>
            </a:r>
            <a:r>
              <a:rPr lang="nl-NL" dirty="0" smtClean="0"/>
              <a:t> dumping of waste </a:t>
            </a:r>
            <a:r>
              <a:rPr lang="nl-NL" dirty="0" err="1" smtClean="0"/>
              <a:t>materials</a:t>
            </a:r>
            <a:r>
              <a:rPr lang="nl-NL" dirty="0" smtClean="0"/>
              <a:t> in </a:t>
            </a:r>
            <a:r>
              <a:rPr lang="nl-NL" dirty="0" err="1" smtClean="0"/>
              <a:t>surface</a:t>
            </a:r>
            <a:r>
              <a:rPr lang="nl-NL" dirty="0" smtClean="0"/>
              <a:t> water)</a:t>
            </a:r>
          </a:p>
          <a:p>
            <a:r>
              <a:rPr lang="nl-NL" dirty="0" smtClean="0"/>
              <a:t>Building </a:t>
            </a:r>
            <a:r>
              <a:rPr lang="nl-NL" dirty="0" err="1"/>
              <a:t>f</a:t>
            </a:r>
            <a:r>
              <a:rPr lang="nl-NL" dirty="0" err="1" smtClean="0"/>
              <a:t>raud</a:t>
            </a:r>
            <a:r>
              <a:rPr lang="nl-NL" dirty="0" smtClean="0"/>
              <a:t> </a:t>
            </a:r>
            <a:r>
              <a:rPr lang="nl-NL" dirty="0" err="1" smtClean="0"/>
              <a:t>scandal</a:t>
            </a:r>
            <a:r>
              <a:rPr lang="nl-NL" dirty="0" smtClean="0"/>
              <a:t> (2001) in </a:t>
            </a:r>
            <a:r>
              <a:rPr lang="nl-NL" dirty="0" err="1" smtClean="0"/>
              <a:t>which</a:t>
            </a:r>
            <a:r>
              <a:rPr lang="nl-NL" dirty="0" smtClean="0"/>
              <a:t> more </a:t>
            </a:r>
            <a:r>
              <a:rPr lang="nl-NL" dirty="0" err="1" smtClean="0"/>
              <a:t>than</a:t>
            </a:r>
            <a:r>
              <a:rPr lang="nl-NL" dirty="0" smtClean="0"/>
              <a:t> 450 private companies </a:t>
            </a:r>
            <a:r>
              <a:rPr lang="nl-NL" dirty="0" err="1" smtClean="0"/>
              <a:t>were</a:t>
            </a:r>
            <a:r>
              <a:rPr lang="nl-NL" dirty="0" smtClean="0"/>
              <a:t> </a:t>
            </a:r>
            <a:r>
              <a:rPr lang="nl-NL" dirty="0" err="1" smtClean="0"/>
              <a:t>involved</a:t>
            </a:r>
            <a:endParaRPr lang="nl-NL" dirty="0" smtClean="0"/>
          </a:p>
          <a:p>
            <a:r>
              <a:rPr lang="nl-NL" dirty="0" err="1" smtClean="0"/>
              <a:t>Prosecution</a:t>
            </a:r>
            <a:r>
              <a:rPr lang="nl-NL" dirty="0" smtClean="0"/>
              <a:t> of a </a:t>
            </a:r>
            <a:r>
              <a:rPr lang="nl-NL" dirty="0" err="1" smtClean="0"/>
              <a:t>provincial</a:t>
            </a:r>
            <a:r>
              <a:rPr lang="nl-NL" dirty="0" smtClean="0"/>
              <a:t> </a:t>
            </a:r>
            <a:r>
              <a:rPr lang="nl-NL" dirty="0" err="1" smtClean="0"/>
              <a:t>governor</a:t>
            </a:r>
            <a:r>
              <a:rPr lang="nl-NL" dirty="0" smtClean="0"/>
              <a:t> for </a:t>
            </a:r>
            <a:r>
              <a:rPr lang="nl-NL" dirty="0" err="1" smtClean="0"/>
              <a:t>corruption</a:t>
            </a:r>
            <a:r>
              <a:rPr lang="nl-NL" dirty="0" smtClean="0"/>
              <a:t> in 2015 </a:t>
            </a:r>
            <a:r>
              <a:rPr lang="nl-NL" dirty="0" err="1" smtClean="0"/>
              <a:t>who</a:t>
            </a:r>
            <a:r>
              <a:rPr lang="nl-NL" dirty="0" smtClean="0"/>
              <a:t> was sent </a:t>
            </a:r>
            <a:r>
              <a:rPr lang="nl-NL" dirty="0" err="1" smtClean="0"/>
              <a:t>to</a:t>
            </a:r>
            <a:r>
              <a:rPr lang="nl-NL" dirty="0" smtClean="0"/>
              <a:t> prison for </a:t>
            </a:r>
            <a:r>
              <a:rPr lang="nl-NL" dirty="0" err="1" smtClean="0"/>
              <a:t>three</a:t>
            </a:r>
            <a:r>
              <a:rPr lang="nl-NL" dirty="0" smtClean="0"/>
              <a:t> </a:t>
            </a:r>
            <a:r>
              <a:rPr lang="nl-NL" dirty="0" err="1" smtClean="0"/>
              <a:t>years</a:t>
            </a:r>
            <a:endParaRPr lang="nl-NL" dirty="0"/>
          </a:p>
        </p:txBody>
      </p:sp>
      <p:sp>
        <p:nvSpPr>
          <p:cNvPr id="3" name="Titel 2"/>
          <p:cNvSpPr>
            <a:spLocks noGrp="1"/>
          </p:cNvSpPr>
          <p:nvPr>
            <p:ph type="title"/>
          </p:nvPr>
        </p:nvSpPr>
        <p:spPr/>
        <p:txBody>
          <a:bodyPr/>
          <a:lstStyle/>
          <a:p>
            <a:r>
              <a:rPr lang="nl-NL" dirty="0" err="1" smtClean="0"/>
              <a:t>Some</a:t>
            </a:r>
            <a:r>
              <a:rPr lang="nl-NL" dirty="0" smtClean="0"/>
              <a:t> Dutch </a:t>
            </a:r>
            <a:r>
              <a:rPr lang="nl-NL" dirty="0" err="1" smtClean="0"/>
              <a:t>incidents</a:t>
            </a:r>
            <a:endParaRPr lang="nl-NL"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6216" y="1019775"/>
            <a:ext cx="2190750" cy="1466850"/>
          </a:xfrm>
          <a:prstGeom prst="rect">
            <a:avLst/>
          </a:prstGeom>
        </p:spPr>
      </p:pic>
    </p:spTree>
    <p:extLst>
      <p:ext uri="{BB962C8B-B14F-4D97-AF65-F5344CB8AC3E}">
        <p14:creationId xmlns:p14="http://schemas.microsoft.com/office/powerpoint/2010/main" val="7340301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23600" y="2361600"/>
            <a:ext cx="7668000" cy="4150945"/>
          </a:xfrm>
        </p:spPr>
        <p:txBody>
          <a:bodyPr/>
          <a:lstStyle/>
          <a:p>
            <a:r>
              <a:rPr lang="nl-NL" dirty="0" smtClean="0"/>
              <a:t>Legal </a:t>
            </a:r>
            <a:r>
              <a:rPr lang="nl-NL" dirty="0" err="1" smtClean="0"/>
              <a:t>provisions</a:t>
            </a:r>
            <a:r>
              <a:rPr lang="nl-NL" dirty="0" smtClean="0"/>
              <a:t> are </a:t>
            </a:r>
            <a:r>
              <a:rPr lang="nl-NL" dirty="0" err="1" smtClean="0"/>
              <a:t>inevitable</a:t>
            </a:r>
            <a:r>
              <a:rPr lang="nl-NL" dirty="0" smtClean="0"/>
              <a:t> (</a:t>
            </a:r>
            <a:r>
              <a:rPr lang="nl-NL" dirty="0"/>
              <a:t>G</a:t>
            </a:r>
            <a:r>
              <a:rPr lang="nl-NL" dirty="0" smtClean="0"/>
              <a:t>eneral </a:t>
            </a:r>
            <a:r>
              <a:rPr lang="nl-NL" dirty="0" err="1" smtClean="0"/>
              <a:t>Administrative</a:t>
            </a:r>
            <a:r>
              <a:rPr lang="nl-NL" dirty="0" smtClean="0"/>
              <a:t> Law Act, </a:t>
            </a:r>
            <a:r>
              <a:rPr lang="nl-NL" dirty="0" err="1" smtClean="0"/>
              <a:t>Criminal</a:t>
            </a:r>
            <a:r>
              <a:rPr lang="nl-NL" dirty="0" smtClean="0"/>
              <a:t> Code, </a:t>
            </a:r>
            <a:r>
              <a:rPr lang="nl-NL" dirty="0" err="1" smtClean="0"/>
              <a:t>Civil</a:t>
            </a:r>
            <a:r>
              <a:rPr lang="nl-NL" dirty="0" smtClean="0"/>
              <a:t> </a:t>
            </a:r>
            <a:r>
              <a:rPr lang="nl-NL" dirty="0" err="1" smtClean="0"/>
              <a:t>Servants</a:t>
            </a:r>
            <a:r>
              <a:rPr lang="nl-NL" dirty="0" smtClean="0"/>
              <a:t> Act)</a:t>
            </a:r>
          </a:p>
          <a:p>
            <a:r>
              <a:rPr lang="nl-NL" dirty="0"/>
              <a:t>A</a:t>
            </a:r>
            <a:r>
              <a:rPr lang="nl-NL" dirty="0" smtClean="0"/>
              <a:t> recent new </a:t>
            </a:r>
            <a:r>
              <a:rPr lang="nl-NL" dirty="0" err="1" smtClean="0"/>
              <a:t>provision</a:t>
            </a:r>
            <a:r>
              <a:rPr lang="nl-NL" dirty="0" smtClean="0"/>
              <a:t> is </a:t>
            </a:r>
            <a:r>
              <a:rPr lang="nl-NL" dirty="0" err="1" smtClean="0"/>
              <a:t>the</a:t>
            </a:r>
            <a:r>
              <a:rPr lang="nl-NL" dirty="0" smtClean="0"/>
              <a:t> change of </a:t>
            </a:r>
            <a:r>
              <a:rPr lang="nl-NL" dirty="0" err="1" smtClean="0"/>
              <a:t>the</a:t>
            </a:r>
            <a:r>
              <a:rPr lang="nl-NL" dirty="0" smtClean="0"/>
              <a:t> RWA Act (2016), </a:t>
            </a:r>
            <a:r>
              <a:rPr lang="nl-NL" dirty="0" err="1" smtClean="0"/>
              <a:t>that</a:t>
            </a:r>
            <a:r>
              <a:rPr lang="nl-NL" dirty="0" smtClean="0"/>
              <a:t> </a:t>
            </a:r>
            <a:r>
              <a:rPr lang="nl-NL" dirty="0" err="1" smtClean="0"/>
              <a:t>makes</a:t>
            </a:r>
            <a:r>
              <a:rPr lang="nl-NL" dirty="0" smtClean="0"/>
              <a:t> </a:t>
            </a:r>
            <a:r>
              <a:rPr lang="nl-NL" dirty="0" err="1" smtClean="0"/>
              <a:t>the</a:t>
            </a:r>
            <a:r>
              <a:rPr lang="nl-NL" dirty="0" smtClean="0"/>
              <a:t> </a:t>
            </a:r>
            <a:r>
              <a:rPr lang="nl-NL" dirty="0" err="1" smtClean="0"/>
              <a:t>chair</a:t>
            </a:r>
            <a:r>
              <a:rPr lang="nl-NL" dirty="0" smtClean="0"/>
              <a:t> of </a:t>
            </a:r>
            <a:r>
              <a:rPr lang="nl-NL" dirty="0" err="1" smtClean="0"/>
              <a:t>the</a:t>
            </a:r>
            <a:r>
              <a:rPr lang="nl-NL" dirty="0" smtClean="0"/>
              <a:t> RWA (</a:t>
            </a:r>
            <a:r>
              <a:rPr lang="nl-NL" dirty="0" err="1" smtClean="0"/>
              <a:t>and</a:t>
            </a:r>
            <a:r>
              <a:rPr lang="nl-NL" dirty="0" smtClean="0"/>
              <a:t> </a:t>
            </a:r>
            <a:r>
              <a:rPr lang="nl-NL" dirty="0" err="1" smtClean="0"/>
              <a:t>the</a:t>
            </a:r>
            <a:r>
              <a:rPr lang="nl-NL" dirty="0" smtClean="0"/>
              <a:t> </a:t>
            </a:r>
            <a:r>
              <a:rPr lang="nl-NL" dirty="0" err="1" smtClean="0"/>
              <a:t>provincial</a:t>
            </a:r>
            <a:r>
              <a:rPr lang="nl-NL" dirty="0" smtClean="0"/>
              <a:t> </a:t>
            </a:r>
            <a:r>
              <a:rPr lang="nl-NL" dirty="0" err="1" smtClean="0"/>
              <a:t>Commissioner</a:t>
            </a:r>
            <a:r>
              <a:rPr lang="nl-NL" dirty="0" smtClean="0"/>
              <a:t> of </a:t>
            </a:r>
            <a:r>
              <a:rPr lang="nl-NL" dirty="0" err="1" smtClean="0"/>
              <a:t>the</a:t>
            </a:r>
            <a:r>
              <a:rPr lang="nl-NL" dirty="0" smtClean="0"/>
              <a:t> King en </a:t>
            </a:r>
            <a:r>
              <a:rPr lang="nl-NL" dirty="0" err="1" smtClean="0"/>
              <a:t>the</a:t>
            </a:r>
            <a:r>
              <a:rPr lang="nl-NL" dirty="0" smtClean="0"/>
              <a:t> </a:t>
            </a:r>
            <a:r>
              <a:rPr lang="nl-NL" dirty="0" err="1" smtClean="0"/>
              <a:t>mayors</a:t>
            </a:r>
            <a:r>
              <a:rPr lang="nl-NL" dirty="0" smtClean="0"/>
              <a:t>) </a:t>
            </a:r>
            <a:r>
              <a:rPr lang="nl-NL" dirty="0" err="1" smtClean="0"/>
              <a:t>responsible</a:t>
            </a:r>
            <a:r>
              <a:rPr lang="nl-NL" dirty="0" smtClean="0"/>
              <a:t> for </a:t>
            </a:r>
            <a:r>
              <a:rPr lang="nl-NL" dirty="0" err="1" smtClean="0"/>
              <a:t>the</a:t>
            </a:r>
            <a:r>
              <a:rPr lang="nl-NL" dirty="0" smtClean="0"/>
              <a:t> </a:t>
            </a:r>
            <a:r>
              <a:rPr lang="nl-NL" dirty="0" err="1" smtClean="0"/>
              <a:t>integrity</a:t>
            </a:r>
            <a:r>
              <a:rPr lang="nl-NL" dirty="0" smtClean="0"/>
              <a:t> of </a:t>
            </a:r>
            <a:r>
              <a:rPr lang="nl-NL" dirty="0" err="1" smtClean="0"/>
              <a:t>their</a:t>
            </a:r>
            <a:r>
              <a:rPr lang="nl-NL" dirty="0" smtClean="0"/>
              <a:t> </a:t>
            </a:r>
            <a:r>
              <a:rPr lang="nl-NL" dirty="0" err="1" smtClean="0"/>
              <a:t>organisations</a:t>
            </a:r>
            <a:r>
              <a:rPr lang="nl-NL" dirty="0" smtClean="0"/>
              <a:t>, </a:t>
            </a:r>
            <a:r>
              <a:rPr lang="nl-NL" dirty="0" err="1" smtClean="0"/>
              <a:t>so</a:t>
            </a:r>
            <a:r>
              <a:rPr lang="nl-NL" dirty="0" smtClean="0"/>
              <a:t> </a:t>
            </a:r>
            <a:r>
              <a:rPr lang="nl-NL" dirty="0" err="1" smtClean="0"/>
              <a:t>there</a:t>
            </a:r>
            <a:r>
              <a:rPr lang="nl-NL" dirty="0" smtClean="0"/>
              <a:t> is a </a:t>
            </a:r>
            <a:r>
              <a:rPr lang="nl-NL" b="1" dirty="0" smtClean="0"/>
              <a:t>point of contact</a:t>
            </a:r>
          </a:p>
          <a:p>
            <a:r>
              <a:rPr lang="nl-NL" dirty="0" err="1" smtClean="0"/>
              <a:t>Yearly</a:t>
            </a:r>
            <a:r>
              <a:rPr lang="nl-NL" dirty="0" smtClean="0"/>
              <a:t> </a:t>
            </a:r>
            <a:r>
              <a:rPr lang="nl-NL" dirty="0" err="1" smtClean="0"/>
              <a:t>judgement</a:t>
            </a:r>
            <a:r>
              <a:rPr lang="nl-NL" dirty="0" smtClean="0"/>
              <a:t> of </a:t>
            </a:r>
            <a:r>
              <a:rPr lang="nl-NL" dirty="0" err="1" smtClean="0"/>
              <a:t>the</a:t>
            </a:r>
            <a:r>
              <a:rPr lang="nl-NL" dirty="0" smtClean="0"/>
              <a:t> financial report </a:t>
            </a:r>
            <a:r>
              <a:rPr lang="nl-NL" dirty="0" err="1" smtClean="0"/>
              <a:t>by</a:t>
            </a:r>
            <a:r>
              <a:rPr lang="nl-NL" dirty="0" smtClean="0"/>
              <a:t> </a:t>
            </a:r>
            <a:r>
              <a:rPr lang="nl-NL" dirty="0" err="1" smtClean="0"/>
              <a:t>an</a:t>
            </a:r>
            <a:r>
              <a:rPr lang="nl-NL" dirty="0" smtClean="0"/>
              <a:t> independent </a:t>
            </a:r>
            <a:r>
              <a:rPr lang="nl-NL" dirty="0" err="1" smtClean="0"/>
              <a:t>external</a:t>
            </a:r>
            <a:r>
              <a:rPr lang="nl-NL" dirty="0" smtClean="0"/>
              <a:t> accountant</a:t>
            </a:r>
          </a:p>
          <a:p>
            <a:r>
              <a:rPr lang="nl-NL" dirty="0" smtClean="0"/>
              <a:t>Sound </a:t>
            </a:r>
            <a:r>
              <a:rPr lang="nl-NL" dirty="0" err="1" smtClean="0"/>
              <a:t>procurement</a:t>
            </a:r>
            <a:r>
              <a:rPr lang="nl-NL" dirty="0" smtClean="0"/>
              <a:t> </a:t>
            </a:r>
            <a:r>
              <a:rPr lang="nl-NL" dirty="0" err="1" smtClean="0"/>
              <a:t>and</a:t>
            </a:r>
            <a:r>
              <a:rPr lang="nl-NL" dirty="0" smtClean="0"/>
              <a:t> tender </a:t>
            </a:r>
            <a:r>
              <a:rPr lang="nl-NL" dirty="0" err="1" smtClean="0"/>
              <a:t>rules</a:t>
            </a:r>
            <a:endParaRPr lang="nl-NL" dirty="0" smtClean="0"/>
          </a:p>
          <a:p>
            <a:endParaRPr lang="nl-NL" dirty="0"/>
          </a:p>
        </p:txBody>
      </p:sp>
      <p:sp>
        <p:nvSpPr>
          <p:cNvPr id="3" name="Titel 2"/>
          <p:cNvSpPr>
            <a:spLocks noGrp="1"/>
          </p:cNvSpPr>
          <p:nvPr>
            <p:ph type="title"/>
          </p:nvPr>
        </p:nvSpPr>
        <p:spPr>
          <a:xfrm>
            <a:off x="723600" y="1753200"/>
            <a:ext cx="7668000" cy="282129"/>
          </a:xfrm>
        </p:spPr>
        <p:txBody>
          <a:bodyPr/>
          <a:lstStyle/>
          <a:p>
            <a:r>
              <a:rPr lang="nl-NL" dirty="0" smtClean="0"/>
              <a:t> </a:t>
            </a:r>
            <a:r>
              <a:rPr lang="nl-NL" dirty="0" err="1" smtClean="0"/>
              <a:t>preventing</a:t>
            </a:r>
            <a:r>
              <a:rPr lang="nl-NL" dirty="0" smtClean="0"/>
              <a:t> </a:t>
            </a:r>
            <a:r>
              <a:rPr lang="nl-NL" dirty="0" err="1" smtClean="0"/>
              <a:t>fraud</a:t>
            </a:r>
            <a:r>
              <a:rPr lang="nl-NL" dirty="0" smtClean="0"/>
              <a:t> </a:t>
            </a:r>
            <a:r>
              <a:rPr lang="nl-NL" dirty="0" err="1" smtClean="0"/>
              <a:t>and</a:t>
            </a:r>
            <a:r>
              <a:rPr lang="nl-NL" dirty="0" smtClean="0"/>
              <a:t> </a:t>
            </a:r>
            <a:r>
              <a:rPr lang="nl-NL" dirty="0" err="1" smtClean="0"/>
              <a:t>corruption</a:t>
            </a:r>
            <a:r>
              <a:rPr lang="nl-NL" dirty="0" smtClean="0"/>
              <a:t> (1)</a:t>
            </a:r>
            <a:endParaRPr lang="nl-NL" dirty="0"/>
          </a:p>
        </p:txBody>
      </p:sp>
    </p:spTree>
    <p:extLst>
      <p:ext uri="{BB962C8B-B14F-4D97-AF65-F5344CB8AC3E}">
        <p14:creationId xmlns:p14="http://schemas.microsoft.com/office/powerpoint/2010/main" val="3684404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23600" y="2361600"/>
            <a:ext cx="7668000" cy="4561313"/>
          </a:xfrm>
        </p:spPr>
        <p:txBody>
          <a:bodyPr/>
          <a:lstStyle/>
          <a:p>
            <a:r>
              <a:rPr lang="nl-NL" dirty="0" err="1" smtClean="0"/>
              <a:t>So-called</a:t>
            </a:r>
            <a:r>
              <a:rPr lang="nl-NL" dirty="0" smtClean="0"/>
              <a:t> Act BIBOB </a:t>
            </a:r>
            <a:r>
              <a:rPr lang="nl-NL" dirty="0" err="1" smtClean="0"/>
              <a:t>which</a:t>
            </a:r>
            <a:r>
              <a:rPr lang="nl-NL" dirty="0" smtClean="0"/>
              <a:t> </a:t>
            </a:r>
            <a:r>
              <a:rPr lang="nl-NL" dirty="0" err="1" smtClean="0"/>
              <a:t>should</a:t>
            </a:r>
            <a:r>
              <a:rPr lang="nl-NL" dirty="0" smtClean="0"/>
              <a:t> </a:t>
            </a:r>
            <a:r>
              <a:rPr lang="nl-NL" dirty="0" err="1" smtClean="0"/>
              <a:t>prevent</a:t>
            </a:r>
            <a:r>
              <a:rPr lang="nl-NL" dirty="0" smtClean="0"/>
              <a:t> </a:t>
            </a:r>
            <a:r>
              <a:rPr lang="nl-NL" dirty="0" err="1" smtClean="0"/>
              <a:t>that</a:t>
            </a:r>
            <a:r>
              <a:rPr lang="nl-NL" dirty="0" smtClean="0"/>
              <a:t> public </a:t>
            </a:r>
            <a:r>
              <a:rPr lang="nl-NL" dirty="0" err="1" smtClean="0"/>
              <a:t>authorities</a:t>
            </a:r>
            <a:r>
              <a:rPr lang="nl-NL" dirty="0" smtClean="0"/>
              <a:t> do business </a:t>
            </a:r>
            <a:r>
              <a:rPr lang="nl-NL" dirty="0" err="1" smtClean="0"/>
              <a:t>with</a:t>
            </a:r>
            <a:r>
              <a:rPr lang="nl-NL" dirty="0" smtClean="0"/>
              <a:t> companies </a:t>
            </a:r>
            <a:r>
              <a:rPr lang="nl-NL" dirty="0" err="1" smtClean="0"/>
              <a:t>with</a:t>
            </a:r>
            <a:r>
              <a:rPr lang="nl-NL" dirty="0" smtClean="0"/>
              <a:t> a bad </a:t>
            </a:r>
            <a:r>
              <a:rPr lang="nl-NL" dirty="0" err="1" smtClean="0"/>
              <a:t>reputation</a:t>
            </a:r>
            <a:r>
              <a:rPr lang="nl-NL" dirty="0" smtClean="0"/>
              <a:t> or </a:t>
            </a:r>
            <a:r>
              <a:rPr lang="nl-NL" dirty="0" err="1" smtClean="0"/>
              <a:t>criminal</a:t>
            </a:r>
            <a:r>
              <a:rPr lang="nl-NL" dirty="0" smtClean="0"/>
              <a:t> record</a:t>
            </a:r>
          </a:p>
          <a:p>
            <a:r>
              <a:rPr lang="nl-NL" dirty="0" smtClean="0"/>
              <a:t>A sound </a:t>
            </a:r>
            <a:r>
              <a:rPr lang="nl-NL" dirty="0" err="1" smtClean="0"/>
              <a:t>position</a:t>
            </a:r>
            <a:r>
              <a:rPr lang="nl-NL" dirty="0" smtClean="0"/>
              <a:t> for </a:t>
            </a:r>
            <a:r>
              <a:rPr lang="nl-NL" dirty="0" err="1" smtClean="0"/>
              <a:t>whistle</a:t>
            </a:r>
            <a:r>
              <a:rPr lang="nl-NL" dirty="0" smtClean="0"/>
              <a:t>-blowers (</a:t>
            </a:r>
            <a:r>
              <a:rPr lang="nl-NL" dirty="0" err="1" smtClean="0"/>
              <a:t>the</a:t>
            </a:r>
            <a:r>
              <a:rPr lang="nl-NL" dirty="0" smtClean="0"/>
              <a:t> building </a:t>
            </a:r>
            <a:r>
              <a:rPr lang="nl-NL" dirty="0" err="1" smtClean="0"/>
              <a:t>fraud</a:t>
            </a:r>
            <a:r>
              <a:rPr lang="nl-NL" dirty="0" smtClean="0"/>
              <a:t> </a:t>
            </a:r>
            <a:r>
              <a:rPr lang="nl-NL" dirty="0" err="1" smtClean="0"/>
              <a:t>scandal</a:t>
            </a:r>
            <a:r>
              <a:rPr lang="nl-NL" dirty="0" smtClean="0"/>
              <a:t> of 2001 was </a:t>
            </a:r>
            <a:r>
              <a:rPr lang="nl-NL" dirty="0" err="1" smtClean="0"/>
              <a:t>denounced</a:t>
            </a:r>
            <a:r>
              <a:rPr lang="nl-NL" dirty="0" smtClean="0"/>
              <a:t> </a:t>
            </a:r>
            <a:r>
              <a:rPr lang="nl-NL" dirty="0" err="1" smtClean="0"/>
              <a:t>by</a:t>
            </a:r>
            <a:r>
              <a:rPr lang="nl-NL" dirty="0" smtClean="0"/>
              <a:t> a </a:t>
            </a:r>
            <a:r>
              <a:rPr lang="nl-NL" dirty="0" err="1" smtClean="0"/>
              <a:t>whistle-blower</a:t>
            </a:r>
            <a:r>
              <a:rPr lang="nl-NL" dirty="0" smtClean="0"/>
              <a:t> </a:t>
            </a:r>
            <a:r>
              <a:rPr lang="nl-NL" dirty="0" err="1" smtClean="0"/>
              <a:t>who</a:t>
            </a:r>
            <a:r>
              <a:rPr lang="nl-NL" dirty="0" smtClean="0"/>
              <a:t> lost his </a:t>
            </a:r>
            <a:r>
              <a:rPr lang="nl-NL" dirty="0" err="1" smtClean="0"/>
              <a:t>position</a:t>
            </a:r>
            <a:r>
              <a:rPr lang="nl-NL" dirty="0" smtClean="0"/>
              <a:t>, house … </a:t>
            </a:r>
          </a:p>
          <a:p>
            <a:r>
              <a:rPr lang="nl-NL" dirty="0" smtClean="0"/>
              <a:t>On </a:t>
            </a:r>
            <a:r>
              <a:rPr lang="nl-NL" dirty="0" err="1" smtClean="0"/>
              <a:t>an</a:t>
            </a:r>
            <a:r>
              <a:rPr lang="nl-NL" dirty="0" smtClean="0"/>
              <a:t> </a:t>
            </a:r>
            <a:r>
              <a:rPr lang="nl-NL" dirty="0" err="1" smtClean="0"/>
              <a:t>international</a:t>
            </a:r>
            <a:r>
              <a:rPr lang="nl-NL" dirty="0" smtClean="0"/>
              <a:t> level </a:t>
            </a:r>
            <a:r>
              <a:rPr lang="nl-NL" dirty="0" err="1" smtClean="0"/>
              <a:t>the</a:t>
            </a:r>
            <a:r>
              <a:rPr lang="nl-NL" dirty="0" smtClean="0"/>
              <a:t> OECD </a:t>
            </a:r>
            <a:r>
              <a:rPr lang="nl-NL" dirty="0" err="1" smtClean="0"/>
              <a:t>prepares</a:t>
            </a:r>
            <a:r>
              <a:rPr lang="nl-NL" dirty="0" smtClean="0"/>
              <a:t> </a:t>
            </a:r>
            <a:r>
              <a:rPr lang="nl-NL" dirty="0" err="1" smtClean="0"/>
              <a:t>an</a:t>
            </a:r>
            <a:r>
              <a:rPr lang="nl-NL" dirty="0" smtClean="0"/>
              <a:t> update of </a:t>
            </a:r>
            <a:r>
              <a:rPr lang="nl-NL" dirty="0" err="1" smtClean="0"/>
              <a:t>the</a:t>
            </a:r>
            <a:r>
              <a:rPr lang="nl-NL" dirty="0" smtClean="0"/>
              <a:t> </a:t>
            </a:r>
            <a:r>
              <a:rPr lang="nl-NL" dirty="0" err="1" smtClean="0"/>
              <a:t>Recommendation</a:t>
            </a:r>
            <a:r>
              <a:rPr lang="nl-NL" dirty="0" smtClean="0"/>
              <a:t> on Public </a:t>
            </a:r>
            <a:r>
              <a:rPr lang="nl-NL" dirty="0" err="1" smtClean="0"/>
              <a:t>Integrity</a:t>
            </a:r>
            <a:r>
              <a:rPr lang="nl-NL" dirty="0" smtClean="0"/>
              <a:t>, </a:t>
            </a:r>
            <a:r>
              <a:rPr lang="nl-NL" dirty="0" err="1" smtClean="0"/>
              <a:t>with</a:t>
            </a:r>
            <a:r>
              <a:rPr lang="nl-NL" dirty="0" smtClean="0"/>
              <a:t> </a:t>
            </a:r>
            <a:r>
              <a:rPr lang="nl-NL" dirty="0" err="1" smtClean="0"/>
              <a:t>the</a:t>
            </a:r>
            <a:r>
              <a:rPr lang="nl-NL" dirty="0" smtClean="0"/>
              <a:t> </a:t>
            </a:r>
            <a:r>
              <a:rPr lang="nl-NL" dirty="0" err="1" smtClean="0"/>
              <a:t>central</a:t>
            </a:r>
            <a:r>
              <a:rPr lang="nl-NL" dirty="0" smtClean="0"/>
              <a:t> </a:t>
            </a:r>
            <a:r>
              <a:rPr lang="nl-NL" dirty="0" err="1" smtClean="0"/>
              <a:t>plea</a:t>
            </a:r>
            <a:r>
              <a:rPr lang="nl-NL" dirty="0" smtClean="0"/>
              <a:t> for a </a:t>
            </a:r>
            <a:r>
              <a:rPr lang="nl-NL" dirty="0" err="1" smtClean="0"/>
              <a:t>comprehensive</a:t>
            </a:r>
            <a:r>
              <a:rPr lang="nl-NL" dirty="0" smtClean="0"/>
              <a:t> </a:t>
            </a:r>
            <a:r>
              <a:rPr lang="nl-NL" dirty="0" err="1" smtClean="0"/>
              <a:t>integrity</a:t>
            </a:r>
            <a:r>
              <a:rPr lang="nl-NL" dirty="0" smtClean="0"/>
              <a:t> system </a:t>
            </a:r>
            <a:r>
              <a:rPr lang="nl-NL" dirty="0" err="1" smtClean="0"/>
              <a:t>and</a:t>
            </a:r>
            <a:r>
              <a:rPr lang="nl-NL" dirty="0" smtClean="0"/>
              <a:t> a lot of </a:t>
            </a:r>
            <a:r>
              <a:rPr lang="nl-NL" smtClean="0"/>
              <a:t>concrete tools</a:t>
            </a:r>
            <a:endParaRPr lang="nl-NL" dirty="0" smtClean="0"/>
          </a:p>
          <a:p>
            <a:r>
              <a:rPr lang="nl-NL" dirty="0" smtClean="0"/>
              <a:t>It </a:t>
            </a:r>
            <a:r>
              <a:rPr lang="nl-NL" dirty="0" err="1" smtClean="0"/>
              <a:t>goes</a:t>
            </a:r>
            <a:r>
              <a:rPr lang="nl-NL" dirty="0" smtClean="0"/>
              <a:t> without </a:t>
            </a:r>
            <a:r>
              <a:rPr lang="nl-NL" dirty="0" err="1" smtClean="0"/>
              <a:t>saying</a:t>
            </a:r>
            <a:r>
              <a:rPr lang="nl-NL" dirty="0" smtClean="0"/>
              <a:t> </a:t>
            </a:r>
            <a:r>
              <a:rPr lang="nl-NL" dirty="0" err="1" smtClean="0"/>
              <a:t>that</a:t>
            </a:r>
            <a:r>
              <a:rPr lang="nl-NL" dirty="0" smtClean="0"/>
              <a:t> compliance </a:t>
            </a:r>
            <a:r>
              <a:rPr lang="nl-NL" dirty="0" err="1" smtClean="0"/>
              <a:t>and</a:t>
            </a:r>
            <a:r>
              <a:rPr lang="nl-NL" dirty="0" smtClean="0"/>
              <a:t> </a:t>
            </a:r>
            <a:r>
              <a:rPr lang="nl-NL" dirty="0" err="1" smtClean="0"/>
              <a:t>enforcement</a:t>
            </a:r>
            <a:r>
              <a:rPr lang="nl-NL" dirty="0" smtClean="0"/>
              <a:t> of these </a:t>
            </a:r>
            <a:r>
              <a:rPr lang="nl-NL" dirty="0" err="1" smtClean="0"/>
              <a:t>legal</a:t>
            </a:r>
            <a:r>
              <a:rPr lang="nl-NL" dirty="0" smtClean="0"/>
              <a:t> </a:t>
            </a:r>
            <a:r>
              <a:rPr lang="nl-NL" dirty="0" err="1" smtClean="0"/>
              <a:t>provisions</a:t>
            </a:r>
            <a:r>
              <a:rPr lang="nl-NL" dirty="0" smtClean="0"/>
              <a:t> is </a:t>
            </a:r>
            <a:r>
              <a:rPr lang="nl-NL" dirty="0" err="1" smtClean="0"/>
              <a:t>extremely</a:t>
            </a:r>
            <a:r>
              <a:rPr lang="nl-NL" dirty="0" smtClean="0"/>
              <a:t> important</a:t>
            </a:r>
          </a:p>
          <a:p>
            <a:pPr marL="0" indent="0">
              <a:buNone/>
            </a:pPr>
            <a:endParaRPr lang="nl-NL" dirty="0"/>
          </a:p>
        </p:txBody>
      </p:sp>
      <p:sp>
        <p:nvSpPr>
          <p:cNvPr id="3" name="Titel 2"/>
          <p:cNvSpPr>
            <a:spLocks noGrp="1"/>
          </p:cNvSpPr>
          <p:nvPr>
            <p:ph type="title"/>
          </p:nvPr>
        </p:nvSpPr>
        <p:spPr/>
        <p:txBody>
          <a:bodyPr/>
          <a:lstStyle/>
          <a:p>
            <a:r>
              <a:rPr lang="nl-NL" dirty="0" err="1" smtClean="0"/>
              <a:t>Preventing</a:t>
            </a:r>
            <a:r>
              <a:rPr lang="nl-NL" dirty="0" smtClean="0"/>
              <a:t> </a:t>
            </a:r>
            <a:r>
              <a:rPr lang="nl-NL" dirty="0" err="1" smtClean="0"/>
              <a:t>fraud</a:t>
            </a:r>
            <a:r>
              <a:rPr lang="nl-NL" dirty="0" smtClean="0"/>
              <a:t> </a:t>
            </a:r>
            <a:r>
              <a:rPr lang="nl-NL" dirty="0" err="1" smtClean="0"/>
              <a:t>and</a:t>
            </a:r>
            <a:r>
              <a:rPr lang="nl-NL" dirty="0" smtClean="0"/>
              <a:t> </a:t>
            </a:r>
            <a:r>
              <a:rPr lang="nl-NL" dirty="0" err="1" smtClean="0"/>
              <a:t>corruption</a:t>
            </a:r>
            <a:r>
              <a:rPr lang="nl-NL" dirty="0" smtClean="0"/>
              <a:t> (2)</a:t>
            </a:r>
            <a:endParaRPr lang="nl-NL" dirty="0"/>
          </a:p>
        </p:txBody>
      </p:sp>
    </p:spTree>
    <p:extLst>
      <p:ext uri="{BB962C8B-B14F-4D97-AF65-F5344CB8AC3E}">
        <p14:creationId xmlns:p14="http://schemas.microsoft.com/office/powerpoint/2010/main" val="1519069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23600" y="2361600"/>
            <a:ext cx="7668000" cy="4150945"/>
          </a:xfrm>
        </p:spPr>
        <p:txBody>
          <a:bodyPr/>
          <a:lstStyle/>
          <a:p>
            <a:r>
              <a:rPr lang="nl-NL" dirty="0" smtClean="0"/>
              <a:t>Soft </a:t>
            </a:r>
            <a:r>
              <a:rPr lang="nl-NL" dirty="0" err="1" smtClean="0"/>
              <a:t>law</a:t>
            </a:r>
            <a:r>
              <a:rPr lang="nl-NL" dirty="0" smtClean="0"/>
              <a:t>: Codes of </a:t>
            </a:r>
            <a:r>
              <a:rPr lang="nl-NL" dirty="0" err="1" smtClean="0"/>
              <a:t>Conduct</a:t>
            </a:r>
            <a:r>
              <a:rPr lang="nl-NL" dirty="0" smtClean="0"/>
              <a:t>. A joint guideline of </a:t>
            </a:r>
            <a:r>
              <a:rPr lang="nl-NL" dirty="0" err="1" smtClean="0"/>
              <a:t>the</a:t>
            </a:r>
            <a:r>
              <a:rPr lang="nl-NL" dirty="0" smtClean="0"/>
              <a:t> </a:t>
            </a:r>
            <a:r>
              <a:rPr lang="nl-NL" dirty="0" err="1" smtClean="0"/>
              <a:t>Ministry</a:t>
            </a:r>
            <a:r>
              <a:rPr lang="nl-NL" dirty="0" smtClean="0"/>
              <a:t> for Home </a:t>
            </a:r>
            <a:r>
              <a:rPr lang="nl-NL" dirty="0" err="1" smtClean="0"/>
              <a:t>Affairs</a:t>
            </a:r>
            <a:r>
              <a:rPr lang="nl-NL" dirty="0" smtClean="0"/>
              <a:t> </a:t>
            </a:r>
            <a:r>
              <a:rPr lang="nl-NL" dirty="0" err="1" smtClean="0"/>
              <a:t>and</a:t>
            </a:r>
            <a:r>
              <a:rPr lang="nl-NL" dirty="0" smtClean="0"/>
              <a:t> </a:t>
            </a:r>
            <a:r>
              <a:rPr lang="nl-NL" dirty="0" err="1" smtClean="0"/>
              <a:t>the</a:t>
            </a:r>
            <a:r>
              <a:rPr lang="nl-NL" dirty="0" smtClean="0"/>
              <a:t> </a:t>
            </a:r>
            <a:r>
              <a:rPr lang="nl-NL" dirty="0" err="1" smtClean="0"/>
              <a:t>umbrella</a:t>
            </a:r>
            <a:r>
              <a:rPr lang="nl-NL" dirty="0" smtClean="0"/>
              <a:t> </a:t>
            </a:r>
            <a:r>
              <a:rPr lang="nl-NL" dirty="0" err="1" smtClean="0"/>
              <a:t>organisations</a:t>
            </a:r>
            <a:r>
              <a:rPr lang="nl-NL" dirty="0" smtClean="0"/>
              <a:t> of </a:t>
            </a:r>
            <a:r>
              <a:rPr lang="nl-NL" dirty="0" err="1" smtClean="0"/>
              <a:t>provinces</a:t>
            </a:r>
            <a:r>
              <a:rPr lang="nl-NL" dirty="0" smtClean="0"/>
              <a:t>, </a:t>
            </a:r>
            <a:r>
              <a:rPr lang="nl-NL" dirty="0" err="1" smtClean="0"/>
              <a:t>municipalities</a:t>
            </a:r>
            <a:r>
              <a:rPr lang="nl-NL" dirty="0" smtClean="0"/>
              <a:t> </a:t>
            </a:r>
            <a:r>
              <a:rPr lang="nl-NL" dirty="0" err="1" smtClean="0"/>
              <a:t>and</a:t>
            </a:r>
            <a:r>
              <a:rPr lang="nl-NL" dirty="0" smtClean="0"/>
              <a:t> </a:t>
            </a:r>
            <a:r>
              <a:rPr lang="nl-NL" dirty="0" err="1" smtClean="0"/>
              <a:t>RWAs</a:t>
            </a:r>
            <a:r>
              <a:rPr lang="nl-NL" dirty="0" smtClean="0"/>
              <a:t> was </a:t>
            </a:r>
            <a:r>
              <a:rPr lang="nl-NL" dirty="0" err="1" smtClean="0"/>
              <a:t>renewed</a:t>
            </a:r>
            <a:r>
              <a:rPr lang="nl-NL" dirty="0" smtClean="0"/>
              <a:t> in 2013. </a:t>
            </a:r>
            <a:r>
              <a:rPr lang="nl-NL" dirty="0" err="1" smtClean="0"/>
              <a:t>This</a:t>
            </a:r>
            <a:r>
              <a:rPr lang="nl-NL" dirty="0" smtClean="0"/>
              <a:t> </a:t>
            </a:r>
            <a:r>
              <a:rPr lang="nl-NL" dirty="0" err="1" smtClean="0"/>
              <a:t>guidelines</a:t>
            </a:r>
            <a:r>
              <a:rPr lang="nl-NL" dirty="0" smtClean="0"/>
              <a:t> </a:t>
            </a:r>
            <a:r>
              <a:rPr lang="nl-NL" dirty="0" err="1" smtClean="0"/>
              <a:t>gives</a:t>
            </a:r>
            <a:r>
              <a:rPr lang="nl-NL" dirty="0" smtClean="0"/>
              <a:t> </a:t>
            </a:r>
            <a:r>
              <a:rPr lang="nl-NL" dirty="0" err="1" smtClean="0"/>
              <a:t>clear</a:t>
            </a:r>
            <a:r>
              <a:rPr lang="nl-NL" dirty="0" smtClean="0"/>
              <a:t> </a:t>
            </a:r>
            <a:r>
              <a:rPr lang="nl-NL" dirty="0" err="1" smtClean="0"/>
              <a:t>advice</a:t>
            </a:r>
            <a:r>
              <a:rPr lang="nl-NL" dirty="0" smtClean="0"/>
              <a:t> for </a:t>
            </a:r>
            <a:r>
              <a:rPr lang="nl-NL" dirty="0" err="1" smtClean="0"/>
              <a:t>all</a:t>
            </a:r>
            <a:r>
              <a:rPr lang="nl-NL" dirty="0" smtClean="0"/>
              <a:t> </a:t>
            </a:r>
            <a:r>
              <a:rPr lang="nl-NL" dirty="0" err="1" smtClean="0"/>
              <a:t>politicians</a:t>
            </a:r>
            <a:r>
              <a:rPr lang="nl-NL" dirty="0" smtClean="0"/>
              <a:t> </a:t>
            </a:r>
            <a:r>
              <a:rPr lang="nl-NL" dirty="0" err="1" smtClean="0"/>
              <a:t>how</a:t>
            </a:r>
            <a:r>
              <a:rPr lang="nl-NL" dirty="0" smtClean="0"/>
              <a:t> </a:t>
            </a:r>
            <a:r>
              <a:rPr lang="nl-NL" dirty="0" err="1" smtClean="0"/>
              <a:t>to</a:t>
            </a:r>
            <a:r>
              <a:rPr lang="nl-NL" dirty="0" smtClean="0"/>
              <a:t> handle in </a:t>
            </a:r>
            <a:r>
              <a:rPr lang="nl-NL" dirty="0" err="1" smtClean="0"/>
              <a:t>certain</a:t>
            </a:r>
            <a:r>
              <a:rPr lang="nl-NL" dirty="0" smtClean="0"/>
              <a:t> </a:t>
            </a:r>
            <a:r>
              <a:rPr lang="nl-NL" dirty="0" err="1" smtClean="0"/>
              <a:t>situations</a:t>
            </a:r>
            <a:r>
              <a:rPr lang="nl-NL" dirty="0" smtClean="0"/>
              <a:t> (</a:t>
            </a:r>
            <a:r>
              <a:rPr lang="nl-NL" dirty="0" err="1" smtClean="0"/>
              <a:t>accepting</a:t>
            </a:r>
            <a:r>
              <a:rPr lang="nl-NL" dirty="0" smtClean="0"/>
              <a:t> </a:t>
            </a:r>
            <a:r>
              <a:rPr lang="nl-NL" dirty="0" err="1" smtClean="0"/>
              <a:t>gifts</a:t>
            </a:r>
            <a:r>
              <a:rPr lang="nl-NL" dirty="0" smtClean="0"/>
              <a:t>, </a:t>
            </a:r>
            <a:r>
              <a:rPr lang="nl-NL" dirty="0" err="1" smtClean="0"/>
              <a:t>compensation</a:t>
            </a:r>
            <a:r>
              <a:rPr lang="nl-NL" dirty="0" smtClean="0"/>
              <a:t> of </a:t>
            </a:r>
            <a:r>
              <a:rPr lang="nl-NL" dirty="0" err="1" smtClean="0"/>
              <a:t>expenses</a:t>
            </a:r>
            <a:r>
              <a:rPr lang="nl-NL" dirty="0" smtClean="0"/>
              <a:t>, </a:t>
            </a:r>
            <a:r>
              <a:rPr lang="nl-NL" dirty="0" err="1" smtClean="0"/>
              <a:t>the</a:t>
            </a:r>
            <a:r>
              <a:rPr lang="nl-NL" dirty="0" smtClean="0"/>
              <a:t> </a:t>
            </a:r>
            <a:r>
              <a:rPr lang="nl-NL" dirty="0" err="1" smtClean="0"/>
              <a:t>use</a:t>
            </a:r>
            <a:r>
              <a:rPr lang="nl-NL" dirty="0" smtClean="0"/>
              <a:t> of </a:t>
            </a:r>
            <a:r>
              <a:rPr lang="nl-NL" dirty="0" err="1" smtClean="0"/>
              <a:t>confidential</a:t>
            </a:r>
            <a:r>
              <a:rPr lang="nl-NL" dirty="0" smtClean="0"/>
              <a:t> information, </a:t>
            </a:r>
            <a:r>
              <a:rPr lang="nl-NL" dirty="0" err="1" smtClean="0"/>
              <a:t>accepting</a:t>
            </a:r>
            <a:r>
              <a:rPr lang="nl-NL" dirty="0" smtClean="0"/>
              <a:t> </a:t>
            </a:r>
            <a:r>
              <a:rPr lang="nl-NL" dirty="0" err="1" smtClean="0"/>
              <a:t>other</a:t>
            </a:r>
            <a:r>
              <a:rPr lang="nl-NL" dirty="0" smtClean="0"/>
              <a:t> </a:t>
            </a:r>
            <a:r>
              <a:rPr lang="nl-NL" dirty="0" err="1" smtClean="0"/>
              <a:t>functions</a:t>
            </a:r>
            <a:r>
              <a:rPr lang="nl-NL" dirty="0" smtClean="0"/>
              <a:t> </a:t>
            </a:r>
            <a:r>
              <a:rPr lang="nl-NL" dirty="0" err="1" smtClean="0"/>
              <a:t>and</a:t>
            </a:r>
            <a:r>
              <a:rPr lang="nl-NL" dirty="0" smtClean="0"/>
              <a:t> </a:t>
            </a:r>
            <a:r>
              <a:rPr lang="nl-NL" dirty="0" err="1" smtClean="0"/>
              <a:t>so</a:t>
            </a:r>
            <a:r>
              <a:rPr lang="nl-NL" dirty="0" smtClean="0"/>
              <a:t> on)</a:t>
            </a:r>
          </a:p>
          <a:p>
            <a:r>
              <a:rPr lang="nl-NL" dirty="0" err="1" smtClean="0"/>
              <a:t>Integrity</a:t>
            </a:r>
            <a:r>
              <a:rPr lang="nl-NL" dirty="0" smtClean="0"/>
              <a:t> Toolkit</a:t>
            </a:r>
          </a:p>
          <a:p>
            <a:r>
              <a:rPr lang="nl-NL" dirty="0" smtClean="0"/>
              <a:t>Benchmarks. The </a:t>
            </a:r>
            <a:r>
              <a:rPr lang="nl-NL" dirty="0" err="1" smtClean="0"/>
              <a:t>regular</a:t>
            </a:r>
            <a:r>
              <a:rPr lang="nl-NL" dirty="0" smtClean="0"/>
              <a:t> benchmarks in </a:t>
            </a:r>
            <a:r>
              <a:rPr lang="nl-NL" dirty="0" err="1" smtClean="0"/>
              <a:t>the</a:t>
            </a:r>
            <a:r>
              <a:rPr lang="nl-NL" dirty="0" smtClean="0"/>
              <a:t> water sector </a:t>
            </a:r>
            <a:r>
              <a:rPr lang="nl-NL" dirty="0" err="1" smtClean="0"/>
              <a:t>provide</a:t>
            </a:r>
            <a:r>
              <a:rPr lang="nl-NL" dirty="0" smtClean="0"/>
              <a:t> a lot of </a:t>
            </a:r>
            <a:r>
              <a:rPr lang="nl-NL" dirty="0" err="1" smtClean="0"/>
              <a:t>useful</a:t>
            </a:r>
            <a:r>
              <a:rPr lang="nl-NL" dirty="0" smtClean="0"/>
              <a:t> information, </a:t>
            </a:r>
            <a:r>
              <a:rPr lang="nl-NL" dirty="0" err="1" smtClean="0"/>
              <a:t>which</a:t>
            </a:r>
            <a:r>
              <a:rPr lang="nl-NL" dirty="0" smtClean="0"/>
              <a:t> </a:t>
            </a:r>
            <a:r>
              <a:rPr lang="nl-NL" dirty="0" err="1" smtClean="0"/>
              <a:t>can</a:t>
            </a:r>
            <a:r>
              <a:rPr lang="nl-NL" dirty="0" smtClean="0"/>
              <a:t> </a:t>
            </a:r>
            <a:r>
              <a:rPr lang="nl-NL" dirty="0" err="1" smtClean="0"/>
              <a:t>be</a:t>
            </a:r>
            <a:r>
              <a:rPr lang="nl-NL" dirty="0" smtClean="0"/>
              <a:t> a </a:t>
            </a:r>
            <a:r>
              <a:rPr lang="nl-NL" dirty="0" err="1" smtClean="0"/>
              <a:t>reason</a:t>
            </a:r>
            <a:r>
              <a:rPr lang="nl-NL" dirty="0" smtClean="0"/>
              <a:t> for </a:t>
            </a:r>
            <a:r>
              <a:rPr lang="nl-NL" dirty="0" err="1" smtClean="0"/>
              <a:t>further</a:t>
            </a:r>
            <a:r>
              <a:rPr lang="nl-NL" dirty="0" smtClean="0"/>
              <a:t> </a:t>
            </a:r>
            <a:r>
              <a:rPr lang="nl-NL" dirty="0" err="1" smtClean="0"/>
              <a:t>investigation</a:t>
            </a:r>
            <a:endParaRPr lang="nl-NL" dirty="0"/>
          </a:p>
        </p:txBody>
      </p:sp>
      <p:sp>
        <p:nvSpPr>
          <p:cNvPr id="3" name="Titel 2"/>
          <p:cNvSpPr>
            <a:spLocks noGrp="1"/>
          </p:cNvSpPr>
          <p:nvPr>
            <p:ph type="title"/>
          </p:nvPr>
        </p:nvSpPr>
        <p:spPr/>
        <p:txBody>
          <a:bodyPr/>
          <a:lstStyle/>
          <a:p>
            <a:r>
              <a:rPr lang="nl-NL" dirty="0" err="1" smtClean="0"/>
              <a:t>Preventing</a:t>
            </a:r>
            <a:r>
              <a:rPr lang="nl-NL" dirty="0" smtClean="0"/>
              <a:t> </a:t>
            </a:r>
            <a:r>
              <a:rPr lang="nl-NL" dirty="0" err="1" smtClean="0"/>
              <a:t>Fraud</a:t>
            </a:r>
            <a:r>
              <a:rPr lang="nl-NL" dirty="0" smtClean="0"/>
              <a:t> </a:t>
            </a:r>
            <a:r>
              <a:rPr lang="nl-NL" dirty="0" err="1" smtClean="0"/>
              <a:t>and</a:t>
            </a:r>
            <a:r>
              <a:rPr lang="nl-NL" dirty="0" smtClean="0"/>
              <a:t> </a:t>
            </a:r>
            <a:r>
              <a:rPr lang="nl-NL" dirty="0" err="1" smtClean="0"/>
              <a:t>corruption</a:t>
            </a:r>
            <a:r>
              <a:rPr lang="nl-NL" dirty="0" smtClean="0"/>
              <a:t> (3)</a:t>
            </a:r>
            <a:endParaRPr lang="nl-NL" dirty="0"/>
          </a:p>
        </p:txBody>
      </p:sp>
    </p:spTree>
    <p:extLst>
      <p:ext uri="{BB962C8B-B14F-4D97-AF65-F5344CB8AC3E}">
        <p14:creationId xmlns:p14="http://schemas.microsoft.com/office/powerpoint/2010/main" val="2506499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23600" y="2361600"/>
            <a:ext cx="7668000" cy="3330207"/>
          </a:xfrm>
        </p:spPr>
        <p:txBody>
          <a:bodyPr/>
          <a:lstStyle/>
          <a:p>
            <a:r>
              <a:rPr lang="nl-NL" dirty="0"/>
              <a:t>The Dutch Water Sector is </a:t>
            </a:r>
            <a:r>
              <a:rPr lang="nl-NL" dirty="0" err="1"/>
              <a:t>aware</a:t>
            </a:r>
            <a:r>
              <a:rPr lang="nl-NL" dirty="0"/>
              <a:t> of </a:t>
            </a:r>
            <a:r>
              <a:rPr lang="nl-NL" dirty="0" err="1"/>
              <a:t>integrity</a:t>
            </a:r>
            <a:r>
              <a:rPr lang="nl-NL" dirty="0"/>
              <a:t> </a:t>
            </a:r>
            <a:r>
              <a:rPr lang="nl-NL" dirty="0" err="1"/>
              <a:t>risks</a:t>
            </a:r>
            <a:r>
              <a:rPr lang="nl-NL" dirty="0"/>
              <a:t> </a:t>
            </a:r>
            <a:r>
              <a:rPr lang="nl-NL" dirty="0" err="1"/>
              <a:t>and</a:t>
            </a:r>
            <a:r>
              <a:rPr lang="nl-NL" dirty="0"/>
              <a:t> has taken a </a:t>
            </a:r>
            <a:r>
              <a:rPr lang="nl-NL" dirty="0" err="1"/>
              <a:t>number</a:t>
            </a:r>
            <a:r>
              <a:rPr lang="nl-NL" dirty="0"/>
              <a:t> of </a:t>
            </a:r>
            <a:r>
              <a:rPr lang="nl-NL" dirty="0" err="1"/>
              <a:t>measures</a:t>
            </a:r>
            <a:r>
              <a:rPr lang="nl-NL" dirty="0"/>
              <a:t> </a:t>
            </a:r>
            <a:r>
              <a:rPr lang="nl-NL" dirty="0" err="1"/>
              <a:t>to</a:t>
            </a:r>
            <a:r>
              <a:rPr lang="nl-NL" dirty="0"/>
              <a:t> </a:t>
            </a:r>
            <a:r>
              <a:rPr lang="nl-NL" dirty="0" err="1"/>
              <a:t>prevent</a:t>
            </a:r>
            <a:r>
              <a:rPr lang="nl-NL" dirty="0"/>
              <a:t> </a:t>
            </a:r>
            <a:r>
              <a:rPr lang="nl-NL" dirty="0" err="1"/>
              <a:t>fraud</a:t>
            </a:r>
            <a:r>
              <a:rPr lang="nl-NL" dirty="0"/>
              <a:t> </a:t>
            </a:r>
            <a:r>
              <a:rPr lang="nl-NL" dirty="0" err="1"/>
              <a:t>and</a:t>
            </a:r>
            <a:r>
              <a:rPr lang="nl-NL" dirty="0"/>
              <a:t> </a:t>
            </a:r>
            <a:r>
              <a:rPr lang="nl-NL" dirty="0" err="1" smtClean="0"/>
              <a:t>corruption</a:t>
            </a:r>
            <a:endParaRPr lang="nl-NL" dirty="0" smtClean="0"/>
          </a:p>
          <a:p>
            <a:r>
              <a:rPr lang="nl-NL" dirty="0" err="1" smtClean="0"/>
              <a:t>Good</a:t>
            </a:r>
            <a:r>
              <a:rPr lang="nl-NL" dirty="0" smtClean="0"/>
              <a:t> water </a:t>
            </a:r>
            <a:r>
              <a:rPr lang="nl-NL" dirty="0" err="1" smtClean="0"/>
              <a:t>governance</a:t>
            </a:r>
            <a:r>
              <a:rPr lang="nl-NL" dirty="0" smtClean="0"/>
              <a:t> is </a:t>
            </a:r>
            <a:r>
              <a:rPr lang="nl-NL" dirty="0" err="1" smtClean="0"/>
              <a:t>therefor</a:t>
            </a:r>
            <a:r>
              <a:rPr lang="nl-NL" dirty="0" smtClean="0"/>
              <a:t> a </a:t>
            </a:r>
            <a:r>
              <a:rPr lang="nl-NL" dirty="0" err="1" smtClean="0"/>
              <a:t>prerequisite</a:t>
            </a:r>
            <a:endParaRPr lang="nl-NL" dirty="0"/>
          </a:p>
          <a:p>
            <a:r>
              <a:rPr lang="nl-NL" dirty="0"/>
              <a:t>The </a:t>
            </a:r>
            <a:r>
              <a:rPr lang="nl-NL" dirty="0" err="1"/>
              <a:t>recommendations</a:t>
            </a:r>
            <a:r>
              <a:rPr lang="nl-NL" dirty="0"/>
              <a:t> of </a:t>
            </a:r>
            <a:r>
              <a:rPr lang="nl-NL" dirty="0" err="1"/>
              <a:t>the</a:t>
            </a:r>
            <a:r>
              <a:rPr lang="nl-NL" dirty="0"/>
              <a:t> Global Outlook </a:t>
            </a:r>
            <a:r>
              <a:rPr lang="nl-NL" dirty="0" err="1"/>
              <a:t>can</a:t>
            </a:r>
            <a:r>
              <a:rPr lang="nl-NL" dirty="0"/>
              <a:t> </a:t>
            </a:r>
            <a:r>
              <a:rPr lang="nl-NL" dirty="0" err="1"/>
              <a:t>strengthen</a:t>
            </a:r>
            <a:r>
              <a:rPr lang="nl-NL" dirty="0"/>
              <a:t> these </a:t>
            </a:r>
            <a:r>
              <a:rPr lang="nl-NL" dirty="0" err="1"/>
              <a:t>measures</a:t>
            </a:r>
            <a:r>
              <a:rPr lang="nl-NL" dirty="0"/>
              <a:t>. </a:t>
            </a:r>
            <a:endParaRPr lang="nl-NL" dirty="0" smtClean="0"/>
          </a:p>
          <a:p>
            <a:r>
              <a:rPr lang="nl-NL" dirty="0" err="1" smtClean="0"/>
              <a:t>Nevertheless</a:t>
            </a:r>
            <a:r>
              <a:rPr lang="nl-NL" dirty="0" smtClean="0"/>
              <a:t> </a:t>
            </a:r>
            <a:r>
              <a:rPr lang="nl-NL" dirty="0" err="1"/>
              <a:t>it’s</a:t>
            </a:r>
            <a:r>
              <a:rPr lang="nl-NL" dirty="0"/>
              <a:t> </a:t>
            </a:r>
            <a:r>
              <a:rPr lang="nl-NL" dirty="0" err="1"/>
              <a:t>wise</a:t>
            </a:r>
            <a:r>
              <a:rPr lang="nl-NL" dirty="0"/>
              <a:t> </a:t>
            </a:r>
            <a:r>
              <a:rPr lang="nl-NL" dirty="0" err="1"/>
              <a:t>to</a:t>
            </a:r>
            <a:r>
              <a:rPr lang="nl-NL" dirty="0"/>
              <a:t> </a:t>
            </a:r>
            <a:r>
              <a:rPr lang="nl-NL" dirty="0" err="1"/>
              <a:t>realize</a:t>
            </a:r>
            <a:r>
              <a:rPr lang="nl-NL" dirty="0"/>
              <a:t> </a:t>
            </a:r>
            <a:r>
              <a:rPr lang="nl-NL" dirty="0" err="1"/>
              <a:t>that</a:t>
            </a:r>
            <a:r>
              <a:rPr lang="nl-NL" dirty="0"/>
              <a:t> </a:t>
            </a:r>
            <a:r>
              <a:rPr lang="nl-NL" dirty="0" err="1"/>
              <a:t>fraud</a:t>
            </a:r>
            <a:r>
              <a:rPr lang="nl-NL" dirty="0"/>
              <a:t> </a:t>
            </a:r>
            <a:r>
              <a:rPr lang="nl-NL" dirty="0" err="1"/>
              <a:t>and</a:t>
            </a:r>
            <a:r>
              <a:rPr lang="nl-NL" dirty="0"/>
              <a:t> </a:t>
            </a:r>
            <a:r>
              <a:rPr lang="nl-NL" dirty="0" err="1"/>
              <a:t>corruption</a:t>
            </a:r>
            <a:r>
              <a:rPr lang="nl-NL" dirty="0"/>
              <a:t> </a:t>
            </a:r>
            <a:r>
              <a:rPr lang="nl-NL" dirty="0" err="1"/>
              <a:t>can</a:t>
            </a:r>
            <a:r>
              <a:rPr lang="nl-NL" dirty="0"/>
              <a:t> never </a:t>
            </a:r>
            <a:r>
              <a:rPr lang="nl-NL" dirty="0" err="1"/>
              <a:t>be</a:t>
            </a:r>
            <a:r>
              <a:rPr lang="nl-NL" dirty="0"/>
              <a:t> </a:t>
            </a:r>
            <a:r>
              <a:rPr lang="nl-NL" dirty="0" err="1"/>
              <a:t>banned</a:t>
            </a:r>
            <a:r>
              <a:rPr lang="nl-NL" dirty="0"/>
              <a:t> </a:t>
            </a:r>
            <a:r>
              <a:rPr lang="nl-NL" dirty="0" err="1"/>
              <a:t>totally</a:t>
            </a:r>
            <a:r>
              <a:rPr lang="nl-NL" dirty="0"/>
              <a:t>, </a:t>
            </a:r>
            <a:r>
              <a:rPr lang="nl-NL" dirty="0" err="1"/>
              <a:t>so</a:t>
            </a:r>
            <a:r>
              <a:rPr lang="nl-NL" dirty="0"/>
              <a:t> we </a:t>
            </a:r>
            <a:r>
              <a:rPr lang="nl-NL" dirty="0" err="1"/>
              <a:t>will</a:t>
            </a:r>
            <a:r>
              <a:rPr lang="nl-NL" dirty="0"/>
              <a:t> have </a:t>
            </a:r>
            <a:r>
              <a:rPr lang="nl-NL" dirty="0" err="1"/>
              <a:t>our</a:t>
            </a:r>
            <a:r>
              <a:rPr lang="nl-NL" dirty="0"/>
              <a:t> (</a:t>
            </a:r>
            <a:r>
              <a:rPr lang="nl-NL" dirty="0" err="1"/>
              <a:t>little</a:t>
            </a:r>
            <a:r>
              <a:rPr lang="nl-NL" dirty="0"/>
              <a:t>) </a:t>
            </a:r>
            <a:r>
              <a:rPr lang="nl-NL" dirty="0" err="1"/>
              <a:t>problems</a:t>
            </a:r>
            <a:r>
              <a:rPr lang="nl-NL" dirty="0"/>
              <a:t> in </a:t>
            </a:r>
            <a:r>
              <a:rPr lang="nl-NL" dirty="0" err="1"/>
              <a:t>the</a:t>
            </a:r>
            <a:r>
              <a:rPr lang="nl-NL" dirty="0"/>
              <a:t> </a:t>
            </a:r>
            <a:r>
              <a:rPr lang="nl-NL" dirty="0" err="1"/>
              <a:t>future</a:t>
            </a:r>
            <a:endParaRPr lang="nl-NL" dirty="0"/>
          </a:p>
          <a:p>
            <a:endParaRPr lang="nl-NL" dirty="0"/>
          </a:p>
        </p:txBody>
      </p:sp>
      <p:sp>
        <p:nvSpPr>
          <p:cNvPr id="3" name="Titel 2"/>
          <p:cNvSpPr>
            <a:spLocks noGrp="1"/>
          </p:cNvSpPr>
          <p:nvPr>
            <p:ph type="title"/>
          </p:nvPr>
        </p:nvSpPr>
        <p:spPr/>
        <p:txBody>
          <a:bodyPr/>
          <a:lstStyle/>
          <a:p>
            <a:r>
              <a:rPr lang="nl-NL" dirty="0" err="1" smtClean="0"/>
              <a:t>Some</a:t>
            </a:r>
            <a:r>
              <a:rPr lang="nl-NL" dirty="0" smtClean="0"/>
              <a:t> </a:t>
            </a:r>
            <a:r>
              <a:rPr lang="nl-NL" dirty="0" err="1" smtClean="0"/>
              <a:t>conclusions</a:t>
            </a:r>
            <a:endParaRPr lang="nl-NL" dirty="0"/>
          </a:p>
        </p:txBody>
      </p:sp>
    </p:spTree>
    <p:extLst>
      <p:ext uri="{BB962C8B-B14F-4D97-AF65-F5344CB8AC3E}">
        <p14:creationId xmlns:p14="http://schemas.microsoft.com/office/powerpoint/2010/main" val="652334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p:cNvSpPr>
            <a:spLocks noGrp="1"/>
          </p:cNvSpPr>
          <p:nvPr>
            <p:ph type="body" sz="quarter" idx="10"/>
          </p:nvPr>
        </p:nvSpPr>
        <p:spPr>
          <a:xfrm>
            <a:off x="723600" y="2361600"/>
            <a:ext cx="7668000" cy="4150945"/>
          </a:xfrm>
        </p:spPr>
        <p:txBody>
          <a:bodyPr/>
          <a:lstStyle/>
          <a:p>
            <a:r>
              <a:rPr lang="nl-NL" dirty="0" err="1" smtClean="0"/>
              <a:t>Thanks</a:t>
            </a:r>
            <a:r>
              <a:rPr lang="nl-NL" dirty="0" smtClean="0"/>
              <a:t> for </a:t>
            </a:r>
            <a:r>
              <a:rPr lang="nl-NL" dirty="0" err="1" smtClean="0"/>
              <a:t>your</a:t>
            </a:r>
            <a:r>
              <a:rPr lang="nl-NL" dirty="0" smtClean="0"/>
              <a:t> attention!</a:t>
            </a:r>
          </a:p>
          <a:p>
            <a:r>
              <a:rPr lang="nl-NL" dirty="0" smtClean="0"/>
              <a:t>See for </a:t>
            </a:r>
            <a:r>
              <a:rPr lang="nl-NL" dirty="0" err="1" smtClean="0"/>
              <a:t>further</a:t>
            </a:r>
            <a:r>
              <a:rPr lang="nl-NL" dirty="0" smtClean="0"/>
              <a:t> information: </a:t>
            </a:r>
          </a:p>
          <a:p>
            <a:r>
              <a:rPr lang="nl-NL" i="1" dirty="0" smtClean="0"/>
              <a:t>Water Governance. The Dutch Water </a:t>
            </a:r>
            <a:r>
              <a:rPr lang="nl-NL" i="1" dirty="0" err="1" smtClean="0"/>
              <a:t>Authority</a:t>
            </a:r>
            <a:r>
              <a:rPr lang="nl-NL" i="1" dirty="0" smtClean="0"/>
              <a:t> Model </a:t>
            </a:r>
            <a:r>
              <a:rPr lang="nl-NL" dirty="0" smtClean="0"/>
              <a:t>, </a:t>
            </a:r>
            <a:r>
              <a:rPr lang="nl-NL" dirty="0" smtClean="0">
                <a:hlinkClick r:id="rId2"/>
              </a:rPr>
              <a:t>www.uvw.nl</a:t>
            </a:r>
            <a:endParaRPr lang="nl-NL" dirty="0" smtClean="0"/>
          </a:p>
          <a:p>
            <a:r>
              <a:rPr lang="nl-NL" dirty="0" smtClean="0"/>
              <a:t>OECD (2014), </a:t>
            </a:r>
            <a:r>
              <a:rPr lang="nl-NL" i="1" dirty="0" smtClean="0"/>
              <a:t>Water Governance in </a:t>
            </a:r>
            <a:r>
              <a:rPr lang="nl-NL" i="1" dirty="0" err="1" smtClean="0"/>
              <a:t>the</a:t>
            </a:r>
            <a:r>
              <a:rPr lang="nl-NL" i="1" dirty="0" smtClean="0"/>
              <a:t> Netherlands: Fit for </a:t>
            </a:r>
            <a:r>
              <a:rPr lang="nl-NL" i="1" dirty="0" err="1" smtClean="0"/>
              <a:t>the</a:t>
            </a:r>
            <a:r>
              <a:rPr lang="nl-NL" i="1" dirty="0" smtClean="0"/>
              <a:t> </a:t>
            </a:r>
            <a:r>
              <a:rPr lang="nl-NL" i="1" dirty="0" err="1" smtClean="0"/>
              <a:t>Future</a:t>
            </a:r>
            <a:r>
              <a:rPr lang="nl-NL" i="1" dirty="0" smtClean="0"/>
              <a:t>?, </a:t>
            </a:r>
            <a:r>
              <a:rPr lang="nl-NL" dirty="0" smtClean="0"/>
              <a:t>OECD Studies on Water, OECD Publishing, www.oecd.org</a:t>
            </a:r>
          </a:p>
          <a:p>
            <a:r>
              <a:rPr lang="nl-NL" i="1" dirty="0" smtClean="0"/>
              <a:t>Building </a:t>
            </a:r>
            <a:r>
              <a:rPr lang="nl-NL" i="1" dirty="0" err="1" smtClean="0"/>
              <a:t>blocks</a:t>
            </a:r>
            <a:r>
              <a:rPr lang="nl-NL" i="1" dirty="0" smtClean="0"/>
              <a:t> for </a:t>
            </a:r>
            <a:r>
              <a:rPr lang="nl-NL" i="1" dirty="0" err="1" smtClean="0"/>
              <a:t>good</a:t>
            </a:r>
            <a:r>
              <a:rPr lang="nl-NL" i="1" dirty="0" smtClean="0"/>
              <a:t> water </a:t>
            </a:r>
            <a:r>
              <a:rPr lang="nl-NL" i="1" dirty="0" err="1" smtClean="0"/>
              <a:t>governance</a:t>
            </a:r>
            <a:r>
              <a:rPr lang="nl-NL" dirty="0" smtClean="0"/>
              <a:t>, second </a:t>
            </a:r>
            <a:r>
              <a:rPr lang="nl-NL" dirty="0" err="1" smtClean="0"/>
              <a:t>edition</a:t>
            </a:r>
            <a:r>
              <a:rPr lang="nl-NL" dirty="0" smtClean="0"/>
              <a:t>, Water Governance Centre, The Hague 2016, </a:t>
            </a:r>
            <a:r>
              <a:rPr lang="nl-NL" dirty="0" smtClean="0">
                <a:hlinkClick r:id="rId3"/>
              </a:rPr>
              <a:t>www.watergovernancecentre.nl/publications</a:t>
            </a:r>
            <a:r>
              <a:rPr lang="nl-NL" dirty="0" smtClean="0"/>
              <a:t> </a:t>
            </a:r>
          </a:p>
          <a:p>
            <a:r>
              <a:rPr lang="nl-NL" smtClean="0">
                <a:hlinkClick r:id="rId4"/>
              </a:rPr>
              <a:t>www.dutchwaterauthorities.com</a:t>
            </a:r>
            <a:r>
              <a:rPr lang="nl-NL" smtClean="0"/>
              <a:t> + </a:t>
            </a:r>
            <a:r>
              <a:rPr lang="nl-NL" smtClean="0">
                <a:hlinkClick r:id="rId5"/>
              </a:rPr>
              <a:t>info@dutchwaterauthorities.com</a:t>
            </a:r>
            <a:endParaRPr lang="nl-NL" dirty="0" smtClean="0"/>
          </a:p>
          <a:p>
            <a:endParaRPr lang="nl-NL" dirty="0"/>
          </a:p>
        </p:txBody>
      </p:sp>
      <p:sp>
        <p:nvSpPr>
          <p:cNvPr id="3" name="Titel 2"/>
          <p:cNvSpPr>
            <a:spLocks noGrp="1"/>
          </p:cNvSpPr>
          <p:nvPr>
            <p:ph type="title"/>
          </p:nvPr>
        </p:nvSpPr>
        <p:spPr/>
        <p:txBody>
          <a:bodyPr/>
          <a:lstStyle/>
          <a:p>
            <a:r>
              <a:rPr lang="nl-NL" dirty="0" err="1" smtClean="0"/>
              <a:t>Further</a:t>
            </a:r>
            <a:r>
              <a:rPr lang="nl-NL" dirty="0" smtClean="0"/>
              <a:t> information</a:t>
            </a:r>
            <a:endParaRPr lang="nl-NL" dirty="0"/>
          </a:p>
        </p:txBody>
      </p:sp>
      <p:pic>
        <p:nvPicPr>
          <p:cNvPr id="4" name="Afbeelding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12160" y="1275675"/>
            <a:ext cx="2466975" cy="1847850"/>
          </a:xfrm>
          <a:prstGeom prst="rect">
            <a:avLst/>
          </a:prstGeom>
        </p:spPr>
      </p:pic>
    </p:spTree>
    <p:extLst>
      <p:ext uri="{BB962C8B-B14F-4D97-AF65-F5344CB8AC3E}">
        <p14:creationId xmlns:p14="http://schemas.microsoft.com/office/powerpoint/2010/main" val="2081863467"/>
      </p:ext>
    </p:extLst>
  </p:cSld>
  <p:clrMapOvr>
    <a:masterClrMapping/>
  </p:clrMapOvr>
</p:sld>
</file>

<file path=ppt/theme/theme1.xml><?xml version="1.0" encoding="utf-8"?>
<a:theme xmlns:a="http://schemas.openxmlformats.org/drawingml/2006/main" name="UvW">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129</TotalTime>
  <Words>774</Words>
  <Application>Microsoft Office PowerPoint</Application>
  <PresentationFormat>On-screen Show (4:3)</PresentationFormat>
  <Paragraphs>72</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Montserrat-Regular</vt:lpstr>
      <vt:lpstr>Open Sans</vt:lpstr>
      <vt:lpstr>UvW</vt:lpstr>
      <vt:lpstr>Integrity, some experiences and ideas of Dutch Water Authorities </vt:lpstr>
      <vt:lpstr>Corruption and Fraud in the water sector</vt:lpstr>
      <vt:lpstr>Public organization of Dutch water management (1)</vt:lpstr>
      <vt:lpstr>Public organization of Dutch water management (2): RWAs</vt:lpstr>
      <vt:lpstr>Costs of Dutch Water Management</vt:lpstr>
      <vt:lpstr>Some Dutch incidents</vt:lpstr>
      <vt:lpstr> preventing fraud and corruption (1)</vt:lpstr>
      <vt:lpstr>Preventing fraud and corruption (2)</vt:lpstr>
      <vt:lpstr>Preventing Fraud and corruption (3)</vt:lpstr>
      <vt:lpstr>Some conclusions</vt:lpstr>
      <vt:lpstr>Further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Integrity, some experiences and ideas of Dutch Water Authorities</dc:title>
  <dc:creator>Herman Havekes</dc:creator>
  <cp:lastModifiedBy>Vera</cp:lastModifiedBy>
  <cp:revision>16</cp:revision>
  <dcterms:created xsi:type="dcterms:W3CDTF">2016-04-14T05:48:51Z</dcterms:created>
  <dcterms:modified xsi:type="dcterms:W3CDTF">2016-04-15T13:01:54Z</dcterms:modified>
</cp:coreProperties>
</file>