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58" r:id="rId14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D7607-3420-4BB3-B952-529BC65339E7}" type="datetimeFigureOut">
              <a:rPr lang="en-GB" smtClean="0"/>
              <a:t>04/01/2016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A3B283-8F27-449F-BFEC-A49219BBB5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264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956467-9732-4026-AA41-A11AC66CFF44}" type="datetimeFigureOut">
              <a:rPr lang="en-US" smtClean="0"/>
              <a:pPr/>
              <a:t>1/4/2016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FD3C2-2F87-4B9D-801A-FC864F6DA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697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 baseline="0"/>
            </a:lvl1pPr>
          </a:lstStyle>
          <a:p>
            <a:r>
              <a:rPr lang="en-US" dirty="0" smtClean="0"/>
              <a:t>MSF 6, </a:t>
            </a:r>
            <a:fld id="{C5F24277-76B4-4071-9ACD-1F9029567E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smtClean="0"/>
              <a:t>MSF 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4904" y="6453336"/>
            <a:ext cx="2133600" cy="365125"/>
          </a:xfrm>
          <a:prstGeom prst="rect">
            <a:avLst/>
          </a:prstGeom>
        </p:spPr>
        <p:txBody>
          <a:bodyPr/>
          <a:lstStyle/>
          <a:p>
            <a:fld id="{7A77AFB3-F1FD-48C5-8CBB-27A6BEC1DB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MSF 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77AFB3-F1FD-48C5-8CBB-27A6BEC1DB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MSF 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77AFB3-F1FD-48C5-8CBB-27A6BEC1DB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MSF 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77AFB3-F1FD-48C5-8CBB-27A6BEC1DB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MSF 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77AFB3-F1FD-48C5-8CBB-27A6BEC1DB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MSF 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77AFB3-F1FD-48C5-8CBB-27A6BEC1DB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MSF 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77AFB3-F1FD-48C5-8CBB-27A6BEC1DB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MSF 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77AFB3-F1FD-48C5-8CBB-27A6BEC1DB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MSF 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77AFB3-F1FD-48C5-8CBB-27A6BEC1DB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MSF 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A77AFB3-F1FD-48C5-8CBB-27A6BEC1DB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MSF 7, </a:t>
            </a:r>
            <a:fld id="{4DCBD162-A6F8-4410-8283-2BF572FE7C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1"/>
          <p:cNvPicPr>
            <a:picLocks noChangeAspect="1" noChangeArrowheads="1"/>
          </p:cNvPicPr>
          <p:nvPr userDrawn="1"/>
        </p:nvPicPr>
        <p:blipFill>
          <a:blip r:embed="rId13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5937170"/>
            <a:ext cx="1043608" cy="920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:\Documents and Settings\abiy_g\Desktop\OWNP logo\onewashlogo1.jpg"/>
          <p:cNvPicPr/>
          <p:nvPr userDrawn="1"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0"/>
          <a:stretch/>
        </p:blipFill>
        <p:spPr bwMode="auto">
          <a:xfrm>
            <a:off x="179512" y="6021289"/>
            <a:ext cx="864096" cy="8367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One WaSH M&amp;E </a:t>
            </a:r>
            <a:r>
              <a:rPr lang="en-US" dirty="0"/>
              <a:t>s</a:t>
            </a:r>
            <a:r>
              <a:rPr lang="en-US" dirty="0" smtClean="0"/>
              <a:t>ystem </a:t>
            </a:r>
            <a:r>
              <a:rPr lang="en-US" dirty="0"/>
              <a:t>d</a:t>
            </a:r>
            <a:r>
              <a:rPr lang="en-US" dirty="0" smtClean="0"/>
              <a:t>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John Butterworth (IRC Ethiopia)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MSF 7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260648"/>
            <a:ext cx="74888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National WASH Multi-Stakeholder Forum 7</a:t>
            </a:r>
          </a:p>
          <a:p>
            <a:pPr algn="ctr"/>
            <a:r>
              <a:rPr lang="en-US" sz="3200" b="1" dirty="0" smtClean="0"/>
              <a:t>Hilton Hotel, December 16-17, 2015</a:t>
            </a:r>
            <a:endParaRPr lang="en-US"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Objective/ content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50904" cy="4525963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Objective: To share progress and status on DFID support to OWNP M&amp;E (by Coffey/IRC)</a:t>
            </a:r>
          </a:p>
          <a:p>
            <a:r>
              <a:rPr lang="en-GB" dirty="0" smtClean="0"/>
              <a:t>Content:</a:t>
            </a:r>
          </a:p>
          <a:p>
            <a:pPr lvl="1"/>
            <a:r>
              <a:rPr lang="en-GB" dirty="0" smtClean="0"/>
              <a:t>Introduction</a:t>
            </a:r>
          </a:p>
          <a:p>
            <a:pPr lvl="1"/>
            <a:r>
              <a:rPr lang="en-GB" dirty="0" smtClean="0"/>
              <a:t>Key diagnostic findings</a:t>
            </a:r>
          </a:p>
          <a:p>
            <a:pPr lvl="1"/>
            <a:r>
              <a:rPr lang="en-GB" dirty="0" smtClean="0"/>
              <a:t>Enhanced M&amp;E framework</a:t>
            </a:r>
          </a:p>
          <a:p>
            <a:pPr lvl="1"/>
            <a:r>
              <a:rPr lang="en-GB" dirty="0" smtClean="0"/>
              <a:t>Integrated reporting</a:t>
            </a:r>
          </a:p>
          <a:p>
            <a:pPr lvl="1"/>
            <a:r>
              <a:rPr lang="en-GB" dirty="0" smtClean="0"/>
              <a:t>WaSH M&amp;E MIS</a:t>
            </a:r>
          </a:p>
          <a:p>
            <a:pPr lvl="1"/>
            <a:r>
              <a:rPr lang="en-GB" dirty="0" smtClean="0"/>
              <a:t>NWI2</a:t>
            </a:r>
          </a:p>
          <a:p>
            <a:pPr lvl="1"/>
            <a:r>
              <a:rPr lang="en-GB" dirty="0" smtClean="0"/>
              <a:t>Operational plan and funding</a:t>
            </a:r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MSF 7</a:t>
            </a:r>
            <a:endParaRPr lang="en-US" dirty="0"/>
          </a:p>
        </p:txBody>
      </p:sp>
      <p:pic>
        <p:nvPicPr>
          <p:cNvPr id="5" name="Picture 4"/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5796136" y="1628800"/>
            <a:ext cx="2952328" cy="42484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2690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Our objective</a:t>
            </a:r>
            <a:r>
              <a:rPr lang="en-GB" dirty="0"/>
              <a:t>: OWNP M&amp;E that lasts</a:t>
            </a:r>
          </a:p>
          <a:p>
            <a:r>
              <a:rPr lang="en-GB" dirty="0"/>
              <a:t>Supporting government (NWCO and OWNP IPs)</a:t>
            </a:r>
          </a:p>
          <a:p>
            <a:r>
              <a:rPr lang="en-GB" dirty="0" smtClean="0"/>
              <a:t>Scope of </a:t>
            </a:r>
            <a:r>
              <a:rPr lang="en-GB" dirty="0" err="1" smtClean="0"/>
              <a:t>ToR</a:t>
            </a:r>
            <a:r>
              <a:rPr lang="en-GB" dirty="0"/>
              <a:t>: People, processes and </a:t>
            </a:r>
            <a:r>
              <a:rPr lang="en-GB" dirty="0" smtClean="0"/>
              <a:t>systems</a:t>
            </a:r>
          </a:p>
          <a:p>
            <a:pPr lvl="1"/>
            <a:r>
              <a:rPr lang="en-GB" dirty="0"/>
              <a:t>Task 1: strengthening M&amp;E systems across WaSH sectors</a:t>
            </a:r>
          </a:p>
          <a:p>
            <a:pPr lvl="1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Task 2: impact evaluation (Coffey)</a:t>
            </a:r>
          </a:p>
          <a:p>
            <a:pPr lvl="1"/>
            <a:r>
              <a:rPr lang="en-GB" dirty="0"/>
              <a:t>Task 3: promoting dissemination and use of WaSH </a:t>
            </a:r>
            <a:r>
              <a:rPr lang="en-GB" dirty="0" smtClean="0"/>
              <a:t>data</a:t>
            </a:r>
            <a:endParaRPr lang="en-GB" dirty="0"/>
          </a:p>
          <a:p>
            <a:r>
              <a:rPr lang="en-GB" dirty="0" smtClean="0"/>
              <a:t>Inception </a:t>
            </a:r>
            <a:r>
              <a:rPr lang="en-GB" dirty="0"/>
              <a:t>phase: </a:t>
            </a:r>
            <a:r>
              <a:rPr lang="en-GB" dirty="0" smtClean="0"/>
              <a:t>Mar-Sep </a:t>
            </a:r>
            <a:r>
              <a:rPr lang="en-GB" dirty="0"/>
              <a:t>2015</a:t>
            </a:r>
          </a:p>
          <a:p>
            <a:r>
              <a:rPr lang="en-GB" dirty="0" smtClean="0"/>
              <a:t>Implementation: Dec </a:t>
            </a:r>
            <a:r>
              <a:rPr lang="en-GB" dirty="0"/>
              <a:t>2015-Feb 2019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MSF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18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diagnostic findings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OWNP is a challenging programme to report</a:t>
            </a:r>
          </a:p>
          <a:p>
            <a:r>
              <a:rPr lang="en-GB" dirty="0" smtClean="0"/>
              <a:t>Existing processes sectoral and fragmented</a:t>
            </a:r>
          </a:p>
          <a:p>
            <a:r>
              <a:rPr lang="en-GB" dirty="0" smtClean="0"/>
              <a:t>Existing IT-systems in use, except in water</a:t>
            </a:r>
          </a:p>
          <a:p>
            <a:r>
              <a:rPr lang="en-GB" dirty="0" smtClean="0"/>
              <a:t>NWI was a major advance and results used</a:t>
            </a:r>
          </a:p>
          <a:p>
            <a:r>
              <a:rPr lang="en-GB" dirty="0" smtClean="0"/>
              <a:t>New WaSH M&amp;E MIS software is functional but not operational, and does not meet requirements as they have evolved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MSF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822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diagnostic findings </a:t>
            </a:r>
            <a:r>
              <a:rPr lang="en-GB" dirty="0" smtClean="0"/>
              <a:t>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906888" cy="4277071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Introduction of ICT at early stage</a:t>
            </a:r>
          </a:p>
          <a:p>
            <a:r>
              <a:rPr lang="en-GB" dirty="0" smtClean="0"/>
              <a:t>Quality assurance has not received much attention</a:t>
            </a:r>
          </a:p>
          <a:p>
            <a:r>
              <a:rPr lang="en-GB" dirty="0" smtClean="0"/>
              <a:t>Strong demand for data but use is neglected</a:t>
            </a:r>
          </a:p>
          <a:p>
            <a:r>
              <a:rPr lang="en-GB" dirty="0" smtClean="0"/>
              <a:t>Substantial capacity constraints</a:t>
            </a:r>
          </a:p>
          <a:p>
            <a:r>
              <a:rPr lang="en-GB" dirty="0" smtClean="0"/>
              <a:t>Development partners have made major financial commitments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MSF 7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0112" y="1587751"/>
            <a:ext cx="3096344" cy="4289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408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Enhanced M&amp;E Framework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Proposals for updated KPIs (14)</a:t>
            </a:r>
          </a:p>
          <a:p>
            <a:r>
              <a:rPr lang="en-GB" dirty="0" smtClean="0"/>
              <a:t>Disaggregation a critical issue for addressing equity, gender and </a:t>
            </a:r>
            <a:r>
              <a:rPr lang="en-GB" dirty="0" err="1" smtClean="0"/>
              <a:t>VfM</a:t>
            </a:r>
            <a:r>
              <a:rPr lang="en-GB" dirty="0" smtClean="0"/>
              <a:t> issues</a:t>
            </a:r>
          </a:p>
          <a:p>
            <a:r>
              <a:rPr lang="en-GB" dirty="0" smtClean="0"/>
              <a:t>KPIs link well to SDGs but gaps remain (potential for collaboration with global efforts)</a:t>
            </a:r>
          </a:p>
          <a:p>
            <a:r>
              <a:rPr lang="en-GB" dirty="0" smtClean="0"/>
              <a:t>80 supplementary indicators and other indicators possible</a:t>
            </a:r>
          </a:p>
          <a:p>
            <a:r>
              <a:rPr lang="en-GB" dirty="0" smtClean="0"/>
              <a:t>Includes indicators related to environment, social, resettlement and fiduciary risks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MSF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066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Integrated reporting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Critical requirement of NWCO</a:t>
            </a:r>
          </a:p>
          <a:p>
            <a:r>
              <a:rPr lang="en-GB" dirty="0" smtClean="0"/>
              <a:t>Approach agreed is to strengthen and utilise sector systems as far as possible (HMIS, EMIS, IBEX </a:t>
            </a:r>
            <a:r>
              <a:rPr lang="en-GB" dirty="0" err="1" smtClean="0"/>
              <a:t>etc</a:t>
            </a:r>
            <a:r>
              <a:rPr lang="en-GB" dirty="0" smtClean="0"/>
              <a:t>)</a:t>
            </a:r>
          </a:p>
          <a:p>
            <a:r>
              <a:rPr lang="en-GB" dirty="0" smtClean="0"/>
              <a:t>Requires commitment to share data in line with MoU</a:t>
            </a:r>
          </a:p>
          <a:p>
            <a:r>
              <a:rPr lang="en-GB" dirty="0" smtClean="0"/>
              <a:t>ICT-enabled WaSH MIS will support water supply reporting, and integrated reporting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MSF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542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Integrated reporting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MSF 7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212108"/>
            <a:ext cx="8532440" cy="311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46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WaSH M&amp;E MIS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System has been in development since 2008</a:t>
            </a:r>
          </a:p>
          <a:p>
            <a:r>
              <a:rPr lang="en-GB" dirty="0" smtClean="0"/>
              <a:t>Twin-track approach</a:t>
            </a:r>
          </a:p>
          <a:p>
            <a:r>
              <a:rPr lang="en-GB" dirty="0" smtClean="0"/>
              <a:t>Further improvements to make use of the PUT-system (focus on data storage, reporting and analysis)</a:t>
            </a:r>
          </a:p>
          <a:p>
            <a:r>
              <a:rPr lang="en-GB" dirty="0" smtClean="0"/>
              <a:t>Alternative (commercially available off the shelf) software with mobile data collection and other capabilities </a:t>
            </a:r>
          </a:p>
          <a:p>
            <a:r>
              <a:rPr lang="en-GB" dirty="0" smtClean="0"/>
              <a:t>Support to procurement, testing and roll-out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MSF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465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National WaSH Inventory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Priority for 2016</a:t>
            </a:r>
          </a:p>
          <a:p>
            <a:r>
              <a:rPr lang="en-GB" dirty="0" smtClean="0"/>
              <a:t>New inventory, not updating</a:t>
            </a:r>
          </a:p>
          <a:p>
            <a:r>
              <a:rPr lang="en-GB" dirty="0" smtClean="0"/>
              <a:t>More focus on making data available including WaSH Atlas</a:t>
            </a:r>
          </a:p>
          <a:p>
            <a:r>
              <a:rPr lang="en-GB" dirty="0" smtClean="0"/>
              <a:t>Mobile-based data collection (as in Somali)</a:t>
            </a:r>
          </a:p>
          <a:p>
            <a:r>
              <a:rPr lang="en-GB" dirty="0" smtClean="0"/>
              <a:t>Build and retain capabilities so NWI2 can be updated</a:t>
            </a:r>
          </a:p>
          <a:p>
            <a:r>
              <a:rPr lang="en-GB" dirty="0" smtClean="0"/>
              <a:t>NWI3 may not be required or could look radically different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MSF </a:t>
            </a:r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811166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Operational plan funding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MSF 7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6953597" cy="4930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39952" y="3985319"/>
            <a:ext cx="86409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100 </a:t>
            </a:r>
            <a:r>
              <a:rPr lang="en-GB" sz="1400" dirty="0" err="1" smtClean="0"/>
              <a:t>mths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937336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Undertaking proposals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OWNP website (with data rich capabilities)</a:t>
            </a:r>
          </a:p>
          <a:p>
            <a:r>
              <a:rPr lang="en-GB" dirty="0" smtClean="0"/>
              <a:t>OWNP annual report</a:t>
            </a:r>
          </a:p>
          <a:p>
            <a:r>
              <a:rPr lang="en-GB" dirty="0" smtClean="0"/>
              <a:t>NWI2</a:t>
            </a:r>
          </a:p>
          <a:p>
            <a:r>
              <a:rPr lang="en-GB" dirty="0" smtClean="0"/>
              <a:t>WaSH MIS IT systems operational</a:t>
            </a:r>
          </a:p>
          <a:p>
            <a:pPr lvl="1"/>
            <a:r>
              <a:rPr lang="en-GB" dirty="0" smtClean="0"/>
              <a:t>Water sector monitoring</a:t>
            </a:r>
          </a:p>
          <a:p>
            <a:pPr lvl="1"/>
            <a:r>
              <a:rPr lang="en-GB" dirty="0" smtClean="0"/>
              <a:t>Integrated reporting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MSF 7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9243" y="1556792"/>
            <a:ext cx="3161229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311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336104" y="3327127"/>
            <a:ext cx="7772400" cy="1470025"/>
          </a:xfrm>
        </p:spPr>
        <p:txBody>
          <a:bodyPr/>
          <a:lstStyle/>
          <a:p>
            <a:pPr algn="l"/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MSF 7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6239" y="2852936"/>
            <a:ext cx="3438129" cy="25785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513" y="476672"/>
            <a:ext cx="6561855" cy="201048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1481</TotalTime>
  <Words>481</Words>
  <Application>Microsoft Office PowerPoint</Application>
  <PresentationFormat>On-screen Show (4:3)</PresentationFormat>
  <Paragraphs>87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One WaSH M&amp;E system development</vt:lpstr>
      <vt:lpstr>Objective/ content</vt:lpstr>
      <vt:lpstr>Introduction</vt:lpstr>
      <vt:lpstr>Key diagnostic findings (1)</vt:lpstr>
      <vt:lpstr>Key diagnostic findings (2)</vt:lpstr>
      <vt:lpstr>Enhanced M&amp;E Framework</vt:lpstr>
      <vt:lpstr>Integrated reporting</vt:lpstr>
      <vt:lpstr>Integrated reporting</vt:lpstr>
      <vt:lpstr>WaSH M&amp;E MIS</vt:lpstr>
      <vt:lpstr>National WaSH Inventory 2</vt:lpstr>
      <vt:lpstr>Operational plan funding</vt:lpstr>
      <vt:lpstr>Undertaking proposals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John Butterworth</cp:lastModifiedBy>
  <cp:revision>24</cp:revision>
  <cp:lastPrinted>2015-12-15T15:19:04Z</cp:lastPrinted>
  <dcterms:created xsi:type="dcterms:W3CDTF">2014-01-10T11:01:46Z</dcterms:created>
  <dcterms:modified xsi:type="dcterms:W3CDTF">2016-01-04T10:06:28Z</dcterms:modified>
</cp:coreProperties>
</file>