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</p:sldMasterIdLst>
  <p:notesMasterIdLst>
    <p:notesMasterId r:id="rId15"/>
  </p:notesMasterIdLst>
  <p:sldIdLst>
    <p:sldId id="295" r:id="rId3"/>
    <p:sldId id="331" r:id="rId4"/>
    <p:sldId id="299" r:id="rId5"/>
    <p:sldId id="258" r:id="rId6"/>
    <p:sldId id="333" r:id="rId7"/>
    <p:sldId id="332" r:id="rId8"/>
    <p:sldId id="300" r:id="rId9"/>
    <p:sldId id="328" r:id="rId10"/>
    <p:sldId id="330" r:id="rId11"/>
    <p:sldId id="302" r:id="rId12"/>
    <p:sldId id="334" r:id="rId13"/>
    <p:sldId id="33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5" userDrawn="1">
          <p15:clr>
            <a:srgbClr val="A4A3A4"/>
          </p15:clr>
        </p15:guide>
        <p15:guide id="2" pos="7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A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874" y="77"/>
      </p:cViewPr>
      <p:guideLst>
        <p:guide orient="horz" pos="1525"/>
        <p:guide pos="7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E8A34-02DF-48C6-9B9C-47B4561571B7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51EC4-5C66-4B54-A3CB-71481705FE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54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86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772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30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6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29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19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4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93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95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40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9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08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62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976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14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826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46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536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30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471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70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78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3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91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5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88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698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7843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76D5BA-0ABC-584F-9CAD-993DF08C1E92}"/>
              </a:ext>
            </a:extLst>
          </p:cNvPr>
          <p:cNvSpPr txBox="1">
            <a:spLocks/>
          </p:cNvSpPr>
          <p:nvPr userDrawn="1"/>
        </p:nvSpPr>
        <p:spPr>
          <a:xfrm>
            <a:off x="1680634" y="1200152"/>
            <a:ext cx="8733367" cy="83184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Century Gothic"/>
                <a:ea typeface="+mj-ea"/>
                <a:cs typeface="Century Gothic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00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36435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RC_Presentation_Graph_1.png">
            <a:extLst>
              <a:ext uri="{FF2B5EF4-FFF2-40B4-BE49-F238E27FC236}">
                <a16:creationId xmlns:a16="http://schemas.microsoft.com/office/drawing/2014/main" id="{D99486ED-92BB-B746-98B5-832B69B1BE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08"/>
          <a:stretch>
            <a:fillRect/>
          </a:stretch>
        </p:blipFill>
        <p:spPr bwMode="auto">
          <a:xfrm>
            <a:off x="8913285" y="0"/>
            <a:ext cx="32787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IRC_Presentation_Graph_1.png">
            <a:extLst>
              <a:ext uri="{FF2B5EF4-FFF2-40B4-BE49-F238E27FC236}">
                <a16:creationId xmlns:a16="http://schemas.microsoft.com/office/drawing/2014/main" id="{EB3E14CC-AC83-554C-B4FB-262603D9CE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324"/>
          <a:stretch>
            <a:fillRect/>
          </a:stretch>
        </p:blipFill>
        <p:spPr bwMode="auto">
          <a:xfrm>
            <a:off x="1" y="0"/>
            <a:ext cx="67881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80000" y="2400000"/>
            <a:ext cx="4399067" cy="2459867"/>
          </a:xfrm>
          <a:prstGeom prst="rect">
            <a:avLst/>
          </a:prstGeom>
        </p:spPr>
        <p:txBody>
          <a:bodyPr vert="horz" lIns="0" rIns="0" bIns="0"/>
          <a:lstStyle>
            <a:lvl1pPr>
              <a:defRPr sz="4267"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09111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RC_Presentation_Graph_6-12.png">
            <a:extLst>
              <a:ext uri="{FF2B5EF4-FFF2-40B4-BE49-F238E27FC236}">
                <a16:creationId xmlns:a16="http://schemas.microsoft.com/office/drawing/2014/main" id="{5A713BAB-7024-0E4A-8F61-35A585DAD6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1680000" y="1200000"/>
            <a:ext cx="8734000" cy="8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7912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3AF1A62D-D63F-AE47-AA1B-4A58163C7A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30"/>
          <a:stretch>
            <a:fillRect/>
          </a:stretch>
        </p:blipFill>
        <p:spPr bwMode="auto">
          <a:xfrm>
            <a:off x="0" y="0"/>
            <a:ext cx="12192000" cy="6877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IRC_Presentation_Graph_6-12.png">
            <a:extLst>
              <a:ext uri="{FF2B5EF4-FFF2-40B4-BE49-F238E27FC236}">
                <a16:creationId xmlns:a16="http://schemas.microsoft.com/office/drawing/2014/main" id="{936643D9-B7B8-DD4C-A9AA-C48E10CF97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680000" y="1200000"/>
            <a:ext cx="8734000" cy="8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61155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RC_Presentation_Graph_14-16.png">
            <a:extLst>
              <a:ext uri="{FF2B5EF4-FFF2-40B4-BE49-F238E27FC236}">
                <a16:creationId xmlns:a16="http://schemas.microsoft.com/office/drawing/2014/main" id="{BA843C04-F42D-324A-AAC8-52197258BE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1680000" y="1200000"/>
            <a:ext cx="8734000" cy="8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0135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RC_Presentation_Graph_18-25.png">
            <a:extLst>
              <a:ext uri="{FF2B5EF4-FFF2-40B4-BE49-F238E27FC236}">
                <a16:creationId xmlns:a16="http://schemas.microsoft.com/office/drawing/2014/main" id="{90878AEA-2325-5948-83D3-8BD1609FC8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1680000" y="1200000"/>
            <a:ext cx="8734000" cy="8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2462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RC_Presentation_Graph_14-16.png">
            <a:extLst>
              <a:ext uri="{FF2B5EF4-FFF2-40B4-BE49-F238E27FC236}">
                <a16:creationId xmlns:a16="http://schemas.microsoft.com/office/drawing/2014/main" id="{745DD89C-25FC-B145-9002-D0491EFEAF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1680000" y="1200000"/>
            <a:ext cx="2908933" cy="2931733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96790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IRC_Presentation_Graph_27.png">
            <a:extLst>
              <a:ext uri="{FF2B5EF4-FFF2-40B4-BE49-F238E27FC236}">
                <a16:creationId xmlns:a16="http://schemas.microsoft.com/office/drawing/2014/main" id="{F37EF4FD-DD3D-464C-BDF1-14DA424DBF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1680000" y="1200000"/>
            <a:ext cx="8734000" cy="8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9572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RC_Presentation_Graph_28-29.png">
            <a:extLst>
              <a:ext uri="{FF2B5EF4-FFF2-40B4-BE49-F238E27FC236}">
                <a16:creationId xmlns:a16="http://schemas.microsoft.com/office/drawing/2014/main" id="{17DE0DD9-FD93-FC48-8299-B0946581E9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1680000" y="1200000"/>
            <a:ext cx="8734000" cy="8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23209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RC_Presentation_Graph_28-29.png">
            <a:extLst>
              <a:ext uri="{FF2B5EF4-FFF2-40B4-BE49-F238E27FC236}">
                <a16:creationId xmlns:a16="http://schemas.microsoft.com/office/drawing/2014/main" id="{FB41CE32-FD58-7A42-BA52-0AD8A3E80A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0000" y="0"/>
            <a:ext cx="4320000" cy="3120000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180000" bIns="180000" anchor="b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47972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RC_Presentation_Graph_17.png">
            <a:extLst>
              <a:ext uri="{FF2B5EF4-FFF2-40B4-BE49-F238E27FC236}">
                <a16:creationId xmlns:a16="http://schemas.microsoft.com/office/drawing/2014/main" id="{4F68CE7E-B8C6-7E4B-B19E-D0915AF333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0000" y="0"/>
            <a:ext cx="4320000" cy="3120000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180000" bIns="180000" anchor="b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97313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RC_Presentation_Graph_28-29.png">
            <a:extLst>
              <a:ext uri="{FF2B5EF4-FFF2-40B4-BE49-F238E27FC236}">
                <a16:creationId xmlns:a16="http://schemas.microsoft.com/office/drawing/2014/main" id="{49164ECF-23BA-2345-B448-B260489D24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0000" y="0"/>
            <a:ext cx="4320000" cy="3120000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180000" bIns="180000" anchor="b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7521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IRC_Presentation_Graph_4.png">
            <a:extLst>
              <a:ext uri="{FF2B5EF4-FFF2-40B4-BE49-F238E27FC236}">
                <a16:creationId xmlns:a16="http://schemas.microsoft.com/office/drawing/2014/main" id="{7C5E6C96-9CD1-1A4C-8BB8-9D75BED221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867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20000" y="0"/>
            <a:ext cx="4320000" cy="3120000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180000" bIns="180000" anchor="b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74151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000" y="2400000"/>
            <a:ext cx="8412267" cy="1143000"/>
          </a:xfrm>
          <a:prstGeom prst="rect">
            <a:avLst/>
          </a:prstGeom>
        </p:spPr>
        <p:txBody>
          <a:bodyPr vert="horz" lIns="0" tIns="0" bIns="0"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3822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7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70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</p:sldLayoutIdLst>
  <p:txStyles>
    <p:titleStyle>
      <a:lvl1pPr algn="l" defTabSz="609585" rtl="0" fontAlgn="base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Century Gothic"/>
          <a:ea typeface="Century Gothic" panose="020B0502020202020204" pitchFamily="34" charset="0"/>
          <a:cs typeface="Century Gothic"/>
        </a:defRPr>
      </a:lvl1pPr>
      <a:lvl2pPr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2pPr>
      <a:lvl3pPr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3pPr>
      <a:lvl4pPr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4pPr>
      <a:lvl5pPr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9pPr>
    </p:titleStyle>
    <p:bodyStyle>
      <a:lvl1pPr marL="457189" indent="-457189" algn="l" defTabSz="60958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0004" y="2420938"/>
            <a:ext cx="6950801" cy="1655762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44A8DE"/>
                </a:solidFill>
              </a:rPr>
              <a:t>Welcome</a:t>
            </a:r>
            <a:br>
              <a:rPr lang="en-GB" sz="9600" b="1" dirty="0">
                <a:solidFill>
                  <a:srgbClr val="44A8DE"/>
                </a:solidFill>
              </a:rPr>
            </a:br>
            <a:r>
              <a:rPr lang="en-GB" sz="9600" b="1" dirty="0">
                <a:solidFill>
                  <a:srgbClr val="44A8DE"/>
                </a:solidFill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48321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38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049" y="2297383"/>
            <a:ext cx="6950801" cy="1655762"/>
          </a:xfrm>
        </p:spPr>
        <p:txBody>
          <a:bodyPr>
            <a:normAutofit fontScale="90000"/>
          </a:bodyPr>
          <a:lstStyle/>
          <a:p>
            <a:r>
              <a:rPr lang="en-GB" sz="9800" b="1" dirty="0">
                <a:solidFill>
                  <a:srgbClr val="44A8DE"/>
                </a:solidFill>
              </a:rPr>
              <a:t>Challenge Ikenna!</a:t>
            </a:r>
            <a:endParaRPr lang="en-GB" sz="12500" b="1" dirty="0">
              <a:solidFill>
                <a:srgbClr val="44A8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45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D83-930B-5449-2B93-9A75CD8F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F4E3-617D-C2CE-FED6-A9975515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152BE-CE92-533B-CE14-52B5C7E25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8DA0F-D102-7CB2-6DB6-EC9C159C9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en-GB" sz="4800" kern="100" dirty="0">
                <a:effectLst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Countdown clock</a:t>
            </a:r>
          </a:p>
          <a:p>
            <a:pPr lvl="0" algn="ctr">
              <a:spcAft>
                <a:spcPts val="1200"/>
              </a:spcAft>
            </a:pPr>
            <a:r>
              <a:rPr lang="en-GB" sz="4800" kern="100" dirty="0"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5 mins </a:t>
            </a:r>
            <a:r>
              <a:rPr lang="en-GB" sz="4800" kern="100" dirty="0">
                <a:effectLst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animation</a:t>
            </a:r>
          </a:p>
          <a:p>
            <a:pPr lvl="0" algn="ctr">
              <a:spcAft>
                <a:spcPts val="1200"/>
              </a:spcAft>
            </a:pPr>
            <a:endParaRPr lang="en-GB" sz="4800" kern="100" dirty="0">
              <a:latin typeface="Quicksand" pitchFamily="2" charset="0"/>
              <a:ea typeface="Lora" pitchFamily="2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1200"/>
              </a:spcAft>
            </a:pPr>
            <a:r>
              <a:rPr lang="en-GB" sz="4800" kern="100" dirty="0">
                <a:effectLst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VIDEO </a:t>
            </a:r>
          </a:p>
        </p:txBody>
      </p:sp>
    </p:spTree>
    <p:extLst>
      <p:ext uri="{BB962C8B-B14F-4D97-AF65-F5344CB8AC3E}">
        <p14:creationId xmlns:p14="http://schemas.microsoft.com/office/powerpoint/2010/main" val="130438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541BD0E-6255-A1EA-F209-A1721B1D5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68942" y="2097088"/>
            <a:ext cx="5963631" cy="3637280"/>
          </a:xfrm>
        </p:spPr>
        <p:txBody>
          <a:bodyPr>
            <a:normAutofit/>
          </a:bodyPr>
          <a:lstStyle/>
          <a:p>
            <a:pPr algn="r"/>
            <a:r>
              <a:rPr lang="sv-SE" sz="4400" b="1" dirty="0"/>
              <a:t>Shomy Hasan Chowdhury</a:t>
            </a:r>
          </a:p>
          <a:p>
            <a:pPr algn="r"/>
            <a:r>
              <a:rPr lang="en-US" sz="2800" dirty="0"/>
              <a:t>Co-founder, Awareness 360</a:t>
            </a:r>
            <a:endParaRPr lang="en-GB" sz="3200" dirty="0"/>
          </a:p>
        </p:txBody>
      </p:sp>
      <p:pic>
        <p:nvPicPr>
          <p:cNvPr id="11" name="Picture Placeholder 10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F14E106F-A5EB-F5E8-3759-CE59261F625D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7" b="17097"/>
          <a:stretch>
            <a:fillRect/>
          </a:stretch>
        </p:blipFill>
        <p:spPr>
          <a:xfrm>
            <a:off x="6314208" y="672102"/>
            <a:ext cx="7173191" cy="7076883"/>
          </a:xfrm>
        </p:spPr>
      </p:pic>
    </p:spTree>
    <p:extLst>
      <p:ext uri="{BB962C8B-B14F-4D97-AF65-F5344CB8AC3E}">
        <p14:creationId xmlns:p14="http://schemas.microsoft.com/office/powerpoint/2010/main" val="242269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D83-930B-5449-2B93-9A75CD8F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F4E3-617D-C2CE-FED6-A9975515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152BE-CE92-533B-CE14-52B5C7E25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8DA0F-D102-7CB2-6DB6-EC9C159C9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en-GB" sz="4800" kern="100" dirty="0">
                <a:effectLst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Toilet talk animation </a:t>
            </a:r>
          </a:p>
        </p:txBody>
      </p:sp>
    </p:spTree>
    <p:extLst>
      <p:ext uri="{BB962C8B-B14F-4D97-AF65-F5344CB8AC3E}">
        <p14:creationId xmlns:p14="http://schemas.microsoft.com/office/powerpoint/2010/main" val="395901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71EE7E-8149-A978-78F8-65E67263C7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cture containing text, clock, sign&#10;&#10;Description automatically generated">
            <a:extLst>
              <a:ext uri="{FF2B5EF4-FFF2-40B4-BE49-F238E27FC236}">
                <a16:creationId xmlns:a16="http://schemas.microsoft.com/office/drawing/2014/main" id="{68A54C1D-3664-DE4B-4FE6-9C430F6F6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993" y="1245411"/>
            <a:ext cx="9695957" cy="436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825966E-E644-B840-A9BD-2F699E92DF97}"/>
              </a:ext>
            </a:extLst>
          </p:cNvPr>
          <p:cNvSpPr/>
          <p:nvPr/>
        </p:nvSpPr>
        <p:spPr>
          <a:xfrm>
            <a:off x="694944" y="637032"/>
            <a:ext cx="10753344" cy="5583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48A9AC-DD15-D547-8DF7-38068DCD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37" y="1318302"/>
            <a:ext cx="8631331" cy="674180"/>
          </a:xfrm>
        </p:spPr>
        <p:txBody>
          <a:bodyPr/>
          <a:lstStyle/>
          <a:p>
            <a:r>
              <a:rPr lang="nl-NL" b="1" dirty="0">
                <a:solidFill>
                  <a:srgbClr val="000000"/>
                </a:solidFill>
                <a:latin typeface="Sofia Pro" pitchFamily="2" charset="0"/>
              </a:rPr>
              <a:t>Toilet </a:t>
            </a:r>
            <a:r>
              <a:rPr lang="nl-NL" b="1" dirty="0" err="1">
                <a:solidFill>
                  <a:srgbClr val="000000"/>
                </a:solidFill>
                <a:latin typeface="Sofia Pro" pitchFamily="2" charset="0"/>
              </a:rPr>
              <a:t>Talks</a:t>
            </a:r>
            <a:r>
              <a:rPr lang="nl-NL" b="1" dirty="0">
                <a:solidFill>
                  <a:srgbClr val="000000"/>
                </a:solidFill>
                <a:latin typeface="Sofia Pro" pitchFamily="2" charset="0"/>
              </a:rPr>
              <a:t> Speakers</a:t>
            </a:r>
            <a:endParaRPr lang="en-NL" b="1">
              <a:solidFill>
                <a:srgbClr val="000000"/>
              </a:solidFill>
              <a:latin typeface="Sofia Pro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64D5AD-9E08-BC4F-BBF3-5524ADB62FFF}"/>
              </a:ext>
            </a:extLst>
          </p:cNvPr>
          <p:cNvSpPr/>
          <p:nvPr/>
        </p:nvSpPr>
        <p:spPr>
          <a:xfrm>
            <a:off x="1097280" y="4583311"/>
            <a:ext cx="2353056" cy="820866"/>
          </a:xfrm>
          <a:prstGeom prst="rect">
            <a:avLst/>
          </a:prstGeom>
        </p:spPr>
        <p:txBody>
          <a:bodyPr wrap="square" lIns="121920" tIns="60960" rIns="121920" bIns="60960" anchor="t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 err="1">
                <a:solidFill>
                  <a:srgbClr val="000000"/>
                </a:solidFill>
                <a:latin typeface="Sofia Pro" pitchFamily="2" charset="0"/>
              </a:rPr>
              <a:t>Hadi</a:t>
            </a:r>
            <a:r>
              <a:rPr lang="en-GB" sz="1600" b="1" dirty="0">
                <a:solidFill>
                  <a:srgbClr val="000000"/>
                </a:solidFill>
                <a:latin typeface="Sofia Pro" pitchFamily="2" charset="0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Sofia Pro" pitchFamily="2" charset="0"/>
              </a:rPr>
              <a:t>Toure</a:t>
            </a:r>
            <a:br>
              <a:rPr lang="en-US" sz="1600" dirty="0">
                <a:solidFill>
                  <a:srgbClr val="000000"/>
                </a:solidFill>
                <a:latin typeface="Sofia Pro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467" dirty="0">
                <a:solidFill>
                  <a:srgbClr val="000000"/>
                </a:solidFill>
                <a:latin typeface="Sofia Pro" pitchFamily="2" charset="0"/>
              </a:rPr>
              <a:t>Water Engineer and</a:t>
            </a:r>
            <a:br>
              <a:rPr lang="en-GB" sz="1467" dirty="0">
                <a:solidFill>
                  <a:srgbClr val="000000"/>
                </a:solidFill>
                <a:latin typeface="Sofia Pro" pitchFamily="2" charset="0"/>
              </a:rPr>
            </a:br>
            <a:r>
              <a:rPr lang="en-GB" sz="1467" dirty="0">
                <a:solidFill>
                  <a:srgbClr val="000000"/>
                </a:solidFill>
                <a:latin typeface="Sofia Pro" pitchFamily="2" charset="0"/>
              </a:rPr>
              <a:t>Co-founder of </a:t>
            </a:r>
            <a:r>
              <a:rPr lang="en-GB" sz="1467" dirty="0" err="1">
                <a:solidFill>
                  <a:srgbClr val="000000"/>
                </a:solidFill>
                <a:latin typeface="Sofia Pro" pitchFamily="2" charset="0"/>
              </a:rPr>
              <a:t>Afr'eau</a:t>
            </a:r>
            <a:endParaRPr lang="en-NL" sz="1867">
              <a:solidFill>
                <a:srgbClr val="000000"/>
              </a:solidFill>
              <a:latin typeface="Sofia Pro" pitchFamily="2" charset="0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ECA4-E547-5946-B667-71D2CB62308F}"/>
              </a:ext>
            </a:extLst>
          </p:cNvPr>
          <p:cNvSpPr/>
          <p:nvPr/>
        </p:nvSpPr>
        <p:spPr>
          <a:xfrm>
            <a:off x="3474720" y="4583311"/>
            <a:ext cx="2609088" cy="1518621"/>
          </a:xfrm>
          <a:prstGeom prst="rect">
            <a:avLst/>
          </a:prstGeom>
        </p:spPr>
        <p:txBody>
          <a:bodyPr wrap="square" lIns="121920" tIns="60960" rIns="121920" bIns="60960" anchor="t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latin typeface="Sofia Pro" pitchFamily="2" charset="0"/>
              </a:rPr>
              <a:t>Ambassador Bobby Whitfield</a:t>
            </a:r>
            <a:endParaRPr lang="en-GB" sz="1600" dirty="0">
              <a:solidFill>
                <a:srgbClr val="000000"/>
              </a:solidFill>
              <a:latin typeface="Sofia Pro" pitchFamily="2" charset="0"/>
            </a:endParaRPr>
          </a:p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67" dirty="0">
                <a:solidFill>
                  <a:srgbClr val="000000"/>
                </a:solidFill>
                <a:latin typeface="Sofia Pro" pitchFamily="2" charset="0"/>
              </a:rPr>
              <a:t>Chairman &amp; Chief Executive Officer, National Water, Sanitation and Hygiene Commission, Liberia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33D072-A454-C745-80E0-DB074053AC65}"/>
              </a:ext>
            </a:extLst>
          </p:cNvPr>
          <p:cNvSpPr/>
          <p:nvPr/>
        </p:nvSpPr>
        <p:spPr>
          <a:xfrm>
            <a:off x="6138408" y="4583312"/>
            <a:ext cx="2395993" cy="1354217"/>
          </a:xfrm>
          <a:prstGeom prst="rect">
            <a:avLst/>
          </a:prstGeom>
        </p:spPr>
        <p:txBody>
          <a:bodyPr wrap="square" lIns="121920" tIns="60960" rIns="121920" bIns="60960" anchor="t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 err="1">
                <a:solidFill>
                  <a:srgbClr val="000000"/>
                </a:solidFill>
                <a:latin typeface="Sofia Pro" pitchFamily="2" charset="0"/>
              </a:rPr>
              <a:t>Shomy</a:t>
            </a:r>
            <a:r>
              <a:rPr lang="en-GB" sz="1600" b="1" dirty="0">
                <a:solidFill>
                  <a:srgbClr val="000000"/>
                </a:solidFill>
                <a:latin typeface="Sofia Pro" pitchFamily="2" charset="0"/>
              </a:rPr>
              <a:t> Hasan Chowdhury</a:t>
            </a:r>
            <a:endParaRPr lang="en-GB" sz="1600" dirty="0">
              <a:solidFill>
                <a:srgbClr val="000000"/>
              </a:solidFill>
              <a:latin typeface="Sofia Pro" pitchFamily="2" charset="0"/>
            </a:endParaRPr>
          </a:p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Sofia Pro" pitchFamily="2" charset="0"/>
              </a:rPr>
              <a:t>Awareness 360</a:t>
            </a:r>
            <a:br>
              <a:rPr lang="en-GB" sz="1600" dirty="0">
                <a:solidFill>
                  <a:srgbClr val="000000"/>
                </a:solidFill>
                <a:latin typeface="Sofia Pro" pitchFamily="2" charset="0"/>
              </a:rPr>
            </a:br>
            <a:r>
              <a:rPr lang="en-GB" sz="1600" dirty="0">
                <a:solidFill>
                  <a:srgbClr val="000000"/>
                </a:solidFill>
                <a:latin typeface="Sofia Pro" pitchFamily="2" charset="0"/>
              </a:rPr>
              <a:t>Co-Founder</a:t>
            </a:r>
          </a:p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rgbClr val="000000"/>
              </a:solidFill>
              <a:latin typeface="Sofia Pro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A62E1-5FEE-5614-0DB8-0DCC460E1460}"/>
              </a:ext>
            </a:extLst>
          </p:cNvPr>
          <p:cNvSpPr txBox="1"/>
          <p:nvPr/>
        </p:nvSpPr>
        <p:spPr>
          <a:xfrm>
            <a:off x="975359" y="887636"/>
            <a:ext cx="59940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2400" b="1" dirty="0">
                <a:solidFill>
                  <a:srgbClr val="FF0000"/>
                </a:solidFill>
                <a:latin typeface="Sofia Pro" pitchFamily="2" charset="0"/>
              </a:rPr>
              <a:t>Live</a:t>
            </a:r>
            <a:endParaRPr lang="en-GB" sz="24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Picture 1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BB11E325-0F4E-6109-F02C-F8BE87A6F1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8659029" y="2124456"/>
            <a:ext cx="2400000" cy="2400000"/>
          </a:xfrm>
          <a:prstGeom prst="rect">
            <a:avLst/>
          </a:prstGeom>
        </p:spPr>
      </p:pic>
      <p:pic>
        <p:nvPicPr>
          <p:cNvPr id="15" name="Picture 14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124A9989-2FB6-C8B2-0D41-94FFBDB63B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7" t="8654" r="267" b="24654"/>
          <a:stretch/>
        </p:blipFill>
        <p:spPr>
          <a:xfrm>
            <a:off x="6129301" y="2124456"/>
            <a:ext cx="2400000" cy="2400000"/>
          </a:xfrm>
          <a:prstGeom prst="rect">
            <a:avLst/>
          </a:prstGeom>
        </p:spPr>
      </p:pic>
      <p:pic>
        <p:nvPicPr>
          <p:cNvPr id="17" name="Picture 16" descr="A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A80F3DAF-64CB-8EB7-7540-94BCFA4B16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625" r="16625"/>
          <a:stretch/>
        </p:blipFill>
        <p:spPr>
          <a:xfrm>
            <a:off x="3599575" y="2124456"/>
            <a:ext cx="2400000" cy="2400000"/>
          </a:xfrm>
          <a:prstGeom prst="rect">
            <a:avLst/>
          </a:prstGeom>
        </p:spPr>
      </p:pic>
      <p:pic>
        <p:nvPicPr>
          <p:cNvPr id="19" name="Picture 18" descr="A person wearing a head scarf and smiling at the camera&#10;&#10;Description automatically generated with medium confidence">
            <a:extLst>
              <a:ext uri="{FF2B5EF4-FFF2-40B4-BE49-F238E27FC236}">
                <a16:creationId xmlns:a16="http://schemas.microsoft.com/office/drawing/2014/main" id="{30C087C7-8DCB-3548-A4C3-4D5B28B6D0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1069848" y="2124456"/>
            <a:ext cx="2400000" cy="2400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4C9A54-82E1-E7FD-8CCA-5D629E759DED}"/>
              </a:ext>
            </a:extLst>
          </p:cNvPr>
          <p:cNvSpPr/>
          <p:nvPr/>
        </p:nvSpPr>
        <p:spPr>
          <a:xfrm>
            <a:off x="8660400" y="4583311"/>
            <a:ext cx="2422129" cy="1107996"/>
          </a:xfrm>
          <a:prstGeom prst="rect">
            <a:avLst/>
          </a:prstGeom>
        </p:spPr>
        <p:txBody>
          <a:bodyPr wrap="square" lIns="121920" tIns="60960" rIns="121920" bIns="60960" anchor="t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  <a:latin typeface="Sofia Pro" pitchFamily="2" charset="0"/>
              </a:rPr>
              <a:t>Dr Amaka Godfrey</a:t>
            </a:r>
            <a:endParaRPr lang="en-GB" sz="1600" dirty="0">
              <a:solidFill>
                <a:srgbClr val="000000"/>
              </a:solidFill>
              <a:latin typeface="Sofia Pro" pitchFamily="2" charset="0"/>
            </a:endParaRPr>
          </a:p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Sofia Pro" pitchFamily="2" charset="0"/>
              </a:rPr>
              <a:t>WaterAid UK’s Global Director for Policy and Research</a:t>
            </a:r>
          </a:p>
        </p:txBody>
      </p:sp>
    </p:spTree>
    <p:extLst>
      <p:ext uri="{BB962C8B-B14F-4D97-AF65-F5344CB8AC3E}">
        <p14:creationId xmlns:p14="http://schemas.microsoft.com/office/powerpoint/2010/main" val="2242864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D83-930B-5449-2B93-9A75CD8F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F4E3-617D-C2CE-FED6-A9975515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152BE-CE92-533B-CE14-52B5C7E25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8DA0F-D102-7CB2-6DB6-EC9C159C9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1200"/>
              </a:spcAft>
            </a:pPr>
            <a:r>
              <a:rPr lang="en-GB" sz="4800" kern="100" dirty="0">
                <a:effectLst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Flush it animation </a:t>
            </a:r>
          </a:p>
        </p:txBody>
      </p:sp>
    </p:spTree>
    <p:extLst>
      <p:ext uri="{BB962C8B-B14F-4D97-AF65-F5344CB8AC3E}">
        <p14:creationId xmlns:p14="http://schemas.microsoft.com/office/powerpoint/2010/main" val="128427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47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8049" y="2420938"/>
            <a:ext cx="6950801" cy="1655762"/>
          </a:xfrm>
        </p:spPr>
        <p:txBody>
          <a:bodyPr>
            <a:normAutofit fontScale="90000"/>
          </a:bodyPr>
          <a:lstStyle/>
          <a:p>
            <a:r>
              <a:rPr lang="en-GB" sz="9800" b="1" dirty="0">
                <a:solidFill>
                  <a:srgbClr val="44A8DE"/>
                </a:solidFill>
              </a:rPr>
              <a:t>Follow us </a:t>
            </a:r>
            <a:br>
              <a:rPr lang="en-GB" sz="9800" b="1" dirty="0">
                <a:solidFill>
                  <a:srgbClr val="44A8DE"/>
                </a:solidFill>
              </a:rPr>
            </a:br>
            <a:r>
              <a:rPr lang="en-GB" sz="9800" b="1" dirty="0">
                <a:solidFill>
                  <a:srgbClr val="44A8DE"/>
                </a:solidFill>
              </a:rPr>
              <a:t>to dinner</a:t>
            </a:r>
            <a:endParaRPr lang="en-GB" sz="12500" b="1" dirty="0">
              <a:solidFill>
                <a:srgbClr val="44A8D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62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12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IRC Presentation">
      <a:dk1>
        <a:srgbClr val="1C6575"/>
      </a:dk1>
      <a:lt1>
        <a:sysClr val="window" lastClr="FFFFFF"/>
      </a:lt1>
      <a:dk2>
        <a:srgbClr val="1C6575"/>
      </a:dk2>
      <a:lt2>
        <a:srgbClr val="ADD0CF"/>
      </a:lt2>
      <a:accent1>
        <a:srgbClr val="D11F31"/>
      </a:accent1>
      <a:accent2>
        <a:srgbClr val="D5353B"/>
      </a:accent2>
      <a:accent3>
        <a:srgbClr val="E16F61"/>
      </a:accent3>
      <a:accent4>
        <a:srgbClr val="EC9E2B"/>
      </a:accent4>
      <a:accent5>
        <a:srgbClr val="DEE135"/>
      </a:accent5>
      <a:accent6>
        <a:srgbClr val="B3D1D2"/>
      </a:accent6>
      <a:hlink>
        <a:srgbClr val="D5353B"/>
      </a:hlink>
      <a:folHlink>
        <a:srgbClr val="E16F61"/>
      </a:folHlink>
    </a:clrScheme>
    <a:fontScheme name="Perspective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RC_Slidedeck_Widescreen_Blank" id="{33385EBB-D9B5-3B49-9E11-89317BC91802}" vid="{FC54FEF4-3578-8142-A88A-05A3952E9FC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71B9B44D-93DC-4E1F-A1CD-2C5F858FDF5D}"/>
</file>

<file path=customXml/itemProps2.xml><?xml version="1.0" encoding="utf-8"?>
<ds:datastoreItem xmlns:ds="http://schemas.openxmlformats.org/officeDocument/2006/customXml" ds:itemID="{7225B74A-0DC0-4D99-867C-48EA0F715235}"/>
</file>

<file path=customXml/itemProps3.xml><?xml version="1.0" encoding="utf-8"?>
<ds:datastoreItem xmlns:ds="http://schemas.openxmlformats.org/officeDocument/2006/customXml" ds:itemID="{93346CFB-D8B8-4B47-BEA4-3A8C8E98205F}"/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83</Words>
  <Application>Microsoft Office PowerPoint</Application>
  <PresentationFormat>Widescreen</PresentationFormat>
  <Paragraphs>23</Paragraphs>
  <Slides>12</Slides>
  <Notes>3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Quicksand</vt:lpstr>
      <vt:lpstr>Sofia Pro</vt:lpstr>
      <vt:lpstr>1_Office Theme</vt:lpstr>
      <vt:lpstr>Office Theme</vt:lpstr>
      <vt:lpstr>Welcome Back</vt:lpstr>
      <vt:lpstr>PowerPoint Presentation</vt:lpstr>
      <vt:lpstr>Challenge Ikenna!</vt:lpstr>
      <vt:lpstr>PowerPoint Presentation</vt:lpstr>
      <vt:lpstr>PowerPoint Presentation</vt:lpstr>
      <vt:lpstr>PowerPoint Presentation</vt:lpstr>
      <vt:lpstr>PowerPoint Presentation</vt:lpstr>
      <vt:lpstr>Toilet Talks Speakers</vt:lpstr>
      <vt:lpstr>PowerPoint Presentation</vt:lpstr>
      <vt:lpstr>PowerPoint Presentation</vt:lpstr>
      <vt:lpstr>Follow us  to dinner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jason willbourn</dc:creator>
  <cp:lastModifiedBy>jason willbourn</cp:lastModifiedBy>
  <cp:revision>31</cp:revision>
  <dcterms:created xsi:type="dcterms:W3CDTF">2023-04-27T09:44:00Z</dcterms:created>
  <dcterms:modified xsi:type="dcterms:W3CDTF">2023-05-01T14:00:14Z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