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tilisateur de Microsoft Offic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017" autoAdjust="0"/>
    <p:restoredTop sz="94660" autoAdjust="0"/>
  </p:normalViewPr>
  <p:slideViewPr>
    <p:cSldViewPr snapToGrid="0" snapToObjects="1">
      <p:cViewPr>
        <p:scale>
          <a:sx n="63" d="100"/>
          <a:sy n="63" d="100"/>
        </p:scale>
        <p:origin x="-1278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93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1152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1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95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68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37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554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56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43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061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2B85965-8FDE-BD41-8145-C74DB24B3E57}" type="datetimeFigureOut">
              <a:rPr lang="fr-FR" smtClean="0"/>
              <a:t>15/01/2016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16CF2F-6253-774D-9A80-8C1C2F55997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59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owerpoint.pdf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850"/>
            <a:ext cx="9144000" cy="68453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4830" y="121603"/>
            <a:ext cx="7985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V:\LES PLUS BELLES PHOTOS\DSCN0104.JP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5430" y="15241"/>
            <a:ext cx="1504552" cy="200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18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6240" y="2494657"/>
            <a:ext cx="82143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/>
              <a:t>WATER FOR ALL IN RURAL </a:t>
            </a:r>
            <a:r>
              <a:rPr lang="fr-FR" sz="3600" b="1" dirty="0" smtClean="0"/>
              <a:t>AREAS</a:t>
            </a:r>
            <a:endParaRPr dirty="0"/>
          </a:p>
          <a:p>
            <a:pPr algn="ctr"/>
            <a:r>
              <a:rPr lang="fr-FR" sz="3600" dirty="0" smtClean="0"/>
              <a:t>THE UDUMA PROJECT FOR AFRICA</a:t>
            </a:r>
            <a:r>
              <a:rPr lang="en-US" sz="3600" dirty="0" smtClean="0"/>
              <a:t>
</a:t>
            </a:r>
            <a:r>
              <a:rPr dirty="0"/>
              <a:t/>
            </a:r>
            <a:br>
              <a:rPr dirty="0"/>
            </a:br>
            <a:endParaRPr lang="en-GB" sz="3600" baseline="30000" dirty="0">
              <a:solidFill>
                <a:srgbClr val="FFFFFF"/>
              </a:solidFill>
              <a:latin typeface="Futura Book"/>
              <a:cs typeface="Futura Book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70960" y="6020549"/>
            <a:ext cx="5029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/>
              <a:t>Thierry </a:t>
            </a:r>
            <a:r>
              <a:rPr lang="fr-FR" sz="2000" dirty="0" smtClean="0"/>
              <a:t>BARBOTTE - </a:t>
            </a:r>
            <a:r>
              <a:rPr lang="fr-FR" sz="2000" dirty="0" smtClean="0"/>
              <a:t>Christophe GUILLEMIN</a:t>
            </a:r>
          </a:p>
          <a:p>
            <a:r>
              <a:rPr lang="fr-FR" sz="2000" dirty="0" smtClean="0"/>
              <a:t>12/01/2016 – </a:t>
            </a:r>
            <a:r>
              <a:rPr lang="fr-FR" sz="2000" dirty="0" smtClean="0"/>
              <a:t>DGIS -  The Hague</a:t>
            </a:r>
            <a:endParaRPr lang="en-GB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" y="3725669"/>
            <a:ext cx="3744044" cy="222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3730388"/>
            <a:ext cx="3078480" cy="222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9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368040"/>
            <a:ext cx="8229600" cy="2575560"/>
          </a:xfrm>
        </p:spPr>
        <p:txBody>
          <a:bodyPr/>
          <a:lstStyle/>
          <a:p>
            <a:pPr algn="just"/>
            <a:r>
              <a:rPr lang="fr-FR" sz="2800" dirty="0"/>
              <a:t>Access to drinking water for all by 2030, SDG 6.1 of the United Nations 2030 Agenda, adopted on 27 September 2015</a:t>
            </a:r>
          </a:p>
          <a:p>
            <a:pPr algn="just"/>
            <a:r>
              <a:rPr lang="fr-FR" sz="2800" dirty="0"/>
              <a:t>The UDUMA project is aimed at the 450 million people living in rural or remote areas in Africa without access to drinking water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661012" y="2406134"/>
            <a:ext cx="22005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/>
              <a:t>THE AIM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44494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855574"/>
            <a:ext cx="8229600" cy="3642043"/>
          </a:xfrm>
        </p:spPr>
        <p:txBody>
          <a:bodyPr/>
          <a:lstStyle/>
          <a:p>
            <a:pPr algn="just"/>
            <a:r>
              <a:rPr lang="fr-FR" sz="2800" dirty="0" smtClean="0"/>
              <a:t>In </a:t>
            </a:r>
            <a:r>
              <a:rPr lang="fr-FR" sz="2800" dirty="0" err="1" smtClean="0"/>
              <a:t>Africa</a:t>
            </a:r>
            <a:r>
              <a:rPr lang="fr-FR" sz="2800" dirty="0" smtClean="0"/>
              <a:t>, </a:t>
            </a:r>
            <a:r>
              <a:rPr lang="fr-FR" sz="2800" dirty="0"/>
              <a:t>450 million </a:t>
            </a:r>
            <a:r>
              <a:rPr lang="fr-FR" sz="2800" dirty="0" smtClean="0"/>
              <a:t>people living in </a:t>
            </a:r>
            <a:r>
              <a:rPr lang="fr-FR" sz="2800" dirty="0"/>
              <a:t>rural </a:t>
            </a:r>
            <a:r>
              <a:rPr lang="fr-FR" sz="2800" dirty="0" smtClean="0"/>
              <a:t>areas have </a:t>
            </a:r>
            <a:r>
              <a:rPr lang="fr-FR" sz="2800" dirty="0"/>
              <a:t>no access to drinking water</a:t>
            </a:r>
          </a:p>
          <a:p>
            <a:r>
              <a:rPr lang="fr-FR" sz="2800" dirty="0"/>
              <a:t>Half of them are deprived of water simply because the pumps that supply their villages have </a:t>
            </a:r>
            <a:r>
              <a:rPr lang="fr-FR" sz="2800" dirty="0" err="1" smtClean="0"/>
              <a:t>broken</a:t>
            </a:r>
            <a:r>
              <a:rPr lang="fr-FR" sz="2800" dirty="0" smtClean="0"/>
              <a:t> down</a:t>
            </a:r>
            <a:endParaRPr lang="en-GB" sz="2800" dirty="0"/>
          </a:p>
          <a:p>
            <a:pPr algn="just"/>
            <a:r>
              <a:rPr lang="fr-FR" sz="2800" dirty="0"/>
              <a:t>The number of broken-down pumps in sub-Saharan Africa is estimated at 500,000 (of 1 million installed)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1818087" y="2132131"/>
            <a:ext cx="57009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/>
              <a:t>THE SCALE OF THE PROBLEM:  I</a:t>
            </a:r>
          </a:p>
        </p:txBody>
      </p:sp>
    </p:spTree>
    <p:extLst>
      <p:ext uri="{BB962C8B-B14F-4D97-AF65-F5344CB8AC3E}">
        <p14:creationId xmlns:p14="http://schemas.microsoft.com/office/powerpoint/2010/main" val="14755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57200" y="2883634"/>
            <a:ext cx="8229600" cy="33375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A huge need for funding </a:t>
            </a:r>
          </a:p>
          <a:p>
            <a:pPr marL="0" indent="0" algn="just">
              <a:buNone/>
            </a:pPr>
            <a:r>
              <a:rPr lang="fr-FR" sz="2800" dirty="0" smtClean="0"/>
              <a:t>Total funding required: US$8 billion, of which:</a:t>
            </a:r>
          </a:p>
          <a:p>
            <a:pPr algn="just"/>
            <a:r>
              <a:rPr lang="fr-FR" sz="2800" dirty="0"/>
              <a:t>US$1 billion to repair broken-down pumps and cover half of the requirements</a:t>
            </a:r>
          </a:p>
          <a:p>
            <a:pPr algn="just"/>
            <a:r>
              <a:rPr lang="fr-FR" sz="2800" dirty="0" smtClean="0"/>
              <a:t>US$7 billion for new infrastructure (boreholes + pumps) to cover the other half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7946" y="2175748"/>
            <a:ext cx="58244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THE SCALE OF THE PROBLEM: II</a:t>
            </a:r>
          </a:p>
        </p:txBody>
      </p:sp>
    </p:spTree>
    <p:extLst>
      <p:ext uri="{BB962C8B-B14F-4D97-AF65-F5344CB8AC3E}">
        <p14:creationId xmlns:p14="http://schemas.microsoft.com/office/powerpoint/2010/main" val="261755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457200" y="2743201"/>
            <a:ext cx="8229600" cy="38404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Lowest bidder – </a:t>
            </a:r>
            <a:r>
              <a:rPr lang="fr-FR" sz="2800" b="1" dirty="0" err="1" smtClean="0">
                <a:solidFill>
                  <a:srgbClr val="FF0000"/>
                </a:solidFill>
              </a:rPr>
              <a:t>Shortest</a:t>
            </a:r>
            <a:r>
              <a:rPr lang="fr-FR" sz="2800" b="1" dirty="0" smtClean="0">
                <a:solidFill>
                  <a:srgbClr val="FF0000"/>
                </a:solidFill>
              </a:rPr>
              <a:t> flow</a:t>
            </a:r>
          </a:p>
          <a:p>
            <a:pPr algn="just"/>
            <a:r>
              <a:rPr lang="fr-FR" sz="2800" dirty="0" smtClean="0"/>
              <a:t>The </a:t>
            </a:r>
            <a:r>
              <a:rPr lang="fr-FR" sz="2800" dirty="0" err="1" smtClean="0"/>
              <a:t>lack</a:t>
            </a:r>
            <a:r>
              <a:rPr lang="fr-FR" sz="2800" dirty="0" smtClean="0"/>
              <a:t> of attention </a:t>
            </a:r>
            <a:r>
              <a:rPr lang="fr-FR" sz="2800" dirty="0" err="1" smtClean="0"/>
              <a:t>paid</a:t>
            </a:r>
            <a:r>
              <a:rPr lang="fr-FR" sz="2800" dirty="0" smtClean="0"/>
              <a:t> to </a:t>
            </a:r>
            <a:r>
              <a:rPr lang="fr-FR" sz="2800" dirty="0" err="1" smtClean="0"/>
              <a:t>providing</a:t>
            </a:r>
            <a:r>
              <a:rPr lang="fr-FR" sz="2800" dirty="0" smtClean="0"/>
              <a:t> water service in invitations to tenders, </a:t>
            </a:r>
            <a:r>
              <a:rPr lang="fr-FR" sz="2800" dirty="0" err="1" smtClean="0"/>
              <a:t>which</a:t>
            </a:r>
            <a:r>
              <a:rPr lang="fr-FR" sz="2800" dirty="0" smtClean="0"/>
              <a:t> </a:t>
            </a:r>
            <a:r>
              <a:rPr lang="fr-FR" sz="2800" dirty="0" err="1" smtClean="0"/>
              <a:t>systematically</a:t>
            </a:r>
            <a:r>
              <a:rPr lang="fr-FR" sz="2800" dirty="0" smtClean="0"/>
              <a:t> </a:t>
            </a:r>
            <a:r>
              <a:rPr lang="fr-FR" sz="2800" dirty="0" err="1" smtClean="0"/>
              <a:t>favour</a:t>
            </a:r>
            <a:r>
              <a:rPr lang="fr-FR" sz="2800" dirty="0" smtClean="0"/>
              <a:t> the </a:t>
            </a:r>
            <a:r>
              <a:rPr lang="fr-FR" sz="2800" dirty="0" err="1" smtClean="0"/>
              <a:t>lowest</a:t>
            </a:r>
            <a:r>
              <a:rPr lang="fr-FR" sz="2800" dirty="0" smtClean="0"/>
              <a:t> </a:t>
            </a:r>
            <a:r>
              <a:rPr lang="fr-FR" sz="2800" dirty="0" err="1" smtClean="0"/>
              <a:t>bidder</a:t>
            </a:r>
            <a:r>
              <a:rPr lang="fr-FR" sz="2800" dirty="0" smtClean="0"/>
              <a:t>...</a:t>
            </a:r>
          </a:p>
          <a:p>
            <a:pPr algn="just"/>
            <a:r>
              <a:rPr lang="fr-FR" sz="2800" dirty="0" err="1" smtClean="0"/>
              <a:t>Results</a:t>
            </a:r>
            <a:r>
              <a:rPr lang="fr-FR" sz="2800" dirty="0" smtClean="0"/>
              <a:t> in a </a:t>
            </a:r>
            <a:r>
              <a:rPr lang="fr-FR" sz="2800" b="1" dirty="0" smtClean="0"/>
              <a:t>high breakdown rate</a:t>
            </a:r>
            <a:r>
              <a:rPr lang="fr-FR" sz="2800" dirty="0" smtClean="0"/>
              <a:t> for equipment (pumps have an average life span of three years)...</a:t>
            </a:r>
          </a:p>
          <a:p>
            <a:pPr algn="just"/>
            <a:r>
              <a:rPr lang="fr-FR" sz="2800" dirty="0" smtClean="0"/>
              <a:t>And in turn leads to public financial institutions fatigue.</a:t>
            </a:r>
            <a:endParaRPr lang="en-GB" sz="2800" dirty="0"/>
          </a:p>
        </p:txBody>
      </p:sp>
      <p:sp>
        <p:nvSpPr>
          <p:cNvPr id="5" name="Rectangle 4"/>
          <p:cNvSpPr/>
          <p:nvPr/>
        </p:nvSpPr>
        <p:spPr>
          <a:xfrm>
            <a:off x="2017387" y="2052043"/>
            <a:ext cx="5013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THE SOURCE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419020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440" y="2651761"/>
            <a:ext cx="8945880" cy="929639"/>
          </a:xfrm>
        </p:spPr>
        <p:txBody>
          <a:bodyPr/>
          <a:lstStyle/>
          <a:p>
            <a:pPr marL="0" indent="0" algn="ctr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Tackle the perception that this is a “bottomless pit” by ensuring that pumps last a similar length of time to boreholes</a:t>
            </a:r>
            <a:endParaRPr lang="en-GB" sz="24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GB" sz="2400" dirty="0" smtClean="0"/>
          </a:p>
          <a:p>
            <a:pPr marL="0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endParaRPr lang="en-GB" sz="2400" dirty="0" smtClean="0"/>
          </a:p>
          <a:p>
            <a:pPr marL="0" indent="0" algn="just">
              <a:buNone/>
            </a:pPr>
            <a:endParaRPr lang="en-GB" sz="2400" dirty="0"/>
          </a:p>
          <a:p>
            <a:pPr marL="0" indent="0" algn="just">
              <a:buNone/>
            </a:pPr>
            <a:endParaRPr lang="en-GB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170946" y="2008108"/>
            <a:ext cx="24465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THE AMBITION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831081" y="3708976"/>
            <a:ext cx="42062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800" dirty="0" smtClean="0"/>
              <a:t>One response: include a guaranteed water supply requirement of at least 15 years in invitations to tender.</a:t>
            </a:r>
          </a:p>
          <a:p>
            <a:pPr algn="just"/>
            <a:r>
              <a:rPr lang="fr-FR" sz="2800" b="1" dirty="0" smtClean="0"/>
              <a:t>But </a:t>
            </a:r>
            <a:r>
              <a:rPr lang="fr-FR" sz="2800" b="1" dirty="0" err="1" smtClean="0"/>
              <a:t>this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is</a:t>
            </a:r>
            <a:r>
              <a:rPr lang="fr-FR" sz="2800" b="1" dirty="0" smtClean="0"/>
              <a:t> not the </a:t>
            </a:r>
            <a:r>
              <a:rPr lang="fr-FR" sz="2800" b="1" dirty="0" err="1" smtClean="0"/>
              <a:t>only</a:t>
            </a:r>
            <a:r>
              <a:rPr lang="fr-FR" sz="2800" b="1" dirty="0" smtClean="0"/>
              <a:t> one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" y="3458272"/>
            <a:ext cx="4541520" cy="335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925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7160" y="2470685"/>
            <a:ext cx="8900160" cy="4311115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An entirely new approach that has never been envisaged in rural areas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fr-FR" sz="2800" b="1" dirty="0" smtClean="0"/>
              <a:t>Water service management delegated to a private operator </a:t>
            </a:r>
            <a:r>
              <a:rPr lang="fr-FR" sz="2800" dirty="0" smtClean="0"/>
              <a:t>based on:</a:t>
            </a:r>
          </a:p>
          <a:p>
            <a:r>
              <a:rPr lang="fr-FR" sz="2800" dirty="0"/>
              <a:t>Sale of water service at an average price of US$1/m³</a:t>
            </a:r>
          </a:p>
          <a:p>
            <a:r>
              <a:rPr lang="fr-FR" sz="2800" dirty="0"/>
              <a:t>Commitment by the operator for at least 15 years</a:t>
            </a:r>
          </a:p>
          <a:p>
            <a:r>
              <a:rPr lang="fr-FR" sz="2800" dirty="0"/>
              <a:t>A public commitment over the same period</a:t>
            </a:r>
          </a:p>
          <a:p>
            <a:r>
              <a:rPr lang="fr-FR" sz="2800" spc="-100" dirty="0" smtClean="0"/>
              <a:t>Guaranteed continuity of service (breakdown 72 hours max)</a:t>
            </a:r>
          </a:p>
          <a:p>
            <a:pPr algn="just"/>
            <a:r>
              <a:rPr lang="fr-FR" sz="2800" dirty="0" err="1" smtClean="0"/>
              <a:t>Defined</a:t>
            </a:r>
            <a:r>
              <a:rPr lang="fr-FR" sz="2800" dirty="0" smtClean="0"/>
              <a:t> </a:t>
            </a:r>
            <a:r>
              <a:rPr lang="fr-FR" sz="2800" dirty="0"/>
              <a:t>scope (e.g. 500 </a:t>
            </a:r>
            <a:r>
              <a:rPr lang="fr-FR" sz="2800" dirty="0" err="1"/>
              <a:t>pumps</a:t>
            </a:r>
            <a:r>
              <a:rPr lang="fr-FR" sz="2800" dirty="0"/>
              <a:t>/225,000 </a:t>
            </a:r>
            <a:r>
              <a:rPr lang="fr-FR" sz="2800" dirty="0" err="1" smtClean="0"/>
              <a:t>inh</a:t>
            </a:r>
            <a:r>
              <a:rPr lang="fr-FR" sz="2800" dirty="0" smtClean="0"/>
              <a:t>)</a:t>
            </a:r>
            <a:r>
              <a:rPr lang="en-US" sz="2800" dirty="0"/>
              <a:t>
</a:t>
            </a:r>
            <a:r>
              <a:rPr dirty="0"/>
              <a:t/>
            </a:r>
            <a:br>
              <a:rPr dirty="0"/>
            </a:br>
            <a:endParaRPr lang="en-GB" sz="2800" b="1" dirty="0"/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2744467" y="1915199"/>
            <a:ext cx="41675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ANOTHER </a:t>
            </a:r>
            <a:r>
              <a:rPr lang="fr-FR" sz="3600" b="1" dirty="0"/>
              <a:t>SOLUTION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47046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4467" y="1915199"/>
            <a:ext cx="42717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ANOTHER </a:t>
            </a:r>
            <a:r>
              <a:rPr lang="fr-FR" sz="3600" b="1" dirty="0"/>
              <a:t>SOLUTION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2080" y="2510634"/>
            <a:ext cx="6346806" cy="4255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31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2727961"/>
            <a:ext cx="8229600" cy="3642360"/>
          </a:xfrm>
        </p:spPr>
        <p:txBody>
          <a:bodyPr/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A tenfold increase in efficiency</a:t>
            </a:r>
          </a:p>
          <a:p>
            <a:pPr marL="0" indent="0">
              <a:buNone/>
            </a:pPr>
            <a:endParaRPr lang="en-GB" sz="28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2800" dirty="0" smtClean="0"/>
              <a:t>A fivefold increase in durability</a:t>
            </a:r>
            <a:endParaRPr lang="en-GB" sz="2800" dirty="0"/>
          </a:p>
          <a:p>
            <a:pPr marL="0" indent="0" algn="ctr">
              <a:buNone/>
            </a:pPr>
            <a:r>
              <a:rPr lang="fr-FR" sz="2800" b="1" dirty="0"/>
              <a:t>and</a:t>
            </a:r>
          </a:p>
          <a:p>
            <a:pPr algn="ctr"/>
            <a:r>
              <a:rPr lang="fr-FR" sz="2800" dirty="0" smtClean="0"/>
              <a:t>Half the grant needed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 algn="ctr">
              <a:buNone/>
            </a:pPr>
            <a:r>
              <a:rPr lang="fr-FR" sz="2800" b="1" dirty="0" err="1" smtClean="0">
                <a:solidFill>
                  <a:srgbClr val="FF0000"/>
                </a:solidFill>
              </a:rPr>
              <a:t>While</a:t>
            </a:r>
            <a:r>
              <a:rPr lang="fr-FR" sz="2800" b="1" dirty="0" smtClean="0">
                <a:solidFill>
                  <a:srgbClr val="FF0000"/>
                </a:solidFill>
              </a:rPr>
              <a:t> supporting local development</a:t>
            </a:r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94987" y="2006639"/>
            <a:ext cx="25362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THE RESULT</a:t>
            </a:r>
            <a:endParaRPr lang="en-GB" sz="3600" b="1" dirty="0"/>
          </a:p>
        </p:txBody>
      </p:sp>
      <p:sp>
        <p:nvSpPr>
          <p:cNvPr id="2" name="Rectangle 1"/>
          <p:cNvSpPr/>
          <p:nvPr/>
        </p:nvSpPr>
        <p:spPr>
          <a:xfrm>
            <a:off x="1965960" y="3718560"/>
            <a:ext cx="5257800" cy="16764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22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87680" y="2758441"/>
            <a:ext cx="8229600" cy="3566160"/>
          </a:xfrm>
        </p:spPr>
        <p:txBody>
          <a:bodyPr/>
          <a:lstStyle/>
          <a:p>
            <a:pPr marL="0" indent="0"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A </a:t>
            </a:r>
            <a:r>
              <a:rPr lang="fr-FR" sz="2800" b="1" dirty="0" err="1" smtClean="0">
                <a:solidFill>
                  <a:srgbClr val="FF0000"/>
                </a:solidFill>
              </a:rPr>
              <a:t>private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</a:rPr>
              <a:t>company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 err="1" smtClean="0">
                <a:solidFill>
                  <a:srgbClr val="FF0000"/>
                </a:solidFill>
              </a:rPr>
              <a:t>that</a:t>
            </a:r>
            <a:r>
              <a:rPr lang="fr-FR" sz="2800" b="1" dirty="0" smtClean="0">
                <a:solidFill>
                  <a:srgbClr val="FF0000"/>
                </a:solidFill>
              </a:rPr>
              <a:t> </a:t>
            </a:r>
            <a:r>
              <a:rPr lang="fr-FR" sz="2800" b="1" dirty="0">
                <a:solidFill>
                  <a:srgbClr val="FF0000"/>
                </a:solidFill>
              </a:rPr>
              <a:t>is ready to commit to  </a:t>
            </a:r>
          </a:p>
          <a:p>
            <a:r>
              <a:rPr lang="fr-FR" sz="2800" dirty="0"/>
              <a:t>A long-term public/private partnership</a:t>
            </a:r>
          </a:p>
          <a:p>
            <a:r>
              <a:rPr lang="fr-FR" sz="2800" dirty="0"/>
              <a:t>An innovative funding method, with </a:t>
            </a:r>
            <a:endParaRPr lang="en-GB" sz="2800" dirty="0"/>
          </a:p>
          <a:p>
            <a:pPr marL="1080000">
              <a:buFont typeface="Wingdings" panose="05000000000000000000" pitchFamily="2" charset="2"/>
              <a:buChar char="q"/>
            </a:pPr>
            <a:r>
              <a:rPr lang="fr-FR" sz="2800" dirty="0" smtClean="0"/>
              <a:t>Pricing for water service</a:t>
            </a:r>
          </a:p>
          <a:p>
            <a:pPr marL="1080000" algn="just">
              <a:buFont typeface="Wingdings" panose="05000000000000000000" pitchFamily="2" charset="2"/>
              <a:buChar char="q"/>
            </a:pPr>
            <a:r>
              <a:rPr lang="fr-FR" sz="2800" dirty="0" smtClean="0"/>
              <a:t>“Smart pumps”</a:t>
            </a:r>
          </a:p>
          <a:p>
            <a:pPr marL="1080000" algn="just">
              <a:buFont typeface="Wingdings" panose="05000000000000000000" pitchFamily="2" charset="2"/>
              <a:buChar char="q"/>
            </a:pPr>
            <a:r>
              <a:rPr lang="fr-FR" sz="2800" dirty="0" smtClean="0"/>
              <a:t>A local intervention team and</a:t>
            </a:r>
          </a:p>
          <a:p>
            <a:pPr marL="1800000">
              <a:buFont typeface="Wingdings" panose="05000000000000000000" pitchFamily="2" charset="2"/>
              <a:buChar char="Ø"/>
            </a:pPr>
            <a:r>
              <a:rPr lang="fr-FR" sz="2800" dirty="0" smtClean="0"/>
              <a:t>Local governance and jobs</a:t>
            </a:r>
          </a:p>
          <a:p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202259" y="1989594"/>
            <a:ext cx="6611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IMPLEMENTATION CONDITIONS</a:t>
            </a:r>
          </a:p>
        </p:txBody>
      </p:sp>
    </p:spTree>
    <p:extLst>
      <p:ext uri="{BB962C8B-B14F-4D97-AF65-F5344CB8AC3E}">
        <p14:creationId xmlns:p14="http://schemas.microsoft.com/office/powerpoint/2010/main" val="96912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2910840"/>
          </a:xfrm>
        </p:spPr>
        <p:txBody>
          <a:bodyPr/>
          <a:lstStyle/>
          <a:p>
            <a:pPr algn="just"/>
            <a:r>
              <a:rPr lang="fr-FR" sz="2800" dirty="0"/>
              <a:t>What makes the UDUMA project so innovative is the application of techniques that have proved their worth in urban environments, to remote rural areas in Africa</a:t>
            </a:r>
          </a:p>
          <a:p>
            <a:pPr algn="just"/>
            <a:r>
              <a:rPr lang="fr-FR" sz="2800" dirty="0"/>
              <a:t>The solution guarantees that water needs are met over the long term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061503" y="2124969"/>
            <a:ext cx="27299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23320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03320" y="3444240"/>
            <a:ext cx="5120640" cy="2179320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>
                <a:solidFill>
                  <a:srgbClr val="FF0000"/>
                </a:solidFill>
              </a:rPr>
              <a:t>The boldness of the </a:t>
            </a:r>
            <a:r>
              <a:rPr lang="fr-FR" dirty="0" err="1" smtClean="0">
                <a:solidFill>
                  <a:srgbClr val="FF0000"/>
                </a:solidFill>
              </a:rPr>
              <a:t>project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>
                <a:solidFill>
                  <a:srgbClr val="FF0000"/>
                </a:solidFill>
              </a:rPr>
              <a:t>may</a:t>
            </a:r>
            <a:r>
              <a:rPr lang="fr-FR" dirty="0" smtClean="0">
                <a:solidFill>
                  <a:srgbClr val="FF0000"/>
                </a:solidFill>
              </a:rPr>
              <a:t> surprise.  </a:t>
            </a:r>
            <a:r>
              <a:rPr lang="fr-FR" dirty="0">
                <a:solidFill>
                  <a:srgbClr val="FF0000"/>
                </a:solidFill>
              </a:rPr>
              <a:t>It needs further discussion, which we would be happy to embark on.</a:t>
            </a:r>
            <a:endParaRPr lang="en-GB" dirty="0"/>
          </a:p>
        </p:txBody>
      </p:sp>
      <p:sp>
        <p:nvSpPr>
          <p:cNvPr id="2" name="ZoneTexte 1"/>
          <p:cNvSpPr txBox="1"/>
          <p:nvPr/>
        </p:nvSpPr>
        <p:spPr>
          <a:xfrm>
            <a:off x="493230" y="6378832"/>
            <a:ext cx="2547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Mali 1976: The first Vergnet Hydro pump</a:t>
            </a:r>
            <a:r>
              <a:rPr lang="en-US" sz="1200" dirty="0" smtClean="0"/>
              <a:t>
</a:t>
            </a:r>
            <a:r>
              <a:t/>
            </a:r>
            <a:br/>
            <a:endParaRPr lang="en-GB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094" y="2453639"/>
            <a:ext cx="2931551" cy="3925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69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</TotalTime>
  <Words>490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adank</cp:lastModifiedBy>
  <cp:revision>76</cp:revision>
  <dcterms:created xsi:type="dcterms:W3CDTF">2015-11-03T09:42:41Z</dcterms:created>
  <dcterms:modified xsi:type="dcterms:W3CDTF">2016-01-15T13:33:10Z</dcterms:modified>
</cp:coreProperties>
</file>