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60" r:id="rId3"/>
    <p:sldId id="270" r:id="rId4"/>
    <p:sldId id="271" r:id="rId5"/>
    <p:sldId id="272" r:id="rId6"/>
    <p:sldId id="274" r:id="rId7"/>
    <p:sldId id="273" r:id="rId8"/>
    <p:sldId id="280" r:id="rId9"/>
    <p:sldId id="281" r:id="rId10"/>
    <p:sldId id="275" r:id="rId11"/>
    <p:sldId id="278" r:id="rId12"/>
    <p:sldId id="279" r:id="rId13"/>
    <p:sldId id="276" r:id="rId14"/>
    <p:sldId id="277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60" d="100"/>
          <a:sy n="60" d="100"/>
        </p:scale>
        <p:origin x="-1572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1.bin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FACE-E931-DD45-93C4-B50CA5BD41C5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0356-E5F9-3B45-B453-3E0FE3653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225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FACE-E931-DD45-93C4-B50CA5BD41C5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0356-E5F9-3B45-B453-3E0FE3653F4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10" descr="flag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563" y="-31532"/>
            <a:ext cx="1371600" cy="89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Object 7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283717992"/>
              </p:ext>
            </p:extLst>
          </p:nvPr>
        </p:nvGraphicFramePr>
        <p:xfrm>
          <a:off x="60326" y="20638"/>
          <a:ext cx="895186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Photo Editor Photo" r:id="rId4" imgW="4200000" imgH="4580952" progId="MSPhotoEd.3">
                  <p:embed/>
                </p:oleObj>
              </mc:Choice>
              <mc:Fallback>
                <p:oleObj name="Photo Editor Photo" r:id="rId4" imgW="4200000" imgH="4580952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26" y="20638"/>
                        <a:ext cx="895186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661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FACE-E931-DD45-93C4-B50CA5BD41C5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0356-E5F9-3B45-B453-3E0FE3653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74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FACE-E931-DD45-93C4-B50CA5BD41C5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0356-E5F9-3B45-B453-3E0FE3653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994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FACE-E931-DD45-93C4-B50CA5BD41C5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0356-E5F9-3B45-B453-3E0FE3653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753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FACE-E931-DD45-93C4-B50CA5BD41C5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0356-E5F9-3B45-B453-3E0FE3653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520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FACE-E931-DD45-93C4-B50CA5BD41C5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0356-E5F9-3B45-B453-3E0FE3653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706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FACE-E931-DD45-93C4-B50CA5BD41C5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0356-E5F9-3B45-B453-3E0FE3653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55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FACE-E931-DD45-93C4-B50CA5BD41C5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0356-E5F9-3B45-B453-3E0FE3653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086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FACE-E931-DD45-93C4-B50CA5BD41C5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0356-E5F9-3B45-B453-3E0FE3653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509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FACE-E931-DD45-93C4-B50CA5BD41C5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30356-E5F9-3B45-B453-3E0FE3653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293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CFACE-E931-DD45-93C4-B50CA5BD41C5}" type="datetimeFigureOut">
              <a:rPr lang="en-US" smtClean="0"/>
              <a:t>5/26/2015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30356-E5F9-3B45-B453-3E0FE3653F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255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jpeg"/><Relationship Id="rId11" Type="http://schemas.openxmlformats.org/officeDocument/2006/relationships/image" Target="../media/image8.png"/><Relationship Id="rId5" Type="http://schemas.openxmlformats.org/officeDocument/2006/relationships/image" Target="../media/image5.png"/><Relationship Id="rId10" Type="http://schemas.openxmlformats.org/officeDocument/2006/relationships/image" Target="../media/image1.png"/><Relationship Id="rId4" Type="http://schemas.openxmlformats.org/officeDocument/2006/relationships/image" Target="../media/image4.jpeg"/><Relationship Id="rId9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Imihigo%20_%20Rwandapedia.htm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emf"/><Relationship Id="rId5" Type="http://schemas.openxmlformats.org/officeDocument/2006/relationships/package" Target="../embeddings/Microsoft_Excel_Worksheet1.xlsx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870716" y="184450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Rwanda Performance Contract mechanism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4" name="Content Placeholder 4" descr="Screen Shot 2015-03-16 at 15.29.5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554" b="-42554"/>
          <a:stretch>
            <a:fillRect/>
          </a:stretch>
        </p:blipFill>
        <p:spPr>
          <a:xfrm>
            <a:off x="0" y="6012739"/>
            <a:ext cx="1907109" cy="1048837"/>
          </a:xfrm>
          <a:prstGeom prst="rect">
            <a:avLst/>
          </a:prstGeom>
        </p:spPr>
      </p:pic>
      <p:pic>
        <p:nvPicPr>
          <p:cNvPr id="1026" name="Picture 2" descr="http://greatlakesvoice.com/wp-content/uploads/2012/04/rwanda_ma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502" y="2991365"/>
            <a:ext cx="2958900" cy="2277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Image result for rwanda beautiful count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Image result for rwanda beautiful country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data:image/jpeg;base64,/9j/4AAQSkZJRgABAQAAAQABAAD/2wCEAAkGBxQTEhUUExQWFhUXFRwXFxgXGBcaHRoYIBcYFxgYGBgaHCggHB8nHRwXITEhJSksLi4uHx8zODMsNygtLysBCgoKDg0OGxAQGy0kICQsLCwsLCwvLCwsLCwsLCwsLCwsLCwsLCwsLCwsLCwsLCwsLCwsLCwsLCwsLCwsLCwsLP/AABEIAOEA4QMBIgACEQEDEQH/xAAcAAAABwEBAAAAAAAAAAAAAAAAAgMEBQYHAQj/xABXEAABAgMFAwcGCAcMCQUAAAABAhEAAyEEBRIxQSJRYQYHE3GBkaEUFTLB0eEjQlJUYpOx8AgkM1N0gvEXNENjc5KUsrPD0tMWNWRyg4Sio8IlRFWk4//EABkBAAMBAQEAAAAAAAAAAAAAAAABAgMEBf/EACgRAAICAgIDAAICAQUAAAAAAAABAhEDEiFREzFBBBRhkSIygaGx4f/aAAwDAQACEQMRAD8A2e2Wro2o7vq27hDfzr9H/q90C+B6Hb6ojwmNIxTRDbskPOv0fH3QPOv0fH3QxEuDdAYesRWx351+j4+6O+dfo+Puhn5MYHk53QVELkPfOn0fH3QPOf0fH3Q0FnMHFm4wqiO2OPOf0fH3R3zl9Dx90NvJzvgeTneIKiFsc+cvo+Pugecvo+PuhsJB3x0SeMFRC2OPOX0fH3R3zh9Hx90N+h4wOhG+CohyOPOH0fH3QPOH0fH3Q36Eb4HQiCkHI484/R8fdHPOX0fH3Qh0IgdEIKQ+Rx5x+j4+6Oecfo+PuhDoxHMAgpBbHHnL6Pj7oHnL6Pj7oYW20y5ScUxQSPt4AZmKhe/KVS9mU6E7/jHtHo9nfFwxbeiJZNS0XnyuRJVhwYlagKy66Z8Ic2HlPKm0Sz/JJY+Ir2RmBVHMcb/rxoy80rLbyq5zkWKb0RkY1b+kwgBkqrsH5X2aF4r87nvYOLC5cMOnoaDXoc3JDNu3xQ+VVhUZnSKUpQJKvjKJNHBL7Oy9eAaK1akKBDly2I1cjgeOQaOOcXF0zeMrNX/d6Ot3/wD2f/wiz83nOabztK5BsvQ4ZJm4ulxuy0JZujT8t3fSPO5DjLq+/ZGlfg//AOsZv6Gv+1kRBZ6BgQIEMBheYfD2+qGYliDcoLwRKwYnriZg+WH2xGefZPy/+lVOukaxTozbV8koBBJ9oShOJSgkbz96xX7fynZxJS/0lZdicz2tFetVrXMOJaio8dOoZCNI4m/ZEsqXosto5VAEYEuPjFVP5vvhqvlTNxOEpCHGyc269/ZFeEcJjdYor4YvJLsuVk5Sy1DbKkF8mKu1x9+uJiXOSoAhbg5EEtGaw9u+3zJXoKPFJqD2eyM5YV8Ljmf0vhVx+2OAjf4RF3dygQqkx0He7pPbp298S8u0pPoqB6i8YNNfDZNMK43+ECm/wjky8ZQoZiAdxUkeDwwtfKWSgUOM7k+00gSk/SG6X0kKb/AwMQ39tYq1q5WzDRCUo4naPqHhENarfMmemtSuBNO7KNY4pP2ZvKl6LTeXKSWgESvhFb64R269nfFcmX5aCX6RQ4BgO4RHvHHjaOOKMZTbLXd3KkM04F/lJ160+zuiXlXxJUNman9Y4fBUZ7DC9bTgQpTAkA0OvW+YzPZGeTHFKy45JejRrHyiklJJmp3hquCH+K79nrERlv5XvSSn9ZfqSD9vdGf3XbMKAkgFZUlNCMyhyDuKQlVOFM4Wuu1BZpUEFiC4oRTuUk7t0RjUeLHKciXtlrXNViWoqPH7AMgOqG5g5TEfarxSksNo+A7Y67SRjTY8gsQ3nKY+nU0OpN6A+kkjqrC3Q9WNuUt5dEjCkkKV8YAUGuesURU1yVb8+999Yvl8WOVaEja2kg4QCzuMiOsA9++KNbLKUliGZqe2OL8i9ufR0YqobLbfGl8wTecpv6Gvt+Gk1jM0y99NfdGl8wBHnGaG/wDaLL/8WTT7I5zY9AQIECKAqHL8fkf1/wDwipdGYvnKuQFdG+mLIP8AJitLQhNVYgN5THVinUaObJC5WRHRnfAMkxIyrZIOeJPWM+54MbZZ/pdbRpuRp/JG+TwPJ4sMuzS1BwXHWIU8kRuMLyleJlaEiO9DFkNkliGxmyB8ZHW/vheUPEQvRHfHDIeJ1SZfA9RiHtF6hCm6NJHAn3w1OxOFCPk0DyeG829VkukBI3MD4nOFpF7KHpISrsb7KRWzFqg3k8d8mg6b4LEGWl9G9Y174Mm+P4tELZhqhLyWB5LD5F6p/NfYfVB13ykZSw3Fh6oW76K0XZGmyxRL9tJE6bKDsyg5FFKSBMUl3D5gAB/SSco0hPKSV8kdjex4oPKe+sZWCAl9lJQcJEoLQpQKnoV4Up/UHbjlk2ioRSIu6kFUookpClbg1CRQqUMsCQpQPFmehl7uXKk7YUFDbSEjgsFB6ylRruA3CKxdiloVsqKWKVbLh1JfCp3zDqA3YoIoqSRiNWqXzNEh34J7hGcZNKy5JMtNqvhanAASk7s23PDLE8MLFPcVH3cj1Q6Co3jPbkzcaFwox14JLXCNvUkJO0zVoWPhFN0rENrynk0BY9Z9WcRFoNS6iX18IJabU7OcvvnnCEybr99Y4ZNyN0qBNLxo34P5/wDUZv6Iv+2kRmeN40z8H/8A1lN/RF/20iBFnoGBAgRQENygHofrf+MQarOh3KXPGv2wfnCv5FlMnG+0mYQ2pT0eyBvOLqpGb3ry5WvEmWjCgpIJJIW5aoKTssH79IuL4Ifs0hwB6MERMDOgJbKjZxiZt84pKelmFKgyklaiCOIdo7Zp6pRCkLUkpIIZX2AeuHYWbGZk58kgQ5QVatGZ3hy5nGWjo2Qt9ssCDuwvlxDdsLSecOYxBlIxNskYmBrUgmoyo41rDsDRpiAcxDW1yJeElYThFSVMG7TFEtHL6axZCQ+Rq42QNaE4nOW4NrFdvW9ploXjmKBOQGEMzkgdQcwrBmgTLTZGpOlJJDg40vv30hgky1KYTEKJyAUkk55B65GM8Uv7/sh1d14GUsLS2JJBDh6ir74tTohxsvyLKVOwdt0LC71/JPdFBuu+l2ed0yGKi7hTkF8wavxd4uCOX6VUwYMqnaD65ZRW7EoIklWEpBUtkpGZJoIr9svoZSk9qhTueG95X+maramFdHZiBwFW3nxivT7eonMAafsEG4tSSN5TQTtmv3puhnbrasDGVKJy1epyHaYSlWoal/CDTrcjUUcftiJTTVDUWN5tqmFVFF3AzyFSXHD1w2mqUoKxDawgO7VIcNxqYLNWC6g4LFfYEkE+HjDaZPJdhsgHDQ/JOQ35caxiaJC9jIBCS7sQRpqS78Hy3QLUoqAJoAQd41Brqdk98NiGJB9NxnTt7yDvziWl4ZicOyCHWSXZlFywBfUjthoGuRsLQAXxO5DMc6+14lGLRCz5TzaKFVAPkx3l6Z06s4nrOsBISSAwA4ZaHsi8d2yZIJh4w2tiBgU+tIk0AGoII3wyvZQCDkQQzH+t9kXL0SirT0N2+yGxHGFrRUk6cTCBjnN0dEaf+D7/AKym/oa/7aRGYARpv4PZ/wDUpv6Iv+2kQAehYECBDAyfn1UXsYGvTf3MZYUnSPS1+WezrweUSUTWfDjQleHLE2LJ6d0Rfm67vmUn6iV7ItQk1wjNuKfs8+BdOPGAvKme+PQfm27vmUj6iV7IBu27vmUn6iV7Ifjn0LaPZ54SG3nfBgeHbHoXzdd3zKT9RK9kDzdd3zKT9RK9kHjn0G0ezz6XbXwjgXTKPQfm67vmUn6iV7IHm27vmUn6iV7Ifjl0G0ezzsV8IGLhHonzZd3zKR9RK9kDzZd3zKR9RK9kPSXQto9nnjA8GCaNHoYXbd3zKT9RK9kDzZd3zKR9RK9kGs+g2j2ed8McUmPRIuy7vmUj6iV7I75su/5nI+oleyDSfQ7j2ecJi8IhuieSamlTWPSyrpu452KQf+BK9kE8yXZ8xs9c/gJXsiHild0PaPZ5wkT0luo76D7+uF5yhgcagseOp8I9EeZLs+YWf+jyfZHfM12/MZH1Er2QeOfQbR7PNRWnDmSrSmdd7+qHNktqNrEDiw01ru3gHtj0Wbluz5jZ/qJXsjnmS7PmFn/o8n2QLFPoe8ezz2m2FTYgD9powJIqchBFzk4aJVnvca6aftj0SLou35jI+oleyOeZ7t+Y2f6iV7Ibxz6FvHs872FZLl0hiGctvhedMUAVKUhk6FQPEAAOd2UegxdN3fMpH1Er2QRVzXYc7DZ/qJXsh6TqqFtHs8vT1P16wkFHrj1L5kuv5hZ/6PJ9kc8x3X8ws/8AR5PsifFPorePZ5cnLNHpGl/g9/6ym/oa/wC2kRq/mK6//j7N/R5PsiSuK7bFLmFVmssqSvAQVIlS0EpcEpdIdnALcITxyStoanF/SdgQIESURN+j0P1v/GIrBCXOFeq5AlBDOvHUhyGwZaa6xQzfc/LpV14+vSOrFOoo58kbkaDgjiSDQEHqMZsq0rYhUxagS7FRI7iWhIq3ZxpuRoahhjuCM/sl7TpYATNVTeQr+s8O0cpp/wApP81Psg8g9C7dHHejipSOVcweklCu8H7fVDxHK1PxpRHEKB9Qg8gaE7aJqUDEsgDeYZG8EFUsggpUSl8QZ9Az9nDwitX1yoKiUpQCCNnEKjRwQDWpB4RU7HeywQlBSxKikKB2SQ2J/URHNP8AJqVI0jiVGvSJiVuUlwC3aM4UwRVeRV4y0WdpsxIXiJNFAmpDs5fr3NEpbeUcpI+D2z2gDvzjpjktWzNw5JbDEfa72lIo+I7k+s5CKxbb0mTPSVTcKDu9sMsUJ5H8GodliPKEv6IaHtkv2Wqitg8cu/TtioQHiVJ9jaTNFAjuGKXdd7rlU9JHyTpvY6RZbHfcpdHwHcqncco0UkRqPsMcwQsBAaK2FQjggYYWwwVZABJIAGZJYDrJg2DUTwQSaoJBKiABqSwiFvPlQhDplDGrefRHrP3rFVtt4zJqsS1E7tw6hpGcsteilAtc/lJJSSAFq4gAA9Tl/CGM/lST6EsDiov4BvtisFTRGWy8SlQAZnq+526+7dHNk/JlE0jjTLZM5QTz8YDqSn1iLHyDvSZNtCkrU4EonJIriQHoOMZ7ZrSFCLnzafvpf8ir+vLifI5L2UopM0uBAgRJoZ3ztrY2Wjv0v91GfhbZAxfud5/xVv43+6jO68Y3g/8AExn7HAmPpBgSIbseMdKTuh2KhymY8dxcSYauY6FwWA5xGGNrvHBMAKqZcAft4wpNLjcRUcDEOsKyJKSWBoMwaF69/VHNmm010aRSJK27dahhmNTuI9cQcxRIYKapDsfHU9QeHKLf0ijLJCaEAkgOpgKZO8MrTOCMSdWclh6WYMYNNuyiQuaaoTJYxBTEggdXpDVw/AZxY/LE4sLjFu64pV3yDjMwKalQQrPR97EvTdFhuoDEVKLqbMg4myeojfHPX/EUo2TeOOiZCHSQMcdGxFDgLjomCG2Ib4DjfBsLUeBUd6SGSVtkYMJ0GyCieu6/psoAAgp+SqrdRzETVn5Vyz+USU8RtDuZ/tijmbBSYHkoVFvvDleGIkoL/KV6kj190Vi021cwutalF3qSR2DIdkRdst6UffWImXfKgS5Aq7HdwMc8s/JaiWMqgpMNrJa0rFC8Etk8pDhSe379fdDeRJWCQLxmsntzfXq1fKKsbUSoqKtnNtTwfc8P7ReGMHLI55EHZOR1cZQxM2WAMKWU4qcVDXTNqmnGOZvZt0WlRM3LawtRGqTo7M+bxpHNl++l/wAgf68uMssd4JQWThAJ0qes6aDxjT+aqYFWhRH5hX9eXGmNr0hNcmowIECNSjO+dwj8Wf8AjNf5LjGfFX0T498WT8IOcUmxNkenf/sN64zKzX4oSyCWINCfDxhqdeyWi0k7geP3IjqA2p6mivWS+iVbeRT2hQp4wgm/ZgLAjfkBD8iJotCuB8IMzt7BEcL0SwJJcjIaHcXhhet4rpgJAIDnifZDckgosB1y7fdDO1Sk1UACo7O+meXZDS77wBxYyGSwq4L8QM4JfFrbCU5Fzs18NIick4jSaZHzUJC04k/GcByH3dlRXdCNrxmYRhDqDMHL6+3dC8ye6hWtT3UAp2Q5uxkKKiTiCQ4LHe5r2ZcYxh0yjqLNhS6nx4cTPlnRWhOecTN3JJlpUUYSUuBrWtXy3tEFeVtHSPkN4Fd/s1iYsFtBSl2GY7uGlIvFV2hMeJSToaQYtxpnkYbzrSAspzDEvpTRtIjpl5qAWktV6bh2RpLIkKiYlqSWavaIOpArRu0RA3DOCXKi4IAbQav1++HlrvLZxIq2hekCmqthRI5afbHULB0PviHtF6BaWDpIKSpt2rV0h7PvGmyASev1ZweRBQ8KOuG14LwoqpusRDItEwrLAsRU1NO2OIckhjiyAJzpr9rxlPLcR6kbaXUpiSz1bVuri3hDZQTUZPmXLuDTVuv1Q9vOykBgva0DMB2wywuQEgKZ2FWBDUNdK90RFpqyiUue3IQtgXLMR4+zteJe8wlctyM2Az1itS5K0LbCxJzSGp+0GJuUmYgnEU4TorPWrZGBzS4YqIi1WPoTUnEeJyzbdoPGG02cSzM43mjAtVvv3xK3vZlzhXCU0YOzZOT9p7Yj03aUo2gAQrgzMGO8uXzhRkuxiEyaEkHC+JxrTSm6hHsjR+Yhf49NSlRKBZlUNf4WU1W64oCUZMHqdwPEeHdGi8xyvx2aCS4s6nDAD8pKL8c4uL5A26BAgRqBkHP/AGZSzYsKSWE/KlfgG4aGMiFzzSSVEJS71I+wd0bdz0EvY2/jf7qMunWULUCSWBdsq8Y5p5XGTQcEWmwpQUhSiTozPvPsjq7PJQp1FyxLNUuGFO7NolzMSATmRkBrwfraI6xyMOJcyqlGurVo2kSsjq2PhDmcJSsIkgyglKQQs4iVBiolsya5UhKddy1JDGrVdwDXiISn2nZOFNEtSjGleHvhOz2sqYnF1E0yagFM98NSlQm03YvJsK0u9XZqijd3XHEWGaQACE6lyddOqE7RaiQUg4cqvnuDde+HMq9g3ogBnJB4kBn0++kJyn7EEFxKEx+kSWOaAovVwxIH3pDi3ShLwjFVSQ+mp9/2QoLdLIAfv3mC3t6KTn8HuPy1a6M2cLaTfJSEbGhKwoqdNHLEZDrFOrc0LSrTKAGAEhiavXT1wyCfgsKlAYwXJfXXv4iDXVdifjLB4Amvb2w39diok7POQuur1qep4LMsyS7OPGOeTpZeEpGlCMnqIZItYltLBKmLPwfeTSM+W+GA6mXcFMy2DU2S3fBZ+GWGUpGTgYi5p7oZzL6Z/wBX+ru7fCIm2zgpQNXVnn9kaQU3w/QqHcy1tidQNfi5FoAvkeiE5BgX926ElS9psJZ3YjMBNS7dfVC8qzowJpoTXdkSewOOqNG0vYHJd4zJgCAKt6n064eyZKhidRNAQdNxz3nTrgl22ESyo1JVofih6uz7oXmT0lQTQ4uqmZodaeqMZSt1H0MNLl4nJ3jMvSug4AfZHMAC2CWdyTvoWy4fYcnEJrmlJSFFklNAXd8T/c68YNMml04gQcLCuhZ30P7Yh2A9KgkAuQTQFsqEZ72aAZwY0ClPr15ne1YZ7KkVUDUFIfWlKdVeyDKUAh0k4mrkw9E6UcOevWJoBTojiJoAakl83rwArn7IdgpDJckl+6oq+dYjFTGpSofeTWpbreALa6XxCgAO+ldPHriqbCx4uxSy5VnTg292LExeuaGSgW5ZS7+TL7jMkvTsEZnKt+EjExBL6uxJy3b+2NB5k7SF26awp5Mpq1bpJWnrjWEZKSGbXAgQI6xFV5c8kDeHQtOEro8fxCt8WDctLNh45xWP3JFfPEt+jn/Ohxzy3yuSmzyku07pMRAqAkyvRcgA7WtMqiMX8jnDaStasOJhjUapLFSwVUyoKgkAGjxLwRlyTfJrk7mgWQwtqR/y5Pd8MIafuKL1t43/AL2OeT/l4yFSp20VrWFIZOHEQcnch9AN2ucMF2mbU9IvsWoDPSsJY4r0M3KXzLkZ2197SGen8rTSEJfMksH9/pI3eTFv7eMZkLnKZlzNqgJWptHIJPXE5ZJRwlPSLcMFKMwsMwpnq/8Ah0iXrEDSV8yKyX8vT/Rj/nwBzILZvL0/0Y935eMyWZ00zSuZhwgJ2VNiUHYuSySWLl0h2FBQKXhddokSJM8TOkRNWUIwzVqJLFwwUCCClQpVxViwi0k1x8C0apZeZopABtgU3+zt/emFZvNGs520NhwkdAcs/wA9vjIrJfto6QhBIBD4CokF6UxlzUuwLPVqRM3FeM3GEptSpOJiola8OTKUdp9A4G4lwxaNIt8oG6NEVzREmtrRm5/FzlXZHw2VYMOaRQytgG74A/53XDLkhLQ4VaFTFKZ0GaSUgOlQOM0xVG/INk5udvtqZSCtZYAEs9S2g3nIdsbx/EjJGTz18KlM5nlkMLakB3/exOr/AJ+CzOZlRABtqeP4ua7/AOG1hFHK+epZJKUJByAfMsHJqexuyLRcl7Ga6VsFAOCNdDTQ5Q/1oJ0Hl4uipTOYwkubamrP+LHc35+m+HcjmYKQPxxJLu5s/h+WiUvflNgnCVKZTemo1DtRIY98PZXKOUwxuknTMdhHshv8eL4bF5ftFe/cbXX8dTiIUH8mPxiP47c/fwaCy+ZlYf8AHkl9fJyNG/P9cXqWoKAKS4NQQYNhg/UiLz/wUebzOrIA8uAqCfxc1/73VBTzNqq1tTX/AGc7m/P9cXpjArB+nEPP/BSP3HMntaSwatnJ0Yk/DfdhCM7mYWoVtyd372O9/wA/nF+aEbdJUuWpKFAKIbaGJJ3hQcFiHFDC/UigWf8AgpY5nVuHtqCkBgPJj3/l44OZpVB5anCCSws5qSGf8t1Rn3IG2TBakAKKnCk7Sic0sCCdXb3RrXImf8GUO5xLapNEqws773jCOKDlRtN6qyGmczazlbUj/lz/AJ3hBZXMsQlvLE73FnbwE3KJ3lvaJcqUJkxJWRiQhAJAKlMXUxBph038YrnJnlSmUWUg4VZmuLianwi5YIxdEKdq0gkzmNWS/l4H/LH/AD4svN/zbqu20Lnm1CdikmVh6Ho2daFYn6RXyWZtYmrFe8mb6ExJO4lj3GJeweker1iNPEkrTBZLdUP4ECBEGpjn4Qk5INhCklQIn5KwsR0BxZGuY7TGM2WatKnlqKTkkgseoEZaVjdefCQZhsaGBB6YknQjoWc7i+HtFRnGRTbiZR6NWLOjEYi9QN54AkljwEJuhDJElSEsU1cAAMcWRrXQaDtyhQSpakBIIKgpwqoo1UuaEktpQJqwoS2eVNSr0gCQUgmhAcCgNA7N1vrBLdJWF4VsGLEqS5FQCosMqPxG+IANY0KwkggKSScRoxpurpmaVbWriz3ptJWVJqEhSil2AYArRUH0QW8DDOVZQCDtKNaNhVqzh6OML1FCoA6k0q4p/SYUpUCw2mLV6g5FDUBqQapgdVey5rJShKVAsSAkUxJQlGTJA2RxGepLiXIm9NLxJCVDb9Il6pQXKSWUG4M7nfEMBiLKdzQuMmYB+rWJ255gStKUqS5Acl6AsMRc0IBFMs3ZqEuFwA2VZ5hxPT4xNSAo1ANNkuRU7x1xI2S7z0ZmrVtYmCVZqBUym+Vr6LjQs8KJtcsrWEEELG1hGEbOFQKDmHLp9eQKywlJBX8IcClAFWIUSNHyGDACTm1KOM3JgSVknrQPyjDFRDYkqSQkjMYaDDo+bswh7Ntq5q8UwlRag0AZgANBFcRehWs/EAAAZIIqAK0HgMh1NYrrUC6SU4izgaAGr1zcE90dGDNqtWYzhbsbheg1h5IsqzUnD21aOyJ+MqBZw+0AK/fOFvKCBtUI9IZuI6ZTfpEqKCzpyUEEVLOK5jjvhvOt6lEGgZyGhmtfuhMKjRRSIbLNdHKubIBThStJyBcMd4bh9975PLKeslQCEpBfCzuBmCo17mimpqWESqFpGwptzZPSrD798TOSjwOMb5NBsfKiSssp0UBBLFJfiPWInQIx+XaAjYL9fDQxKyb3nS0gS5qgADQMR2YgYW3YOHRpK5iQQCpIJyBIBPUINMluMyDmCNDmP2axjc2+0qK+kWrG9VKq/DWnthxdXKtUlQEqYSH9EuUnsPqaHumJwaK3PusJvCbJlTA6VrIKXDMv0AdCBkQ9G1cDTeQl3kHEpSlMCHQdgHHiOIviUolR4UqBSMrvk9Nb5qylhMWJmEZFRSkqAPE4u0xqEi9ZXk5QZ5lFS5ZISNMCVKQ7UBQl9KP1RxPjJydMuYCXOVPRMAlLIQwC7Osu0xWSxiyDAhqnXhGe3Ws5KfIKr1kDKNun3VZbVIEoYVS0NhCT6NCOvIkVpGWXrZx5TOlhJThUE4QPRwgBOE/GphDsHeNsvMbM8b+Ct22nAtCxoXId2Ayof213xeeby85s60TDMmFQ6MkZgemliEuwodN8Z5b5Sg6QyqbIAIAJJDHdoXH7LhzRn4eYCz9CTSobGir/AHyjFWuDal7NUgQIEUMy/nqnWdJsgtCVnEJ2EpUUsxkEuzu+zRu0RmVgszqUE7RIUxIPApOVHOVIvX4QxA8hLVBndTfAu/hGaSFTlFMtExsSWYkjZ9JnOYd2EKfMaJrkWlWZhiDFQJAUSSQdSK66U064tVlu3pEVGOjp9HEDvS6XA74q5R0JOIHFgoFEFJeqmqxanjFtsF5AIRMSoYUpwqAGRFRkNz9r7yYxaumOyCtthRLUQCkhTKUAkA4iR9ENRIyHpK1Lty7b3VZli0Eg4jkQCyfRFNxqOwxL266UTVdMhQCwh+jIywljQZU0bPraIabZ+kQUrDMrInJ3ZuApwYRW3Niopd6zsc+YtJouapYo3pKKsu3KOqlLlF1OlbBTEMc6UI3jwhaVZcc9SQCAFPpSoG08WG/bEZkwlLVUlKTwKUEvTJyTRz9kOU6kkV8Ie6r06NxhSsF6Ml6s/wAWo+jvA4vwzEsOiBScyQTShCk4SoiuyXHV1uptzmXMCV4mw4iEh9pmUGIA+UMofWOxShNKkYyKKAUCGo5CsJzFOFYTa9oRG3atYWUgl1Crgklg5BBLFwTm+u+LFYLaAMISlIrhLF1hzm5yNaQ7n2WUVKUpCS+HEVaMXatNPHiYNabOClPRjZUcxUMzBq5NFQjs0yZehBJSlBUpTV2ev9jw/mgTEApVtYcvlMK/f2xD3yhRXKlpD8aZuczwAfthSx3gpEwIMsY3wuMgHqeGhzYxpkyS2tMUYKgFXHvjiVDQv1QvNmJmKmIKSEjaxAEEFg58DEFd1p2w7kfGYaZacdY2WdNkPHwPrXacBBKQUirnJ8hTthhMtWLCkFlPveu5+vWJflDLSJbMpOgLAgu1DENLQkzAoApAbEw+PlQAUyJ7IynzKy4cKiftF5JTKllYdShvq4YGvfCc28cKMSS4Kmfjn2RG3/OThSEkMktkQ+pI0auURVnnEkJqxPZFbcULUlZ6EzFKIDVJ2iHLkZ1YdkcsSsJI1SSHI1qMoaS5rLLtuL8KfbWHtlsxM0YMLHNT0fUv3Gu+M7osTtF8FC1IWlC8KkqSpmIpLUQ+dWDxI3dexmzQnCySr4QJBOMAgJZ8sxxiv3/KKZxSRtBIfXFqFDrThpoXGjm8cnbtmosSbSnAp1kqUhaF4VFWyFEVSaAd0ZSgpf7j+ElaAUTTgmFC0JGRbCoUKadXiIhrzvecJwWfTKQorOoDbRpU0asNbrtqjNUhQwhQLhRr2KGZ47t8cvpRMolXxZmulPX1nSLUnFKJCSJi7rwROSEzVYCcShMwBW0HZxxJqRvEWHmhfyqY5H5FTAZflJb513Rnd0zXKEk1BJDa5a6UrGkc1ck+WzVtsqkkv/xEeofZAvdFI1WBAgRRRmPPddXTS7OoemgTQl8iVCXs7nOGhjH7OhXRBTKJGwAQRWrMcQyOjU7Y3Hncs6VyJZU9CobOYCsCCUh3xAqTlxihclLOoWiTsjDJRiVQs4CiWyqyBXSmUc85NToapsiL4umYiYmTaj0IRK6QqUkKLlAKilgErDgJd6MXyg4s86zJCJhU02UFVQAySC6iDVVAWI7RSNr5QWhSLKFEDpFSyhyA6cSCT1MQO0CMb5VpIuS71zCoqmTiSpTkhGBWIF6l1DHnqd8aqPA3VPgcT7agynROSVps/ShKkrxlA2iEqDpJc/K+KdzwyXLWZiws4clMpgRQKGnol6HcBEfZFplz5dCkVQxqQnD0gxN/vJ7A+cTV9LQAJk0AlLIB3ihS5FSAxHbGMlXIm1ZnirTitExaPjrU25iqlOpo0GzAGWlOwFDaqCMlYhUDLNPU4Orxs+7rOtIWlJSsqJxZMEqAwtxOKvuhabPSlig4SUhicnwivGp6vVEskZNCvgRmIWpWJLfGCqkih9HLrYB8z2nlkY2SWUtOxmQCCAKNkK5+NH5ZEKMzEQBiqWPpV0bqLZN1Q+u+QF1KmUnqd9ARm5YN3RWy+CjFv0RaryAQtDBTKIoDm7qUXFQ+7dErcpxBL0BfqBAGT6GrVhS22FKjjGwcyzaABi/DqhRAEsDAVEjMFn3gkCmfqi3NUgpkVb7L0iukSD8GaghjgBNQSHVoc98EtS8MwLzOSaHIvRnqQDp+ySs9nAdaSSC+IFtc09Wee6G6ky1Mhikgt2ZMH1LCv3I5W7D0LS5iMLgsC6jkX1If5JbjnFftaUSZgUlilbEIrQUKn3VFMyc4np82XLCUKUSNUvnqOLPR/uIy23ehYx43CUEkEspgCWAzYM/aN8ODoKH9tvAAFNS8sMAaknuOWoEV2XaSmYSlJwkJTkWeim3k8c6QsufiKKeiABVWQbjD+yHbSVMxU5/3QQHoXDAqz3jOLbpWCRW7Qt1ENs1YaDJ27oTB6MpIIqXZjStHLfZF7VYZaZRVNCSwUqYaGqVl1NxChxz4QWRZpPShLDbZeXopLow0Bo6s+A1jJfkx54HqU9SCB0jYiC51AeodjnwjnSzppA2yCRRiB10pF8k2dAphZAcKAGZcK131DHRoJLsEsBO3haZhAOYS4AKhmQyT35Rn+0uh6FGvWSoKTjAfC1MmH7YnLPa5FnMskzUzVKAVgU6Zks4SEqTqxIPDDSpBi0+Qy6JUlJOHDlkSZeKuInRIB+lxpl/KW0JVaZuD0BMUAOAURSNMWRZOOhrhF0ttjE1eNCsKgnRmOEDiGfTs3vDicgdEUTAX6MAGgBG4O7nHuyqxjnJWaJsnpCQSEhKmGa9pYfcaK2e3IgRJX1jKNhjQgDD6Sm3mmdX1EZzzxhk0kRr9Ie7rElJSp8QzIFKuQHPXv4Re+apk2uagEFpSjxIKpRBVxq33plttvSfLWzoQRR0pGYpxYjg0XjmQvFcy2zUrUVAWZSgTUj4WVkd1cuA3R0Rt8jo22BAgRoBS+c1xKlrpgSTjdL/HlEMpxhND47oz6z30lU1CLOTimKQgl3ZOILJA1yY1yKo13lRda7RJwSyAoKB2ipIOdHSCYp83kNayqWQuTsTErrMnaHaHoahxpHFmxyllUknwNSp+hrymvVc21WezrUMKkzkqaj/DJlJNKj0Flw27WGHPWlMuzWCyykoJEx0pV6IlpSJeE/RdaNX2X0izX1yOtE21iehUrAmUEpSpSgcRmmas0QWHo5GvYIHLHkjabTaLPOlKk/AylIaYpY2lEOoMlWQGT1pG8VJR5HJ9GFqtB6QTFFzLlhReuI4WAA3lkju3RKctkTESpBUpPwgBBQGBKEMtg9A6057znWLnb+aK1FExEtdmOKYClS1TMWAJZi0tneu6F+VXNZa7SJARMsyRKSsEFU0OVLejSzoE9sU74oVIzm7bVQPVy5DEhhMQwbdixd8KTpgUww5MM8gAQSTru7z1327uaO1IQAqbZ8Q1CphcFbkOUUGFhTWsN7XzP2wqeXOs42iouqZmTTKXoKdkYeJ2+BUQtz2ZZS5onDQAOSHwkGhq7ls2Or0VKZaFEdAUqHpKV0oGRNTlpQDhFpu/m5tyBtTLOtVQXmzhSjfwRro4ajcYf/6D2sk4hZmOgmzD2N0I4ZvHPLBktuv+RqTRRFWpQUlpQWkCoAK8WySASPRdstOELLnLxEKkkFzXDMpmKKSoAjKrOX7YvieQk/XoARWilmtRrLpQ+rKFv9DLT8uV/OX/AIImWPJ8i/7BzZRFWOiU9Akku9JgApRjioWA1hBNlxs0goKXbEFpFHZ3JBc9jbxGgnkXafzkr+cv/DBf9C7VpMk96v8ABELFnXx/2G76KAi7gkKIs6nNcIJ9IE4WU+VfvSOSbCUunoFhJThO0TnmksBRm+9YvZ5G20ZKkHrmzB/cmEJnI68jkqycHmTj/dCLWLP0/wC//RbMoU66qbFkL6FU0htBQqDv1RAKxYylbJFQRU4WYqersAHcPkN0apM5EXqf4Wxjtmn7URCT+aS8VLKzOsuIv8abqGduiPAx04seRf6v+2wtsh7LOAsM0ku6OjJUC5IZB2SNmv2cYi7pnyknEsnZllKjnkoLSkD9XPiBFnnc0N5KcmfZa71ztaH+C4msEk8zVvSX6Wy5h9ubkCD+a7I0WKk/5AjBfKkzFoVhUsrQcnCgSR4HDpmMob2W8kqIcuJagxJqAFqYknIOoHqziw2PmivBDkzbIT8GE7c6gQvH+azdvGErNzN29EtaROswUrCHxzfRD/xXExDwcDTKxO5SmWkTJaX6RIfMMr0S+YzAPbFMXZ1hQSU7Sg4DVq5y0ND3RscrmqvJMqbKSuxNMTgCsc/ElLupI+CYhQoX64Y/uM3jiSrprI6QxOOdWlf4KNscNfSG+SqcgrxImqkl8IlLU2RxggkF3I1HCtIs1kvLGAHfYSSaBiWdTEsKEUerROWvmstuAJkmyIBWJkwY5u0oAMMXROQS5JOb5NEfN5obzU+K0WUuXO3Nq2T/AAXExh+R+N5WmF0NbLIsk5ZeWF6+kpqs5Zw2kXvm5u2RKtCzJlBB6EgmrkY0UqeAiB5Oc19usyypUyzKBDEBc3/Ki+cmbinSJpVM6LCUFICCol8STqAGoYzhiyQyJc0Q+XZZoECBHoDBAgQIABAgQIABAgQIABAgQIABAgQIABAgQIABAgQIABAgQIABAgQIABAgQIABAgQIABAgQIABAgQIABAgQIABAgQIAP/Z"/>
          <p:cNvSpPr>
            <a:spLocks noChangeAspect="1" noChangeArrowheads="1"/>
          </p:cNvSpPr>
          <p:nvPr/>
        </p:nvSpPr>
        <p:spPr bwMode="auto">
          <a:xfrm>
            <a:off x="155575" y="-1790700"/>
            <a:ext cx="374332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10" descr="data:image/jpeg;base64,/9j/4AAQSkZJRgABAQAAAQABAAD/2wCEAAkGBxQTEhUUExQWFhUXFRwXFxgXGBcaHRoYIBcYFxgYGBgaHCggHB8nHRwXITEhJSksLi4uHx8zODMsNygtLysBCgoKDg0OGxAQGy0kICQsLCwsLCwvLCwsLCwsLCwsLCwsLCwsLCwsLCwsLCwsLCwsLCwsLCwsLCwsLCwsLCwsLP/AABEIAOEA4QMBIgACEQEDEQH/xAAcAAAABwEBAAAAAAAAAAAAAAAAAgMEBQYHAQj/xABXEAABAgMFAwcGCAcMCQUAAAABAhEAAyEEBRIxQSJRYQYHE3GBkaEUFTLB0eEjQlJUYpOx8AgkM1N0gvEXNENjc5KUsrPD0tMWNWRyg4Sio8IlRFWk4//EABkBAAMBAQEAAAAAAAAAAAAAAAABAgMEBf/EACgRAAICAgIDAAICAQUAAAAAAAABAhEDEiFREzFBBBRhkSIygaGx4f/aAAwDAQACEQMRAD8A2e2Wro2o7vq27hDfzr9H/q90C+B6Hb6ojwmNIxTRDbskPOv0fH3QPOv0fH3QxEuDdAYesRWx351+j4+6O+dfo+Puhn5MYHk53QVELkPfOn0fH3QPOf0fH3Q0FnMHFm4wqiO2OPOf0fH3R3zl9Dx90NvJzvgeTneIKiFsc+cvo+Pugecvo+PuhsJB3x0SeMFRC2OPOX0fH3R3zh9Hx90N+h4wOhG+CohyOPOH0fH3QPOH0fH3Q36Eb4HQiCkHI484/R8fdHPOX0fH3Qh0IgdEIKQ+Rx5x+j4+6Oecfo+PuhDoxHMAgpBbHHnL6Pj7oHnL6Pj7oYW20y5ScUxQSPt4AZmKhe/KVS9mU6E7/jHtHo9nfFwxbeiJZNS0XnyuRJVhwYlagKy66Z8Ic2HlPKm0Sz/JJY+Ir2RmBVHMcb/rxoy80rLbyq5zkWKb0RkY1b+kwgBkqrsH5X2aF4r87nvYOLC5cMOnoaDXoc3JDNu3xQ+VVhUZnSKUpQJKvjKJNHBL7Oy9eAaK1akKBDly2I1cjgeOQaOOcXF0zeMrNX/d6Ot3/wD2f/wiz83nOabztK5BsvQ4ZJm4ulxuy0JZujT8t3fSPO5DjLq+/ZGlfg//AOsZv6Gv+1kRBZ6BgQIEMBheYfD2+qGYliDcoLwRKwYnriZg+WH2xGefZPy/+lVOukaxTozbV8koBBJ9oShOJSgkbz96xX7fynZxJS/0lZdicz2tFetVrXMOJaio8dOoZCNI4m/ZEsqXosto5VAEYEuPjFVP5vvhqvlTNxOEpCHGyc269/ZFeEcJjdYor4YvJLsuVk5Sy1DbKkF8mKu1x9+uJiXOSoAhbg5EEtGaw9u+3zJXoKPFJqD2eyM5YV8Ljmf0vhVx+2OAjf4RF3dygQqkx0He7pPbp298S8u0pPoqB6i8YNNfDZNMK43+ECm/wjky8ZQoZiAdxUkeDwwtfKWSgUOM7k+00gSk/SG6X0kKb/AwMQ39tYq1q5WzDRCUo4naPqHhENarfMmemtSuBNO7KNY4pP2ZvKl6LTeXKSWgESvhFb64R269nfFcmX5aCX6RQ4BgO4RHvHHjaOOKMZTbLXd3KkM04F/lJ160+zuiXlXxJUNman9Y4fBUZ7DC9bTgQpTAkA0OvW+YzPZGeTHFKy45JejRrHyiklJJmp3hquCH+K79nrERlv5XvSSn9ZfqSD9vdGf3XbMKAkgFZUlNCMyhyDuKQlVOFM4Wuu1BZpUEFiC4oRTuUk7t0RjUeLHKciXtlrXNViWoqPH7AMgOqG5g5TEfarxSksNo+A7Y67SRjTY8gsQ3nKY+nU0OpN6A+kkjqrC3Q9WNuUt5dEjCkkKV8YAUGuesURU1yVb8+999Yvl8WOVaEja2kg4QCzuMiOsA9++KNbLKUliGZqe2OL8i9ufR0YqobLbfGl8wTecpv6Gvt+Gk1jM0y99NfdGl8wBHnGaG/wDaLL/8WTT7I5zY9AQIECKAqHL8fkf1/wDwipdGYvnKuQFdG+mLIP8AJitLQhNVYgN5THVinUaObJC5WRHRnfAMkxIyrZIOeJPWM+54MbZZ/pdbRpuRp/JG+TwPJ4sMuzS1BwXHWIU8kRuMLyleJlaEiO9DFkNkliGxmyB8ZHW/vheUPEQvRHfHDIeJ1SZfA9RiHtF6hCm6NJHAn3w1OxOFCPk0DyeG829VkukBI3MD4nOFpF7KHpISrsb7KRWzFqg3k8d8mg6b4LEGWl9G9Y174Mm+P4tELZhqhLyWB5LD5F6p/NfYfVB13ykZSw3Fh6oW76K0XZGmyxRL9tJE6bKDsyg5FFKSBMUl3D5gAB/SSco0hPKSV8kdjex4oPKe+sZWCAl9lJQcJEoLQpQKnoV4Up/UHbjlk2ioRSIu6kFUookpClbg1CRQqUMsCQpQPFmehl7uXKk7YUFDbSEjgsFB6ylRruA3CKxdiloVsqKWKVbLh1JfCp3zDqA3YoIoqSRiNWqXzNEh34J7hGcZNKy5JMtNqvhanAASk7s23PDLE8MLFPcVH3cj1Q6Co3jPbkzcaFwox14JLXCNvUkJO0zVoWPhFN0rENrynk0BY9Z9WcRFoNS6iX18IJabU7OcvvnnCEybr99Y4ZNyN0qBNLxo34P5/wDUZv6Iv+2kRmeN40z8H/8A1lN/RF/20iBFnoGBAgRQENygHofrf+MQarOh3KXPGv2wfnCv5FlMnG+0mYQ2pT0eyBvOLqpGb3ry5WvEmWjCgpIJJIW5aoKTssH79IuL4Ifs0hwB6MERMDOgJbKjZxiZt84pKelmFKgyklaiCOIdo7Zp6pRCkLUkpIIZX2AeuHYWbGZk58kgQ5QVatGZ3hy5nGWjo2Qt9ssCDuwvlxDdsLSecOYxBlIxNskYmBrUgmoyo41rDsDRpiAcxDW1yJeElYThFSVMG7TFEtHL6axZCQ+Rq42QNaE4nOW4NrFdvW9ploXjmKBOQGEMzkgdQcwrBmgTLTZGpOlJJDg40vv30hgky1KYTEKJyAUkk55B65GM8Uv7/sh1d14GUsLS2JJBDh6ir74tTohxsvyLKVOwdt0LC71/JPdFBuu+l2ed0yGKi7hTkF8wavxd4uCOX6VUwYMqnaD65ZRW7EoIklWEpBUtkpGZJoIr9svoZSk9qhTueG95X+maramFdHZiBwFW3nxivT7eonMAafsEG4tSSN5TQTtmv3puhnbrasDGVKJy1epyHaYSlWoal/CDTrcjUUcftiJTTVDUWN5tqmFVFF3AzyFSXHD1w2mqUoKxDawgO7VIcNxqYLNWC6g4LFfYEkE+HjDaZPJdhsgHDQ/JOQ35caxiaJC9jIBCS7sQRpqS78Hy3QLUoqAJoAQd41Brqdk98NiGJB9NxnTt7yDvziWl4ZicOyCHWSXZlFywBfUjthoGuRsLQAXxO5DMc6+14lGLRCz5TzaKFVAPkx3l6Z06s4nrOsBISSAwA4ZaHsi8d2yZIJh4w2tiBgU+tIk0AGoII3wyvZQCDkQQzH+t9kXL0SirT0N2+yGxHGFrRUk6cTCBjnN0dEaf+D7/AKym/oa/7aRGYARpv4PZ/wDUpv6Iv+2kQAehYECBDAyfn1UXsYGvTf3MZYUnSPS1+WezrweUSUTWfDjQleHLE2LJ6d0Rfm67vmUn6iV7ItQk1wjNuKfs8+BdOPGAvKme+PQfm27vmUj6iV7IBu27vmUn6iV7Ifjn0LaPZ54SG3nfBgeHbHoXzdd3zKT9RK9kDzdd3zKT9RK9kHjn0G0ezz6XbXwjgXTKPQfm67vmUn6iV7IHm27vmUn6iV7Ifjl0G0ezzsV8IGLhHonzZd3zKR9RK9kDzZd3zKR9RK9kPSXQto9nnjA8GCaNHoYXbd3zKT9RK9kDzZd3zKR9RK9kGs+g2j2ed8McUmPRIuy7vmUj6iV7I75su/5nI+oleyDSfQ7j2ecJi8IhuieSamlTWPSyrpu452KQf+BK9kE8yXZ8xs9c/gJXsiHild0PaPZ5wkT0luo76D7+uF5yhgcagseOp8I9EeZLs+YWf+jyfZHfM12/MZH1Er2QeOfQbR7PNRWnDmSrSmdd7+qHNktqNrEDiw01ru3gHtj0Wbluz5jZ/qJXsjnmS7PmFn/o8n2QLFPoe8ezz2m2FTYgD9powJIqchBFzk4aJVnvca6aftj0SLou35jI+oleyOeZ7t+Y2f6iV7Ibxz6FvHs872FZLl0hiGctvhedMUAVKUhk6FQPEAAOd2UegxdN3fMpH1Er2QRVzXYc7DZ/qJXsh6TqqFtHs8vT1P16wkFHrj1L5kuv5hZ/6PJ9kc8x3X8ws/8AR5PsifFPorePZ5cnLNHpGl/g9/6ym/oa/wC2kRq/mK6//j7N/R5PsiSuK7bFLmFVmssqSvAQVIlS0EpcEpdIdnALcITxyStoanF/SdgQIESURN+j0P1v/GIrBCXOFeq5AlBDOvHUhyGwZaa6xQzfc/LpV14+vSOrFOoo58kbkaDgjiSDQEHqMZsq0rYhUxagS7FRI7iWhIq3ZxpuRoahhjuCM/sl7TpYATNVTeQr+s8O0cpp/wApP81Psg8g9C7dHHejipSOVcweklCu8H7fVDxHK1PxpRHEKB9Qg8gaE7aJqUDEsgDeYZG8EFUsggpUSl8QZ9Az9nDwitX1yoKiUpQCCNnEKjRwQDWpB4RU7HeywQlBSxKikKB2SQ2J/URHNP8AJqVI0jiVGvSJiVuUlwC3aM4UwRVeRV4y0WdpsxIXiJNFAmpDs5fr3NEpbeUcpI+D2z2gDvzjpjktWzNw5JbDEfa72lIo+I7k+s5CKxbb0mTPSVTcKDu9sMsUJ5H8GodliPKEv6IaHtkv2Wqitg8cu/TtioQHiVJ9jaTNFAjuGKXdd7rlU9JHyTpvY6RZbHfcpdHwHcqncco0UkRqPsMcwQsBAaK2FQjggYYWwwVZABJIAGZJYDrJg2DUTwQSaoJBKiABqSwiFvPlQhDplDGrefRHrP3rFVtt4zJqsS1E7tw6hpGcsteilAtc/lJJSSAFq4gAA9Tl/CGM/lST6EsDiov4BvtisFTRGWy8SlQAZnq+526+7dHNk/JlE0jjTLZM5QTz8YDqSn1iLHyDvSZNtCkrU4EonJIriQHoOMZ7ZrSFCLnzafvpf8ir+vLifI5L2UopM0uBAgRJoZ3ztrY2Wjv0v91GfhbZAxfud5/xVv43+6jO68Y3g/8AExn7HAmPpBgSIbseMdKTuh2KhymY8dxcSYauY6FwWA5xGGNrvHBMAKqZcAft4wpNLjcRUcDEOsKyJKSWBoMwaF69/VHNmm010aRSJK27dahhmNTuI9cQcxRIYKapDsfHU9QeHKLf0ijLJCaEAkgOpgKZO8MrTOCMSdWclh6WYMYNNuyiQuaaoTJYxBTEggdXpDVw/AZxY/LE4sLjFu64pV3yDjMwKalQQrPR97EvTdFhuoDEVKLqbMg4myeojfHPX/EUo2TeOOiZCHSQMcdGxFDgLjomCG2Ib4DjfBsLUeBUd6SGSVtkYMJ0GyCieu6/psoAAgp+SqrdRzETVn5Vyz+USU8RtDuZ/tijmbBSYHkoVFvvDleGIkoL/KV6kj190Vi021cwutalF3qSR2DIdkRdst6UffWImXfKgS5Aq7HdwMc8s/JaiWMqgpMNrJa0rFC8Etk8pDhSe379fdDeRJWCQLxmsntzfXq1fKKsbUSoqKtnNtTwfc8P7ReGMHLI55EHZOR1cZQxM2WAMKWU4qcVDXTNqmnGOZvZt0WlRM3LawtRGqTo7M+bxpHNl++l/wAgf68uMssd4JQWThAJ0qes6aDxjT+aqYFWhRH5hX9eXGmNr0hNcmowIECNSjO+dwj8Wf8AjNf5LjGfFX0T498WT8IOcUmxNkenf/sN64zKzX4oSyCWINCfDxhqdeyWi0k7geP3IjqA2p6mivWS+iVbeRT2hQp4wgm/ZgLAjfkBD8iJotCuB8IMzt7BEcL0SwJJcjIaHcXhhet4rpgJAIDnifZDckgosB1y7fdDO1Sk1UACo7O+meXZDS77wBxYyGSwq4L8QM4JfFrbCU5Fzs18NIick4jSaZHzUJC04k/GcByH3dlRXdCNrxmYRhDqDMHL6+3dC8ye6hWtT3UAp2Q5uxkKKiTiCQ4LHe5r2ZcYxh0yjqLNhS6nx4cTPlnRWhOecTN3JJlpUUYSUuBrWtXy3tEFeVtHSPkN4Fd/s1iYsFtBSl2GY7uGlIvFV2hMeJSToaQYtxpnkYbzrSAspzDEvpTRtIjpl5qAWktV6bh2RpLIkKiYlqSWavaIOpArRu0RA3DOCXKi4IAbQav1++HlrvLZxIq2hekCmqthRI5afbHULB0PviHtF6BaWDpIKSpt2rV0h7PvGmyASev1ZweRBQ8KOuG14LwoqpusRDItEwrLAsRU1NO2OIckhjiyAJzpr9rxlPLcR6kbaXUpiSz1bVuri3hDZQTUZPmXLuDTVuv1Q9vOykBgva0DMB2wywuQEgKZ2FWBDUNdK90RFpqyiUue3IQtgXLMR4+zteJe8wlctyM2Az1itS5K0LbCxJzSGp+0GJuUmYgnEU4TorPWrZGBzS4YqIi1WPoTUnEeJyzbdoPGG02cSzM43mjAtVvv3xK3vZlzhXCU0YOzZOT9p7Yj03aUo2gAQrgzMGO8uXzhRkuxiEyaEkHC+JxrTSm6hHsjR+Yhf49NSlRKBZlUNf4WU1W64oCUZMHqdwPEeHdGi8xyvx2aCS4s6nDAD8pKL8c4uL5A26BAgRqBkHP/AGZSzYsKSWE/KlfgG4aGMiFzzSSVEJS71I+wd0bdz0EvY2/jf7qMunWULUCSWBdsq8Y5p5XGTQcEWmwpQUhSiTozPvPsjq7PJQp1FyxLNUuGFO7NolzMSATmRkBrwfraI6xyMOJcyqlGurVo2kSsjq2PhDmcJSsIkgyglKQQs4iVBiolsya5UhKddy1JDGrVdwDXiISn2nZOFNEtSjGleHvhOz2sqYnF1E0yagFM98NSlQm03YvJsK0u9XZqijd3XHEWGaQACE6lyddOqE7RaiQUg4cqvnuDde+HMq9g3ogBnJB4kBn0++kJyn7EEFxKEx+kSWOaAovVwxIH3pDi3ShLwjFVSQ+mp9/2QoLdLIAfv3mC3t6KTn8HuPy1a6M2cLaTfJSEbGhKwoqdNHLEZDrFOrc0LSrTKAGAEhiavXT1wyCfgsKlAYwXJfXXv4iDXVdifjLB4Amvb2w39diok7POQuur1qep4LMsyS7OPGOeTpZeEpGlCMnqIZItYltLBKmLPwfeTSM+W+GA6mXcFMy2DU2S3fBZ+GWGUpGTgYi5p7oZzL6Z/wBX+ru7fCIm2zgpQNXVnn9kaQU3w/QqHcy1tidQNfi5FoAvkeiE5BgX926ElS9psJZ3YjMBNS7dfVC8qzowJpoTXdkSewOOqNG0vYHJd4zJgCAKt6n064eyZKhidRNAQdNxz3nTrgl22ESyo1JVofih6uz7oXmT0lQTQ4uqmZodaeqMZSt1H0MNLl4nJ3jMvSug4AfZHMAC2CWdyTvoWy4fYcnEJrmlJSFFklNAXd8T/c68YNMml04gQcLCuhZ30P7Yh2A9KgkAuQTQFsqEZ72aAZwY0ClPr15ne1YZ7KkVUDUFIfWlKdVeyDKUAh0k4mrkw9E6UcOevWJoBTojiJoAakl83rwArn7IdgpDJckl+6oq+dYjFTGpSofeTWpbreALa6XxCgAO+ldPHriqbCx4uxSy5VnTg292LExeuaGSgW5ZS7+TL7jMkvTsEZnKt+EjExBL6uxJy3b+2NB5k7SF26awp5Mpq1bpJWnrjWEZKSGbXAgQI6xFV5c8kDeHQtOEro8fxCt8WDctLNh45xWP3JFfPEt+jn/Ohxzy3yuSmzyku07pMRAqAkyvRcgA7WtMqiMX8jnDaStasOJhjUapLFSwVUyoKgkAGjxLwRlyTfJrk7mgWQwtqR/y5Pd8MIafuKL1t43/AL2OeT/l4yFSp20VrWFIZOHEQcnch9AN2ucMF2mbU9IvsWoDPSsJY4r0M3KXzLkZ2197SGen8rTSEJfMksH9/pI3eTFv7eMZkLnKZlzNqgJWptHIJPXE5ZJRwlPSLcMFKMwsMwpnq/8Ah0iXrEDSV8yKyX8vT/Rj/nwBzILZvL0/0Y935eMyWZ00zSuZhwgJ2VNiUHYuSySWLl0h2FBQKXhddokSJM8TOkRNWUIwzVqJLFwwUCCClQpVxViwi0k1x8C0apZeZopABtgU3+zt/emFZvNGs520NhwkdAcs/wA9vjIrJfto6QhBIBD4CokF6UxlzUuwLPVqRM3FeM3GEptSpOJiola8OTKUdp9A4G4lwxaNIt8oG6NEVzREmtrRm5/FzlXZHw2VYMOaRQytgG74A/53XDLkhLQ4VaFTFKZ0GaSUgOlQOM0xVG/INk5udvtqZSCtZYAEs9S2g3nIdsbx/EjJGTz18KlM5nlkMLakB3/exOr/AJ+CzOZlRABtqeP4ua7/AOG1hFHK+epZJKUJByAfMsHJqexuyLRcl7Ga6VsFAOCNdDTQ5Q/1oJ0Hl4uipTOYwkubamrP+LHc35+m+HcjmYKQPxxJLu5s/h+WiUvflNgnCVKZTemo1DtRIY98PZXKOUwxuknTMdhHshv8eL4bF5ftFe/cbXX8dTiIUH8mPxiP47c/fwaCy+ZlYf8AHkl9fJyNG/P9cXqWoKAKS4NQQYNhg/UiLz/wUebzOrIA8uAqCfxc1/73VBTzNqq1tTX/AGc7m/P9cXpjArB+nEPP/BSP3HMntaSwatnJ0Yk/DfdhCM7mYWoVtyd372O9/wA/nF+aEbdJUuWpKFAKIbaGJJ3hQcFiHFDC/UigWf8AgpY5nVuHtqCkBgPJj3/l44OZpVB5anCCSws5qSGf8t1Rn3IG2TBakAKKnCk7Sic0sCCdXb3RrXImf8GUO5xLapNEqws773jCOKDlRtN6qyGmczazlbUj/lz/AJ3hBZXMsQlvLE73FnbwE3KJ3lvaJcqUJkxJWRiQhAJAKlMXUxBph038YrnJnlSmUWUg4VZmuLianwi5YIxdEKdq0gkzmNWS/l4H/LH/AD4svN/zbqu20Lnm1CdikmVh6Ho2daFYn6RXyWZtYmrFe8mb6ExJO4lj3GJeweker1iNPEkrTBZLdUP4ECBEGpjn4Qk5INhCklQIn5KwsR0BxZGuY7TGM2WatKnlqKTkkgseoEZaVjdefCQZhsaGBB6YknQjoWc7i+HtFRnGRTbiZR6NWLOjEYi9QN54AkljwEJuhDJElSEsU1cAAMcWRrXQaDtyhQSpakBIIKgpwqoo1UuaEktpQJqwoS2eVNSr0gCQUgmhAcCgNA7N1vrBLdJWF4VsGLEqS5FQCosMqPxG+IANY0KwkggKSScRoxpurpmaVbWriz3ptJWVJqEhSil2AYArRUH0QW8DDOVZQCDtKNaNhVqzh6OML1FCoA6k0q4p/SYUpUCw2mLV6g5FDUBqQapgdVey5rJShKVAsSAkUxJQlGTJA2RxGepLiXIm9NLxJCVDb9Il6pQXKSWUG4M7nfEMBiLKdzQuMmYB+rWJ255gStKUqS5Acl6AsMRc0IBFMs3ZqEuFwA2VZ5hxPT4xNSAo1ANNkuRU7x1xI2S7z0ZmrVtYmCVZqBUym+Vr6LjQs8KJtcsrWEEELG1hGEbOFQKDmHLp9eQKywlJBX8IcClAFWIUSNHyGDACTm1KOM3JgSVknrQPyjDFRDYkqSQkjMYaDDo+bswh7Ntq5q8UwlRag0AZgANBFcRehWs/EAAAZIIqAK0HgMh1NYrrUC6SU4izgaAGr1zcE90dGDNqtWYzhbsbheg1h5IsqzUnD21aOyJ+MqBZw+0AK/fOFvKCBtUI9IZuI6ZTfpEqKCzpyUEEVLOK5jjvhvOt6lEGgZyGhmtfuhMKjRRSIbLNdHKubIBThStJyBcMd4bh9975PLKeslQCEpBfCzuBmCo17mimpqWESqFpGwptzZPSrD798TOSjwOMb5NBsfKiSssp0UBBLFJfiPWInQIx+XaAjYL9fDQxKyb3nS0gS5qgADQMR2YgYW3YOHRpK5iQQCpIJyBIBPUINMluMyDmCNDmP2axjc2+0qK+kWrG9VKq/DWnthxdXKtUlQEqYSH9EuUnsPqaHumJwaK3PusJvCbJlTA6VrIKXDMv0AdCBkQ9G1cDTeQl3kHEpSlMCHQdgHHiOIviUolR4UqBSMrvk9Nb5qylhMWJmEZFRSkqAPE4u0xqEi9ZXk5QZ5lFS5ZISNMCVKQ7UBQl9KP1RxPjJydMuYCXOVPRMAlLIQwC7Osu0xWSxiyDAhqnXhGe3Ws5KfIKr1kDKNun3VZbVIEoYVS0NhCT6NCOvIkVpGWXrZx5TOlhJThUE4QPRwgBOE/GphDsHeNsvMbM8b+Ct22nAtCxoXId2Ayof213xeeby85s60TDMmFQ6MkZgemliEuwodN8Z5b5Sg6QyqbIAIAJJDHdoXH7LhzRn4eYCz9CTSobGir/AHyjFWuDal7NUgQIEUMy/nqnWdJsgtCVnEJ2EpUUsxkEuzu+zRu0RmVgszqUE7RIUxIPApOVHOVIvX4QxA8hLVBndTfAu/hGaSFTlFMtExsSWYkjZ9JnOYd2EKfMaJrkWlWZhiDFQJAUSSQdSK66U064tVlu3pEVGOjp9HEDvS6XA74q5R0JOIHFgoFEFJeqmqxanjFtsF5AIRMSoYUpwqAGRFRkNz9r7yYxaumOyCtthRLUQCkhTKUAkA4iR9ENRIyHpK1Lty7b3VZli0Eg4jkQCyfRFNxqOwxL266UTVdMhQCwh+jIywljQZU0bPraIabZ+kQUrDMrInJ3ZuApwYRW3Niopd6zsc+YtJouapYo3pKKsu3KOqlLlF1OlbBTEMc6UI3jwhaVZcc9SQCAFPpSoG08WG/bEZkwlLVUlKTwKUEvTJyTRz9kOU6kkV8Ie6r06NxhSsF6Ml6s/wAWo+jvA4vwzEsOiBScyQTShCk4SoiuyXHV1uptzmXMCV4mw4iEh9pmUGIA+UMofWOxShNKkYyKKAUCGo5CsJzFOFYTa9oRG3atYWUgl1Crgklg5BBLFwTm+u+LFYLaAMISlIrhLF1hzm5yNaQ7n2WUVKUpCS+HEVaMXatNPHiYNabOClPRjZUcxUMzBq5NFQjs0yZehBJSlBUpTV2ev9jw/mgTEApVtYcvlMK/f2xD3yhRXKlpD8aZuczwAfthSx3gpEwIMsY3wuMgHqeGhzYxpkyS2tMUYKgFXHvjiVDQv1QvNmJmKmIKSEjaxAEEFg58DEFd1p2w7kfGYaZacdY2WdNkPHwPrXacBBKQUirnJ8hTthhMtWLCkFlPveu5+vWJflDLSJbMpOgLAgu1DENLQkzAoApAbEw+PlQAUyJ7IynzKy4cKiftF5JTKllYdShvq4YGvfCc28cKMSS4Kmfjn2RG3/OThSEkMktkQ+pI0auURVnnEkJqxPZFbcULUlZ6EzFKIDVJ2iHLkZ1YdkcsSsJI1SSHI1qMoaS5rLLtuL8KfbWHtlsxM0YMLHNT0fUv3Gu+M7osTtF8FC1IWlC8KkqSpmIpLUQ+dWDxI3dexmzQnCySr4QJBOMAgJZ8sxxiv3/KKZxSRtBIfXFqFDrThpoXGjm8cnbtmosSbSnAp1kqUhaF4VFWyFEVSaAd0ZSgpf7j+ElaAUTTgmFC0JGRbCoUKadXiIhrzvecJwWfTKQorOoDbRpU0asNbrtqjNUhQwhQLhRr2KGZ47t8cvpRMolXxZmulPX1nSLUnFKJCSJi7rwROSEzVYCcShMwBW0HZxxJqRvEWHmhfyqY5H5FTAZflJb513Rnd0zXKEk1BJDa5a6UrGkc1ck+WzVtsqkkv/xEeofZAvdFI1WBAgRRRmPPddXTS7OoemgTQl8iVCXs7nOGhjH7OhXRBTKJGwAQRWrMcQyOjU7Y3Hncs6VyJZU9CobOYCsCCUh3xAqTlxihclLOoWiTsjDJRiVQs4CiWyqyBXSmUc85NToapsiL4umYiYmTaj0IRK6QqUkKLlAKilgErDgJd6MXyg4s86zJCJhU02UFVQAySC6iDVVAWI7RSNr5QWhSLKFEDpFSyhyA6cSCT1MQO0CMb5VpIuS71zCoqmTiSpTkhGBWIF6l1DHnqd8aqPA3VPgcT7agynROSVps/ShKkrxlA2iEqDpJc/K+KdzwyXLWZiws4clMpgRQKGnol6HcBEfZFplz5dCkVQxqQnD0gxN/vJ7A+cTV9LQAJk0AlLIB3ihS5FSAxHbGMlXIm1ZnirTitExaPjrU25iqlOpo0GzAGWlOwFDaqCMlYhUDLNPU4Orxs+7rOtIWlJSsqJxZMEqAwtxOKvuhabPSlig4SUhicnwivGp6vVEskZNCvgRmIWpWJLfGCqkih9HLrYB8z2nlkY2SWUtOxmQCCAKNkK5+NH5ZEKMzEQBiqWPpV0bqLZN1Q+u+QF1KmUnqd9ARm5YN3RWy+CjFv0RaryAQtDBTKIoDm7qUXFQ+7dErcpxBL0BfqBAGT6GrVhS22FKjjGwcyzaABi/DqhRAEsDAVEjMFn3gkCmfqi3NUgpkVb7L0iukSD8GaghjgBNQSHVoc98EtS8MwLzOSaHIvRnqQDp+ySs9nAdaSSC+IFtc09Wee6G6ky1Mhikgt2ZMH1LCv3I5W7D0LS5iMLgsC6jkX1If5JbjnFftaUSZgUlilbEIrQUKn3VFMyc4np82XLCUKUSNUvnqOLPR/uIy23ehYx43CUEkEspgCWAzYM/aN8ODoKH9tvAAFNS8sMAaknuOWoEV2XaSmYSlJwkJTkWeim3k8c6QsufiKKeiABVWQbjD+yHbSVMxU5/3QQHoXDAqz3jOLbpWCRW7Qt1ENs1YaDJ27oTB6MpIIqXZjStHLfZF7VYZaZRVNCSwUqYaGqVl1NxChxz4QWRZpPShLDbZeXopLow0Bo6s+A1jJfkx54HqU9SCB0jYiC51AeodjnwjnSzppA2yCRRiB10pF8k2dAphZAcKAGZcK131DHRoJLsEsBO3haZhAOYS4AKhmQyT35Rn+0uh6FGvWSoKTjAfC1MmH7YnLPa5FnMskzUzVKAVgU6Zks4SEqTqxIPDDSpBi0+Qy6JUlJOHDlkSZeKuInRIB+lxpl/KW0JVaZuD0BMUAOAURSNMWRZOOhrhF0ttjE1eNCsKgnRmOEDiGfTs3vDicgdEUTAX6MAGgBG4O7nHuyqxjnJWaJsnpCQSEhKmGa9pYfcaK2e3IgRJX1jKNhjQgDD6Sm3mmdX1EZzzxhk0kRr9Ie7rElJSp8QzIFKuQHPXv4Re+apk2uagEFpSjxIKpRBVxq33plttvSfLWzoQRR0pGYpxYjg0XjmQvFcy2zUrUVAWZSgTUj4WVkd1cuA3R0Rt8jo22BAgRoBS+c1xKlrpgSTjdL/HlEMpxhND47oz6z30lU1CLOTimKQgl3ZOILJA1yY1yKo13lRda7RJwSyAoKB2ipIOdHSCYp83kNayqWQuTsTErrMnaHaHoahxpHFmxyllUknwNSp+hrymvVc21WezrUMKkzkqaj/DJlJNKj0Flw27WGHPWlMuzWCyykoJEx0pV6IlpSJeE/RdaNX2X0izX1yOtE21iehUrAmUEpSpSgcRmmas0QWHo5GvYIHLHkjabTaLPOlKk/AylIaYpY2lEOoMlWQGT1pG8VJR5HJ9GFqtB6QTFFzLlhReuI4WAA3lkju3RKctkTESpBUpPwgBBQGBKEMtg9A6057znWLnb+aK1FExEtdmOKYClS1TMWAJZi0tneu6F+VXNZa7SJARMsyRKSsEFU0OVLejSzoE9sU74oVIzm7bVQPVy5DEhhMQwbdixd8KTpgUww5MM8gAQSTru7z1327uaO1IQAqbZ8Q1CphcFbkOUUGFhTWsN7XzP2wqeXOs42iouqZmTTKXoKdkYeJ2+BUQtz2ZZS5onDQAOSHwkGhq7ls2Or0VKZaFEdAUqHpKV0oGRNTlpQDhFpu/m5tyBtTLOtVQXmzhSjfwRro4ajcYf/6D2sk4hZmOgmzD2N0I4ZvHPLBktuv+RqTRRFWpQUlpQWkCoAK8WySASPRdstOELLnLxEKkkFzXDMpmKKSoAjKrOX7YvieQk/XoARWilmtRrLpQ+rKFv9DLT8uV/OX/AIImWPJ8i/7BzZRFWOiU9Akku9JgApRjioWA1hBNlxs0goKXbEFpFHZ3JBc9jbxGgnkXafzkr+cv/DBf9C7VpMk96v8ABELFnXx/2G76KAi7gkKIs6nNcIJ9IE4WU+VfvSOSbCUunoFhJThO0TnmksBRm+9YvZ5G20ZKkHrmzB/cmEJnI68jkqycHmTj/dCLWLP0/wC//RbMoU66qbFkL6FU0htBQqDv1RAKxYylbJFQRU4WYqersAHcPkN0apM5EXqf4Wxjtmn7URCT+aS8VLKzOsuIv8abqGduiPAx04seRf6v+2wtsh7LOAsM0ku6OjJUC5IZB2SNmv2cYi7pnyknEsnZllKjnkoLSkD9XPiBFnnc0N5KcmfZa71ztaH+C4msEk8zVvSX6Wy5h9ubkCD+a7I0WKk/5AjBfKkzFoVhUsrQcnCgSR4HDpmMob2W8kqIcuJagxJqAFqYknIOoHqziw2PmivBDkzbIT8GE7c6gQvH+azdvGErNzN29EtaROswUrCHxzfRD/xXExDwcDTKxO5SmWkTJaX6RIfMMr0S+YzAPbFMXZ1hQSU7Sg4DVq5y0ND3RscrmqvJMqbKSuxNMTgCsc/ElLupI+CYhQoX64Y/uM3jiSrprI6QxOOdWlf4KNscNfSG+SqcgrxImqkl8IlLU2RxggkF3I1HCtIs1kvLGAHfYSSaBiWdTEsKEUerROWvmstuAJkmyIBWJkwY5u0oAMMXROQS5JOb5NEfN5obzU+K0WUuXO3Nq2T/AAXExh+R+N5WmF0NbLIsk5ZeWF6+kpqs5Zw2kXvm5u2RKtCzJlBB6EgmrkY0UqeAiB5Oc19usyypUyzKBDEBc3/Ki+cmbinSJpVM6LCUFICCol8STqAGoYzhiyQyJc0Q+XZZoECBHoDBAgQIABAgQIABAgQIABAgQIABAgQIABAgQIABAgQIABAgQIABAgQIABAgQIABAgQIABAgQIABAgQIABAgQIABAgQIAP/Z"/>
          <p:cNvSpPr>
            <a:spLocks noChangeAspect="1" noChangeArrowheads="1"/>
          </p:cNvSpPr>
          <p:nvPr/>
        </p:nvSpPr>
        <p:spPr bwMode="auto">
          <a:xfrm>
            <a:off x="307975" y="-1638300"/>
            <a:ext cx="374332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975" y="871347"/>
            <a:ext cx="2041188" cy="204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 descr="http://i.ytimg.com/vi/BnVgrOfQD8g/hqdefault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" t="12117" r="-1264" b="4091"/>
          <a:stretch/>
        </p:blipFill>
        <p:spPr bwMode="auto">
          <a:xfrm>
            <a:off x="2309498" y="4444023"/>
            <a:ext cx="2530187" cy="1568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15" descr="data:image/jpeg;base64,/9j/4AAQSkZJRgABAQAAAQABAAD/2wCEAAkGBxQSEhQUEhQWFRQVGBcXFhQWFxQWFxgVFxgXFhQXFhcZHCggGBwlHBUVITEhJSkrLi4uGB8zODMsNygtLisBCgoKDg0OGxAQGywmICQsLDQsLCwsLCwsLCwsLCwsLCwsLCwsLCwsLCwsLCwsLCwsLCwsLCwsLCwsLCwsLCwsLP/AABEIAMIBAwMBEQACEQEDEQH/xAAcAAABBQEBAQAAAAAAAAAAAAAAAQMEBQYCBwj/xAA/EAACAQIEAwYEAgkCBgMAAAABAhEAAwQSITEFQVEGImFxgZETMqHwscEHFCNCUmLR4fGCshUzQ3KSoiTC0v/EABsBAAIDAQEBAAAAAAAAAAAAAAADAQIEBQYH/8QANBEAAgEDAwEFBwMEAwEAAAAAAAECAxEhBBIxQQUTUWFxIjKBkaGx8FLB0QYUQuEjM/EV/9oADAMBAAIRAxEAPwDxSgAFABQAUAFAC0EhFABQAUAFBAUEhQAGgAoAKACgAoAKACgAoAKACgBKACgAoICgkKCBKACgAoAKACgCbhj3R6/jVWWRDFWKhQACgkBQQFBItABUAFSAUAFABQAUABoAKACgAoAKACgAoAKACgAoAKACgBKACgAoAKACggKAEoAKAJFq4AKq0SMCrEAKCQoIAUEi0AFAC0AFQAVICUABoADQAtABQAlABQAtABQAUAFACUAFABQAUAJQAtACUAFAAaCAoAKCQoICgBRQSJQAooAQUALQAUALUAFABQAVIBUAJQApoAKAAVIAagAoAKACgAqQCoAKkBKACgAoAKAEoAWgBKACggKCQoABQAooAKAAUAAoAKAFoAKgkKCAoAKACgAoADQSFABQQFABQSFAC0AJQQFABQAUAFAAakAoA5oAWgAoASgAFABQAooABUAFSAooAQUALQAVAC0EiUALQAUALFAWEoADQAUAJQQLQSKBQCQgoAKACgAoASgAoICgkDQQFACVIC1ACVICUALQAUAdqlRck5FBAlSAoqCQFBCCgBaCQoABQAUALQB0iknSoZKV2Lctkb/ZoTuS1YdXDd3MdjMelV3ZsW2Yuzi/ZKnUEee9SpXKyi0M1YqdqtQTY9P7P9jfgqoNj4+LcBmDJns4ZTqqkHuveI1MyF00JrJXnLiJu09OPMn+fwSuPfo8uOCWtZXjRh8NPcCARSY1KtN2ZolT09WOHk8oxNhrbsjiGQlWHQgwa6Kd1dHJas7MaqSAoAKACgAoAQ0EBQSdW7LMGIEhRLeAkCfrUOSTSZMYSkm0uOTmpIEqSAoABUAFAFrgbEoD5/iaXJ5GRWCrFMFhQACgkBQQgoJFoAKAAUAjpBrUMlcki9h4Ont9KqpYGShZlxg+DsIkGYJblAiQvnFZ51kzTClYgY/D5bjcwpyjlNNg8CJLJd4/hxsWLZYQ5HdB0yzJLeYBA8yeYpEZbpvwHyjaNils4AhM5k5iQog6+JNOc7uyEqnZXZX3rcU5MTJWL3sffCXs3wRecSQDBiB3YnQd4iWOwGlLqtJZY6jBydorJseD8Rv3J+NduZ51Eka+Q0rn1ZXeODrUaajHKyTLtq5mb4jaOugk79RS5ST4GRg4rNjzntPgWtXjm2eWWOgMQfEaV0tPUUoY6HI1lNwqXfUqKeZAoJEoIA0ABoAQ0AOWbRYwok1DaSuy0IObsjSYPD2rdrI7IrN3iWJAMahTzImNqxzcpSukdWlGFKG2TX8lDxJgbrEOHkzmC5RJ1Ijw2rVTVopWsc2s05tp3ItXEiUASMBhDcdVnKrMFLwSFLbT/SqTntTY2lSc5JdPE5xeHNt2RolCQY1GnTwq0ZKSTRWcHCTi+hfcMT9knlPuSaTLkZHgzgp4kKAFFAIQUAgoAseD8LN9o1VdR8SJVXglQ55AxvSqtRQX5waKFB1X+/n5nGL4XdtLmdYGbLvuYJkdRpvUwqxk7Iipp501ukQxTBKJuBw4Ks52WI8yYH4/SlTnnajRSprbuZrOFcKFy6sjRFVj0n7msU6jUfU1KCv6Gkv4dbaG440Ewv8AExEAVnjK7shjVkHZHgNq4Pj3xmfMXUHYNvJ676CrVK9ntREKXUb4vwk4q+J+Rdz5nX/HjRGtsWOQdPc8kDtPw9VyhRJAhVGiqP4mP5CmUpeJSazgwfEcMUPe3PLw6+Fb6crrBhqRs8j3Z2+63xkZFJVvnYKpCqWyljoJywPGKKsFONmWoVZU53RreG8YW86MFyaBSCZ131MDxjwjesFSnswdWlW3+0aoMlyBcL5QI7gWdepIMDyB2pUUkNm28I847buvxVRCWVA+UsZOVn7smBPy9BXQ0yw2czWN3SfRGcVSdgT5a1ovYxpN4QrWyNwR5gihNPgHFrlHIqSp0lot8oJ8hNQ2lyWjCUvdQ/8AqFz+A1TvYeI3+3q/pHMPwe/cYIlsszEBV01J2G9DrQXUP7ar4GoTsz+o3VXE3F+KR37SAk2wQCuZtiTpoKRWm5RwjVpIKMrvgqeNmyoIIZmykWzOUgkznYcx4UUVPn5ltXKlazV30M/Ws5glACUEE3h19rcsVLWiQr6HL1ENyYbil1IqWOvT88DRQqShm3s9fzxLPtacxt3AZBXeBrOoM+Mmk6XF4mnXxvtkiZhEhEHRR+FEuTOuDKCtRnOkQkwASTyFDaWWSk27It8P2YxLjRN+rKKzPV0k+TQtLUtwQ8dwq9Y/5ttlHXce40psKsJ+6xUqU4coh0wWPYfFPb1RmWd4JE+Y5+tVlCMuUMhUnD3XY2WAGbuM1u/baAWUZJka5gdARtIiufUxlJpnYpZw2pJmW4zghZvOg+UaqfD7mttKe+CbOXqKXd1Glx0OrQItKP43EekyfqPeqtpzfkhiTVKPmz1jgeHVVmNYWfQf3rk1WzdBId4hhhdYAyQNhSozcS7hcscDhMiZNR/SluTvdjduLE2zg50UQKmLuUlZFdxbhIIJ5/fnWmAiR5h2i4DdLlgFI6Bhm9Qda6FKtFKzMdSk5O6KvAdm8TiGK2bDuREwNBO0kwBU1tbQopOpNIV3E/A0A7M3sCUGI+a7OZBqqxsM86trMAaSKzvU068FKn8DZpacoN3LcPdtKCsMPHp41THU15TwQ+J8JS6yu4m61tWI1hVJJUeoIbyNNUnCNovz/PQX3cakt0l5fI4weBS3MAegpU5SlyOhGMOELirqkEQKqotMZuTKtcDbn5V9hTu8n4ie5peCJH6qAO7A8BVNzbyM2pLA21xVHeIFWUW+CrqxjyRE4+LNxblppdGDKQJEgyJ5GnRoSfJkq6uHHJddou1GCxiXcS4vW8YwUfAWDaLhQvxPiRosCSp108Zp/d5yYlXcY2R5+9wsZJk01KwhtvLFqQHMPhXuEBFZidoFVlOMeWTGEpcIm4rs/iLaF3tMEGpMbctelLjqacnZMbLTVIq7RDwuMe3IVtDBKnVTG0rsaZKClyUp1ZQ91l/hOJYe5a+FcGTw5D/t6VjnSqRluidKnqKM4bJ48v4JyBI0uLHqPyqu+X6Q/tqfSZjFFdA5KLvB4drKfFA7wjfx5VmlLfLb0NtOGxX6l5h+0L5TK6iYIkDQSZHkDtSJUoP/AEavaRfcHxgxFrLcEhhz1rLOLpywSpKaPPu0fCjhrzJ+6dV8q6lCpvjfqc6tT2SwVZFOEljwXFfDfUEq28fe9IrRujXpJWlY0t/DJfWJ01jX5SdJjkaxxnKmzozpwq8gOzikJDkZNttdtT7Co/uZK+OSXpIO2Xg0uHN5RoVGkbb/AFrM2n0GqhFdTpcZfGguEeSp/SoTS6Fu6ROt8UxC7lWH8y/0Iom4yWUQqVuGPL2mvDYWvZv/ANUtRSJdK4xi+OXrwyswVeYQRPmSSfaKunbgFQiuSHYwquyoqyzEAeJNROajFyk8Is3GKPVuCcLTDWltoBpqxj5mO5++QFeS1Gp7+o5S+ByKtRzlca4pwi3fVg4BJ2JAaDyMH/NaNDrKlFPa8X4fAKTVjz/Fg22ZGtWw6mPlJE9QGYgjnqOleqp6mM4qUUjfCluV1J2ZWthzqTqzHMxPOqqo1NSeTR3a2bY4KziY+GDO5E+m4rU6e2Vun7GXvN0b/lzKnjWpWJMxOkVo7jFzKtVnbYnXME7LbKuoLsAVOXYmJU5tT4R/SkKpFN3XA6cKlk0ZvEYy6CyliIJG0bGPStsYQaTsc2daom1cjMxO5JPjrTOBWWyXj+GPaVWfTNy+/KlU6qm7I0V9K6UU2QopxmO7FlmMKCSeQqG0uQjFvCNd2Z7JlyXvoQo2U8/bYVhr6q2IG2jp+s0a3D3bOFVjlVVQHQD8uZ+/CssYOo7yZq3bcRRFXtizIW+Ght7MrE5iJ1/lBM7R0q0qML7bDYp23bjPdt+EWsq4nDrCPGZQIGokMBy8RT9JWe50pPjgxaqirb0vUxqLJFb3wYIq7LQ8UYbqD4kClbB7fkQsEven6nZfE9fKmT4FQ5L34wuKUXY91Z3J6n2J9KzbWnc1brqxHskFCSZJkBBPWGLHkN4jXUVeUUsjITlPCRd9lsefiBGAAIMRMeA1rNWimroZFOPJE7e3gzp1Ej0pmkTyZ9VwjK1sMg5YnN3deZHgOfh51WSTWRlOTjLBc2rrkogBDM3hOsTrudqxtJJvojq3baVstjX/ABG8rtlcgSYGmkGKZshtV0Z99Te7PHgWeG45c0zvoR9fGkSpLojRGr+pkheN3M+XMCY5AiOex8Nah01a9i8JuTtcex/F7ihu/nVVzTlI6AAg7d4qPWqQgptYLVZunFtlZZ7T/wASn0inS0ngzNHXrqiba7VWxuG9qU9HPoNWvp9T0f8ARbYGIDYvKQqk27UiJb99h5Tl/wDLpXnu26jppUb+b/ZCq2oVSNonoprzNRWsjKcLufT8TWuhiNiz4KDtVw3NF1dxo8CdP3Tp029RXd7LlKc+5j14/c0aevGmmpvBl7PDHuGVUlZjMRA8d69NT7KrSftNItU7VoQWLssuI8KnBMo/aMobSJkkmAB5mK79GkqcFTebI87WrudV1Fi7PAbiZLrBo7rkGNtGgx7VzaqeUjbRktyk+DSfFt2RbuEF4IaFJkAODz0OnOubslNuNztTqxhHdb0MtctMxkySxmTz6mugnGKscd05yd7cjtrD5SGaIBB9qo53VkNhR2NSl0JnaDiov5AgypbUiOrE6n6Cqaei6ad+WW1mpVZrbwiprSYyw4JZLPAncSRPUdKRXdkadKrtnsOFtZLIHMjeuVyzf0Mf2pstlbKO7u3iBt9a00cMVJlRhgpUsPlULmErvMaAmW/KrSv8TVBwt5Gm4jg83C9trecf6YYfSs9N7dQvUXWtKm7HmFo94V2JcHIg7SJfwLnJGI6gUu8Rz3rFiEGO30ppmV+Cfh0Ze8Z6e9JlJPCNlOm4q8h8tkUnmeQ+lLs5M0uSpxv1ZOwBKw3Maz160qfgOgm45KvjN5neW3rTRSSwc3UpqWS67H9mv1i6nxQcg7xXqByPgTA9awdo67uKTcOTVp9Fdb5/I9Mx/ZWw1pkW2qA6yqhdeun3pXlqHadWNTdJt+rNzpRtgx3/AAY2bhLA/s80MdtjlI89PevVQ31qUZQWJW5Fd5CLe6WUuEZvF4CbkagMdCVy6CNRW2rF0cNehlotV3dP1LzCcKtW8igZi533+96wSqSmzfGlCmsI0WO7MLdIeyVW4VUknUgwBmEHTpzB231rXJYsc+ErO7GsTwAWlc34uG5AEBGKgZtYdYPlpMnoKRJKCvx6D81XZfU874v3XZDbtAcnRGtkjrGaAfCP61qp2a3Jv5mGrGUHtlFIh4LBveu27VsS9xgij+ZjA9KvOcacHKXCQi12fVPAeFphMPasW/ltIFnqd2Y+JMk+dfONTWdetKpLqzUTS2hNYpu92TbNji3y8h+dPpEsVlBBB2IIPrWuhWlQqRqR5TuVktysyh4piUX9nnAK89M39uulfWNNONanGrHiSucOpujJozfEe0qYZCElmOwnTwnrrT5WSuyIQlN2Rw/ZOwVOaxbW6Qcz5VzZj8xzdZ1mvl1TtWv/AHDlubV27XwethQp7Eklwef3uDfDc2ye+rZOQknQTrsZnyr1GmnKsozgnZi6uyMWm1j5/IoOPWGsOVkT4coj+tbu4cMSME9SpK8CpdidyTUpJcCJScuWNmrFAoAv+yOFJvpI273t1+lZdTNbGbNPTkndno3FOMW7QgmToAo1J5n8q58It5Ntm8Iz2O4gbzLbNsqj90nQvBBGgmBG+/KtFBJSIq0moXZ3b4Bh7GaWa4N8jFCIBYSQkn92dSB3tpEVt2bsmRScVZPkp8PiXf4j54NzNnUaKc3zDLtGvpWOpbdwdCnTUoDGCwi27cBRnOvxT08OftTpV10MdPRt8mhwOAxDW1YXAARoCBMcuXrXOqdpRhJxtwaP7an4swttktD+Jvr/AGrqvdP0McXTorxY9cuErJHko5edVSV7IdJvZua+CG8G+e3fnpbYejQfxp9rYMO9yu2SuF3C3d1rLVSWTpaWTkrF5Z4UshnEnkPHwHM1kdaXETb3ML7pdDddisD3TeIjN3UBEHKDqfIkfSedec7Vr3l3S6c+v+i7kpcGjuvIP3yrlRWSDLdqOIrZZMyydDy13j/aa972FW73T04fp3f6+5x9ZT2Oc/1WX8/YxHG+MHFuumUW80Hf5ss/7RXR1tSLaRTs+lKKbuNcMxBI1M8vIjaK5lWNng7FGe+GT0BsKXxNmNItB2aOWo+bxnqes6U5xe9MxKSVNrzK/jGMVy5BEbL5AQPvxrNVqOTsa6NHak2ZHimGS4sg6xrVqU5QZNelCrHJpv0L9nlfEPijqtgFEkf9Vxr6qhP/AJisPbmrcaSp/q59F/L+xyu7hHh3PZnfWPU146XBZLFzm6dI6/h/gUlO7LRWbjtaKfJQSn8knn36Q8E/xkdAYdNdQBmUxPjoV9q9x/TdapPTSpr/ABePR/jMldQTvIwOIwxZo3Mgbzqa7dTdZ7ngKbjdWPWeMYpbVwBzl7inMfl2jfltXy50ZTbccnd0+YfFmU7TWEV0xIYJlAUtuCJ0DDmJ9ROhFeq/prVtX00/Vfuv3+Zzu06PE18TzPtfj7V5wbSRJLMx5toIHgN/Xwr0taabsjmwi0slAaQMC3bLGAJobS5JjBydkTLOFCkSM7clGvvSZTv5I1QoqLyrvwRf8AsXUctkhj1Ow0jastacLWTNdKjUbvJWJHEBEnMWuHn98qXB39DTNKnHHI0mLe3cQvGhBkaggEZoNNgksoS5ucdrNBxxhZtvm/6hymR/KZ5kbgn1ra+G0YEm2kzKW1kgDY6A/nWF+LOpHwXBbcOw6YhvgkHMinWTGWSdfcCJrPWqOjDvPEXJ3ns/c1gxTp3Qi6ffWuD3cJZbf58DQnFYPMHxKW1JVEmCFOjMWjRm1P4+leuUXJnIbjCN0VtrENnBY+rbAEyfKnSittkZ6VRqabfzLbC4ZWufs2Bzqyuogzm356cvWs7qSjHKN7oUpy3KWHzYtuH2G+L8FLNxW6lJ6DSSJFKcHNbm0OWohD2IRPSuCcIt2lzZSX2lwQ3jvy8tK52tqdxScll9CYzlUdmW3xABp99BXkmm3dmsZVtW8AT7DWrtcEI8t47ifjZn+UsWbX+YjQeIEV7XQ30yUY+FhGooxqxSfQpsVbK2yygkKO9HKTAk+Zp8ZpySbyxVZKnC6InBmYnKurEwAOZ6U6tFMz6Wo4p5PTeN8YNmwqgftXRVaN1RRB+sj1PQ1WrxYvRW6V+iMtgm/WbqWZyfEOXPGzEHLpzkwPWsyhtyzZUqtxe0p8OxJe20q6MVZSZ2MGnVFazXAjTz3Jxbyj3TsRhTh8Fh0QDvKLhbUybnf+gIH+kV4ztGu6leTfR2+WBcoRbeTQR7sf8ANcuoyv7CZpk+g+/veoSsrkpWwSSaZDgSJV0yTO9teGtesqUiVbWTACtoxJ8IB8pr039N6jZXdL9S+2ftcTXS23fQyfBeGLcxNtLSlrVs5nvbBip1PkSIUdJPWvRdr62FDTNeOF5t/wAC9PBuW6XyNlx7DAsG8Ap/EfnXzvc0djSzxYx/aPhYaxdCrmgFvh6gNl7wGnPTSK6Og1TjWi27dL+F8GitZwd1czGP4BlwGloAhvikOQdGADIx0KwIIYbFd9TXXhr9+szLpbHlw16+HmZXp4ul7K+D/ky13s62VW2LbJmBMeMfjXVWrV39xT0Csvsc2eHgaO6oOi7+podW/uq5eOnUcSkl5IscPjMLYGjAnmdyaTKnWqcodGtp6XDRXYztGXaLYyrzPM/0p8NIor2smSp2hudo4RMTHKqEi2GcR82bbrH5VVU3usysqvs3I9i+zXbdy4IRblvNAIVVzLm/PTwrS6W1K/Uyxr7m7Gx/SbxNm+HbQL8MnUx3iw8ffSraeEYxlN+DGyk21FeRmcHbOkjlXPk78HU3xppObsW/ZnEBLjrlkvoW5rlBInqp125x6Yu0KLlSU74X58xW9d40jWrb0rhOQ6x4a9sqSGBUjcEEEeYO1e9TTyjzzi1hkvCcOZ9T3R9famRg2JnVUS/4d2ZB1ZdOrST6KIpndIzvUvoWOO4ebaAWSEiMzN+AAHd5a1dpNWKQqPfueTY9mOL3LuZCwuIkd8/OCf3ZjvAidd/OvL9vd3Rp7F/l9LHe7Nq1Kt3Lp1L0Pqf5d/8Au/t+ZrydsLz+x1mxl8QttLjuYUKZJ8adTozrVIwpq7bK7lHLMtg8TgL5UXMpcsXIgxMk68q79fs/tKgnKCdrW/YzvUUqrUb9R7jPDyQ7Woa3cXI1pQADbIPy+Os1TRKTSjUhJNPErO9/4MushUT7ynK9+Y3VreXmWbjB2jh3s5FcKLSoZzZBBYHKCQw8eu9datTlOnJWfqUUk7W+Rj+3GJ/+WVkABVgTGhk6+9GjhVrUlJr8Q/vIQdhjhvA79wC6hFtUIdblxbmWVhgQQsHad+VOlanmaJlNzW2DE7WYFFxbYj9y8q3VI+XvDWPYUqNSTgoDIUYqTqM9F/RP2gXEYVrRPfw5y+dppNs+neX/AEivLds6R0a+/pLPx6/z8RUpxm24mxa5u3Xur+Zrie87ltvERy2NuggDz5mrNXyVkx+ajpYULFWQDGNwq3UZH+VgQfXmJ5jf0rTp9RKhUVSPKDlWOcDgreHthLYge5J5ljzNGo1dXUVN9V3f2XkRGPgccQtzbYn09NqWsps0UZWmkjOXuvvRE6JX8WcHD3xcUfDFq5KnUnunlWrTp99Da83X3FVLKD9DxDDcavIFAIIUAAMAYA5V7yenhJs48NZVgrXHnv2MQf2hNm5/F8yE+PMfetUUKlL3cr6jJVKNf3vZl49CFi+Htb1IBU7OpzIfIj8DToVIz458OpmqUZQy+PFcEWaYKNNwjC3GGhGgEltSQZlQSDESPr0pEmjTBO2TZWbaLbVWW3kUhmh5O8gyQJOYT6elVhecrZbCbjTjuwkaHCFLnw8/wxbuMV+MbYzpcCyqmeRQGDt3SOlK1EJJuDRajWi1ui79CbiuG8NCFfj2xocw+IJbqQJ3npWTbNO65NEmpq01gyuC4TZR3u2HdlzBYdGUw0kHvKJ+Uj2pesqN0NnncvTgt+7ysXhNecNp4tg8Wzuq3DnWY70FgOgY6j3r6BThFTujzdWpJwauafA2Al7eVI01EhtDBHI1tOY3dWZO4o97LKtCnTTnOpmosgTzYqFtF1Zs8FfmnXTkfGp2qxO5p8HoPZnBjC4VTu7y5MRLEDLoeixXgO1Kj1esko8Rx8Fz82eq0dPuaCvy8/MsbLQgG5OprJKitz3fn2RpbZC4k2e3cWJkCB45hAOvjXT0FalQqKUU2/2FSg5JorsTetYNQ7AB9QoVVzHfSSZ23NdfT6irrK2yKbj18EIruFGndvP1MpxDtFicXKm42T+FTCwN+hb1MV6Gnp6cePmcSpXm+fkWXCcALQ0Yk8+W2unpWrbbDMEptu6wa3gONN0lLipcABnOokiev2K5evowpRU4Yd+nB0tBWnVk4Tzj4kXtZwpRbF3DBLa2w/xFEKuUiHOUCMwEg/2rlSbqcu52aTVN8GH7ZPnwuAZHzW8l1RykoyqNPIbeFX06tOV1nArVTvFWeMm0/Qnwp0s37xBUXmRUJG6W80sPAs5H+mvOf1HXjKcaSfF7/H/wjTLbHcz0gHMYXZe6PPn9fwrzyi7GhYV31Jm3pVZOyFcijYVRT9ngh8nBY9QatHOLFrIVcx3geW/1pjViHtQ3asScxMxyqkZNvJaU7KyRH7S4tbOGdmMBcsnXmQOXnW2lTdRxpx5KU5qEt8uDMWMarjMhDD+Ug+honRlB7ZKz8zowqxmrxd15Fb2usFsFiDb+b4bR7d71ia09nTS1MN/F0V1Cbpyt4Hhxr3pwTmKCB7C4t7Z7jQDup1UjoVOhqs6cZ+8i9OrOn7r/AIJlhrFwgsvwmBBYLqjAcgDtPSl7akcJ3X1HbqM8tbX5cfI0vD2dypczBMZYA1Opj35aU1RhFY58GIvUlLPHiuCdxE5CmX5mEEEA6D5R9Ca3UIbY7urOXqqneT29F08y1tYd21ugiMsTA2EroNFjeOVTVhCUbSyJpTqQleDsWvBuK/HvLaZ0Kwf+mg1G0GNa4Wt0WxXp4V8noNHrXU9mfJZccslLwIuObdwRkY5lFxdZGkrInYgSPGsWqcVppYN0L78sjFev415u5rPBetfQTzpMwN45hGrDafwp1NvgTUirXNxwriaXbZR4VoIIbrtIJq6l+rBlnTtmOUM4DhGbEJbnuk685Ud5gfasuu1kaFGcr5Sx68IfpdNKrOLt7N8/n0N5jO9pMAaR56R9K8FQk458T1TzglOoCj7FI3OcgbKm7fzMummYGfASSfautRjGhGUlmVrejYmzfPBjuK3BisReYnMqn4agaZVXmOssGO/IV7Xseh3WljuWXl/E852jXcq2OEc4Q2kTIZBzT8nlA0Oux9DXTsYJTbLH9ZCgMonkF2y8tZ86kolfBXt2kv2HzWiu5BUiQQTO451l1FNVVaRu0su6d11KjiHap7mF/V9Ze49y6875mLZF8JMn2rlOklU3LjodLvG4bfmLjP2uG4fh7Zl4vEgawbl3SfY0lzVOU6kuFYbt3xhBdbn0ELS4awlq3pkRba+ARQs+gHvXz6UnWqOcuruzVFXHuHLCoPCfz/OqSlyy0+CZ47/f+aRtuhQDEL0I8x/SnQxwiNkjoX15H6Gr7n4BsYl+8qKXYjKNzQmpcckJXdinfj6xKKxk9IFT3DvnA7u11MZ+kXidxrdlGMC4xIQaSqCSTzOpX2rt9j0I945+C59TD2jJQpbV1MbZxDIZUlT1BivQTpQmrSSfqefhVnTd4Nr0F4x2nvJYdcxOYZVMDumRJPpPXWKzR7MoupGSVrc+Z19J2jWalGbvjBhK7Iw5mpKnNBBa4X4JKKgOgl2fctzUDaB9Zq9JXeRddpR9k1nAlV1LEEKTkAmBMjUeH96a6abuZ1VlGLXl/wCDnE0LY5EJCqOcwI5QfvU1qbssGOOU7mh47iCbEK2YhhmMiSI5xSVyX4RllcLDKYO4I+hFWcU4uLCMpKSlHoabH8dXE4qyLdxWt20VmA3F5wysrdCu0eJryevg4UnH8weqpVFKzX5cuBe67+Vec2mu54JX0E8+dIYg0J2YNXRZm6rLpoYkET7edXqSTXJWhTkm8YZsP0fXs91yx1VIQabGM0eOg96812zFxppLhvP7Ha089yx0IdjtFiRi3BcFMzsqMAVgHQddBT//AJ+nnQirZsrtcmLV6qtp3dcX+hs8Jx+3eQB/2bkQJMrJHJv61x6vZ1ahPfD2kvn8i9DtOjV9mXsvz4+Zxxu+EEg6W0J9/wDFTooSk1HrKSNtWSjTbMFwyRnHMrJM6Ty/GvpEI2VjydWV7PzOFxrPoIMTLdY/zWbVaiVOKcTTpNJGrJ39bDlu+WtHUgjfx5/flTaFXvKd+oivS7qtbp0K27dMrruYIG5B0I8Zmok7J5GRjd5RWX7BRirCD489dx1Fcw3Wselfoi7NSzYy6O6nyTzPX039q8721rMdzH4m7T09q3dX9j1K8DcYT+8fZRqfvxry69lWRoWCZY+YeRpcl7LZWfBJsuNRzHLwohFWFST5Oy1W7xLEURYSarukySNiTmOXlGvQk7e0T7URshkFi5AxaqgCkCfCrpNjou+TzHtvjxexi5TK2Uyf62OZv/qPSvV9kUXT0931d/h0OB2rUTqbV0KS0wM+BrqPByGiFx63NhuoIPpufwq9N+2h2ldqhlq1HWG6kqFAHdhtavHkpLg2XC8YP1a2g/dJnzzEn8RT6Fn8DJqk4/EhcTDu7Idl11JMllB1n2rPq6z3behv7P0qcO86kXh9sa5YVgdDWSVSVOSkjoxoQrQcGOcQ4nlGWIcD0k8x7VvhqFONzkT0TpVNsuBvsvjyrC0ABmcOzkme6RlHv+NcvWUFNObfCeDbQqbbR8z1D9ZFeS7tnU3HiQr3ZxDoCoJJHDx3tTApdXCwP03vWbLLCXxZJcEjXuwYMx1rPUh3q2tG2nKFFN3wQDji1wMdOXkKeqSjGxzdXUddZNDg8XmWDuD9DSnGzOHUjZjmL4oQihTpp6MJMe9To6UFqFUksq9jpVKslTjQ6bVcq0xRZpJ5AeQG29d7c2zP3aisD9vDFLUwQS2/8pBA+s0nVwT09/BjdHUa1aS/S/5GbFzKTGuaVKwZBgwfHf61hoV3SXHPmb9Tp++ks8eRzi7bLLAEGAVJkGVIJ+lRPU73ZBHTd3l/Am8DFzE4lbAY95tCQHX4bHMJVttDuPLlWTVVY0KTqP8AGNopznZnuWFw620S1bAFtNo0k9fevC1qsqknJ9ToE3CrqT0Eep+xWebtwVfAqkyCP3fqf8TV4K6sRLglNluAMPcbg9KTJbXZsXFuOB5damKuVeAJqXgEQcbcCz1aAPYAmjbcdTVzM9ueJCzae4Gg5CFHPMxyofLX6V0NBQ72qo2xf6Fas+7pNnkXDmIQk7lidd69o1k8tXlukTMKwLOeWn4VV8Cmd41M1thE5h9n61EXZkwe2VzEkculbTsJ3RzFSQEUAIJGoqU7ENXL7geKYnK3ylcomNG3Ef3plGSjO3iJ1EXKCl4EzGN3zr0n0Ais2r/7Dpdnf9K9WOcK4eLhJDBWmNZIIgHlqDWWrJJJM2UX7TaQz2n4Ulq3mY5rpKgETEd6RB30G9Tpql3tXAjWRv7ZnsExDKfGD5VrlwcyorwZeONfnA8NKR8Dnpu3BVWuGsdiPHwpjrJHbjp5MdfhLAfMI8jVFXT6DHpZLqGG4eQQWIy89YHvROqmrLkvS0sk1KXBMxuCRl7pAM9Z60qnUknkfW08JR9l2IDcMYc9PWfan98mY3pZLqWOFBWDuDIPnVG7o41eG2bg+h3dtQgEaj3NSmKc7zbG8a4JVohoGbaD4gAdIrr06m+Kl16j6fHkLhcQxULvBkA8gJ0/9vpSdbU/4dr6s26CjevvXRP6jmGwpLFGIE94E6DMdtfYetc294XXQ6MouNS3iW3GcPbNkhIBYqxAJYKQIYTzE9Z3rNGp7Y103KGSX+j60lq49y5oLSE5tzlGpHlqTWLtaUqkIwj1YUYKmmzdp25wMf8AOiebW7ij3IiuG+y9Xe7j9UMuvE1Vu+vws6sGBEhlIIJPQjeuZKL32a4K8s7srFvxpiViG7yOkBTVdRzHXx86mdNTVnyVauSbd0MJH351mzTwylrCMam9yyK/iFkZg5gwpAB2B3FOyopDafgeS/pAx4u3UtLvKvcbqT8oB8By8q9P2RRcIb36Iz61/wDFLyRnCsHKNetdrzPL85HLbZAR3dd5YA1VtMaqM5Z2v5DzYqNQR5Aj8jVbEOlLwfyIWNwsuWAgHXYRQp2wd3Rx30YtkZsKPD2ymrKbNLpRObuB5wfoalVCsqKGWwf3BFWVQo6KOf1Vl1WNNQd9RVo1c3KSoXTXQsrbC5mbYsdfDlS60253NWlpKNJRH+EqYuHPlddgQSCI8BoaXUccXIpxmm/UZ43e+JlU65QDm8aKK25QVlfDKZrMGQZ9vzrSpXMcqYMGJmPv3q6cbGX+1a4Le5aJ19A0D+lY00sHYabyc52HzDTbMAfrC6VNk+CN0l73z/ES0tgjUHbSATPmYpbbTHYaOHwYHymD01I+m1Sp+JV0/ANtCCNPmiR7zp6xRzlBe2Hg5u24BjbQ6nmOYq8JZszna/SOa7yHK580R8aGIOUiAqnQ66mNvvlTFNJ2aZioaTYt7aYxdII6HxIg+RptGrKlLxRucKdWmrey/oLh7pV+9z503UVI1oXXKJ0lOWnqWfDLHKSwIBMff351z8JZOnJXY4+pg+o3qnGSZWtYewZNsPq4zK6xofmQgbwYmKXUW9rjDX3F7cWIH6qwWMunhP5x+dOur3uRm1mjR9kOKXMOFVTNpj3rbTlmZnqppWp0FLUq8sPxX5k81X7SqabUyUcrwf7eB6Hg+1qGQ6MsGDEMPTY1yqnYdVe5JP6Dafb1CXvxa+q/n6FjY4/hyP8AmAf9wK/iKxVOzNVH/B/DP2N8O09JPiovjj72H1xtkmVup5hl9iKzSoTWJxfxRqjUhNXi0/RksYtY75AHWRH9qxS00k7wLW8By+gKyNZHvQrpZJg8nj36QOErbxSvbIzOJZehER5SDz6V6nsivKVFxksLh/ngU1MO8i4Rau0Zd8O23uBMn1rrd4mJo6CFLzf5wdDD+DDrIMecmqbjZY7bBHfRhzMR7661G/oXUWPjDwo7hHkRHtmqm7PJKikrJCZRtnAPRsv01ou+bBjxODYB0CqfIgH001qd3mG0ZKRMyPDun6RV73KkZlWY7p8/8Uy7FtI7wVvVhKAeLqPxiolxctCajdMlYYC2xObNPNRmB+9KXNNrgbTcW73OcVhszSNo21B9hUQnZZIqxTlgYOG6Bvx/OmbxTgN/qnn7f3q28r3Y9hcap2+Ybg5yR6EVWVNrkmFWMuP3J1pg0RJO5mY9NqU1YcncbNgDW2IM6jI5U+k6eYqd36iu22Y/6OrN6ZXIynn3CAfIzHpUONs3v8QU74asdnCZjAUqI1MDX01o326k7b9CG3DT+7I8IQCmd6upRUvAhthHWc/cXSTmXKRMgEkzy6UzepcZYl00sNWRKtJy2XzBqjYyMbKy4IuLtECdYJ170j67elMg08C53jlFg2Oi3lRQJ0OUGTodZy5oGu5FVVO7yy0q9sJDOGAZSCPTUj1FVlh4LxbkskhcE2WVMDpBaP8ASToPKqb1ezLbH0Z07uFAZSR/KhgeMEz7VCUW8MluS5Q5w5520mY0I1E7g6jl7VspLFjxXan/AHyfmaDh2IzoZ+ae96DcUxHLmkngmpqD41D5IXBQcaUAmryygo+8TcRfItrryn+lCirslSdrXLThnaB7GgY5dDlIJEHw/pWHV9n0dSvaWfFcmzR66vpniV4+D4/18Cn4veW4GN5gGfvZiYObfT8KuqcKNFU4rjg06GrXr65VVfnPgl4FRa4edlceBYMZHnmrO6i6o9p3b6MdbCOD3gpjorGffT61XfHoW2sPhJp+zKty7hA99h71F34/ULLwH7eGMGGYeBVSPTQfjVXLxLJeAgBGmUt1EqPp/ejAZG8ik7OoHUqo9CDHpU3YYOzYVu8r5o/mXTyga+9Ruaw0Fr8MYu4dmU6KT4MQfURV4ySZWSwVljh1wgsqoxXQwVJ15QTJPkK1KpHqZZU2+OSRZwjW2Kt3CdcrqR3T4Eg8j7Uuc9yG04uLJq4b96EI5EKSfb+9I3dMjrHLKo2VlI55C3t0ou/xhgZDKd318VWfqtWs/Aj4jV7A5oKm4CNoIAPgRt9KvGpbmwudO+Ve5IwTEyHS4pGmp0PkdBVJq2U0y0JXxJWZPFmYBlVHORPqQRSt1sjbDOIwYcFSAy9WLj11G/lVoz2u6ZEoKSs0MG1ctwAEdOhZi48yfmq94S5w/oUtOPmvqP28WtxSFZCvMf2NUcHF5uWUlJYB2WQFVfZT+YqUn1Bsi3cOF+VhbI1gIIJ8RufQimKTfKv8Rbil7rsR8TeVoRiSd9F7pPLnP1q0U17S/wBkN7vZf+i54Q1lJa7bnSMoEg+hMfe9VnOXQZCjG5CxdhHYtlNsE6BWCx0kSKhVHwE6aOfgOo0zv4llUxygAQfpRui3nBW0kvEVcQcsEEa6ZyFb3mT70bM3X0BTvj7jRJtvIHzct9T0PjTqFTO04vbOhVSHfLpz/JZYK+FuKR8rqJHQ9a1vpY8m1hp9C3S+CJB0FCWRTdkU3E+8J6kR5Tqas+ApXTHr5nToAPb7NXjwVk7M7w7yIGrKNB1HLXz/ABpU01wPhZ2vwQ8aVtlAzEEjQ/gJiPeuW5Sqybtwe60Gnp6aktr97N/H86CW0zRLOCNiCQPoINDdvA3WA3SuhLseUlV9ivL0osmTdnX/ABHSHtv6HN7ldTUd34NBvfVM7traJ7wAbrMN/un61D3L0J9lsGsRooWeRYu/vp+dG6/P8BY4vWn0zJbbq0wfTMPzqU10bBp+CG7i2dBcCDodhPmRHsalb/8AG5V7eouQSP2gy84yjlpqSdqLu3BZJX5JCYdAAyd7XvOxze2UUtuTdngZeK4FxGJVmnK8n98KX1+sURjJdSJTT6EYXEzH9o8jf5p9VIir2lbhC01fk7+AV1zM08oCt67fhRdMmzGGxTA/KPVl/pVlFeJF3+MicVuEXiASBA0BgbUymk4iW3cjcT1sydSCIJ1IneDyq9LE7Fa/uXLfhShrVssASV1J1J85rPVxNpD6eYK5YYdQMygQs7cthypMm7jUkKtpQdFHsKi7JsjlLC/EDZVzQO9An3psW9rQiaSkmh6NKUx6Kq+x+IdfuK0R90VL3jlvlB5zvUDIlYjk4kgkxG06bDlT7Lurmfc++auS71wgGCRr1NUSReTJ/EjFm0RoTEkbnTrVIJbmVk2V1tQ8hxmEbNrrr1pjduCrSayRuB6zOsMYnWNDt0p7xOJyO0HfRVPVfcs8N+VaDycixtf8sef51ZCZcohYw/tB5iofJeHush4I/tR4sZ/9qy6n3Ger7MpwcYtpdS1Ai6kab7eVL0s5SvdmftijThTvGKWeiXmPcSP+38zS6qXeM6vZDb0cb+f3M9i7hGIUAkAjUAmD50yKTp5NknaqkjvFXmEwx9zVYpF5Nk3Esf1dGnvHnz586pFLe0DbsQrSBvmAaNp1j3q7bXAJJ8jXCBm+Jm1gmJ1jyq1XFrFKOb3Lq0P3f3Y25b9KzSZoSR3kAbQAeQqG3YkZS0ouCFAmZgAT59aum2si5KzwWA/OlSGx4GkP7Q+VH+JK5C8xhvAURIkUuOusL4AJAO4BIFaYJOF2Jk2p2Q6zGdzVUi7Z/9k="/>
          <p:cNvSpPr>
            <a:spLocks noChangeAspect="1" noChangeArrowheads="1"/>
          </p:cNvSpPr>
          <p:nvPr/>
        </p:nvSpPr>
        <p:spPr bwMode="auto">
          <a:xfrm>
            <a:off x="155575" y="-1790700"/>
            <a:ext cx="4991100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032" y="4444023"/>
            <a:ext cx="2094318" cy="1568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0" descr="flag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563" y="0"/>
            <a:ext cx="1371600" cy="89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6379157"/>
              </p:ext>
            </p:extLst>
          </p:nvPr>
        </p:nvGraphicFramePr>
        <p:xfrm>
          <a:off x="60326" y="20638"/>
          <a:ext cx="895186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name="Photo Editor Photo" r:id="rId9" imgW="4200000" imgH="4580952" progId="MSPhotoEd.3">
                  <p:embed/>
                </p:oleObj>
              </mc:Choice>
              <mc:Fallback>
                <p:oleObj name="Photo Editor Photo" r:id="rId9" imgW="4200000" imgH="4580952" progId="MSPhotoEd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26" y="20638"/>
                        <a:ext cx="895186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AutoShape 25" descr="Image result for rwanda gorilla picture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50" name="Picture 2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952" y="5303173"/>
            <a:ext cx="2365932" cy="1568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itle 1"/>
          <p:cNvSpPr txBox="1">
            <a:spLocks/>
          </p:cNvSpPr>
          <p:nvPr/>
        </p:nvSpPr>
        <p:spPr>
          <a:xfrm>
            <a:off x="12511" y="329194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sz="2800" b="1" dirty="0" smtClean="0">
                <a:solidFill>
                  <a:srgbClr val="0070C0"/>
                </a:solidFill>
              </a:rPr>
              <a:t>AFRICASAN Conference, Dakar May 2015</a:t>
            </a:r>
            <a:endParaRPr lang="en-U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21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604" y="-8021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Introduction &amp; Background</a:t>
            </a:r>
            <a:endParaRPr lang="en-US" sz="3600" dirty="0"/>
          </a:p>
        </p:txBody>
      </p:sp>
      <p:pic>
        <p:nvPicPr>
          <p:cNvPr id="4" name="Content Placeholder 4" descr="Screen Shot 2015-03-16 at 15.29.5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554" b="-42554"/>
          <a:stretch>
            <a:fillRect/>
          </a:stretch>
        </p:blipFill>
        <p:spPr>
          <a:xfrm>
            <a:off x="0" y="6012739"/>
            <a:ext cx="1907109" cy="104883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50036" y="1600200"/>
            <a:ext cx="9209798" cy="4525963"/>
          </a:xfrm>
        </p:spPr>
        <p:txBody>
          <a:bodyPr>
            <a:normAutofit/>
          </a:bodyPr>
          <a:lstStyle/>
          <a:p>
            <a:pPr algn="just"/>
            <a:r>
              <a:rPr lang="en-US" sz="3000" dirty="0"/>
              <a:t>Performance contracts </a:t>
            </a:r>
            <a:r>
              <a:rPr lang="en-US" sz="3000" dirty="0" smtClean="0"/>
              <a:t>“</a:t>
            </a:r>
            <a:r>
              <a:rPr lang="en-US" sz="3000" dirty="0" err="1"/>
              <a:t>Imihigo</a:t>
            </a:r>
            <a:r>
              <a:rPr lang="en-US" sz="3000" dirty="0" smtClean="0"/>
              <a:t>” are </a:t>
            </a:r>
            <a:r>
              <a:rPr lang="en-US" sz="3000" dirty="0"/>
              <a:t>contracts between the President of </a:t>
            </a:r>
            <a:r>
              <a:rPr lang="en-US" sz="3000" dirty="0" smtClean="0"/>
              <a:t>Rwanda and </a:t>
            </a:r>
            <a:r>
              <a:rPr lang="en-US" sz="3000" dirty="0"/>
              <a:t>government agencies detailing what </a:t>
            </a:r>
            <a:r>
              <a:rPr lang="en-US" sz="3000" dirty="0" smtClean="0"/>
              <a:t>the respective </a:t>
            </a:r>
            <a:r>
              <a:rPr lang="en-US" sz="3000" dirty="0"/>
              <a:t>institution sets itself as targets on a number of governance, justice, economic and social indicators. </a:t>
            </a:r>
            <a:endParaRPr lang="en-US" sz="3000" dirty="0" smtClean="0"/>
          </a:p>
          <a:p>
            <a:pPr algn="just"/>
            <a:endParaRPr lang="en-US" sz="3000" dirty="0"/>
          </a:p>
          <a:p>
            <a:pPr algn="just"/>
            <a:r>
              <a:rPr lang="en-US" sz="3000" dirty="0" smtClean="0"/>
              <a:t>The </a:t>
            </a:r>
            <a:r>
              <a:rPr lang="en-US" sz="3000" dirty="0"/>
              <a:t>stated objective of </a:t>
            </a:r>
            <a:r>
              <a:rPr lang="en-US" sz="3000" dirty="0" err="1"/>
              <a:t>Imihigo</a:t>
            </a:r>
            <a:r>
              <a:rPr lang="en-US" sz="3000" dirty="0"/>
              <a:t> is to improve the speed and quality of execution of government </a:t>
            </a:r>
            <a:r>
              <a:rPr lang="en-US" sz="3000" dirty="0" smtClean="0"/>
              <a:t>programs, </a:t>
            </a:r>
            <a:r>
              <a:rPr lang="en-US" sz="3000" dirty="0"/>
              <a:t>thus making public agencies more effective.</a:t>
            </a:r>
          </a:p>
        </p:txBody>
      </p:sp>
    </p:spTree>
    <p:extLst>
      <p:ext uri="{BB962C8B-B14F-4D97-AF65-F5344CB8AC3E}">
        <p14:creationId xmlns:p14="http://schemas.microsoft.com/office/powerpoint/2010/main" val="390740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604" y="-8021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Introduction &amp; Background</a:t>
            </a:r>
            <a:endParaRPr lang="en-US" sz="3600" dirty="0"/>
          </a:p>
        </p:txBody>
      </p:sp>
      <p:pic>
        <p:nvPicPr>
          <p:cNvPr id="4" name="Content Placeholder 4" descr="Screen Shot 2015-03-16 at 15.29.5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554" b="-42554"/>
          <a:stretch>
            <a:fillRect/>
          </a:stretch>
        </p:blipFill>
        <p:spPr>
          <a:xfrm>
            <a:off x="0" y="6012739"/>
            <a:ext cx="1907109" cy="104883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50036" y="1001092"/>
            <a:ext cx="9209798" cy="4525963"/>
          </a:xfrm>
        </p:spPr>
        <p:txBody>
          <a:bodyPr>
            <a:noAutofit/>
          </a:bodyPr>
          <a:lstStyle/>
          <a:p>
            <a:pPr algn="just"/>
            <a:r>
              <a:rPr lang="en-US" sz="3000" dirty="0"/>
              <a:t>Every year, since 2006, </a:t>
            </a:r>
            <a:r>
              <a:rPr lang="en-US" sz="3000" dirty="0" err="1"/>
              <a:t>Imihigo</a:t>
            </a:r>
            <a:r>
              <a:rPr lang="en-US" sz="3000" dirty="0"/>
              <a:t> performance contracts are evaluated to inform the Government on the relevance of the government’s interventions in changing people’s </a:t>
            </a:r>
            <a:r>
              <a:rPr lang="en-US" sz="3000" dirty="0" smtClean="0"/>
              <a:t>lives.</a:t>
            </a:r>
          </a:p>
          <a:p>
            <a:pPr algn="just"/>
            <a:r>
              <a:rPr lang="en-US" sz="3000" dirty="0" smtClean="0"/>
              <a:t>Whether </a:t>
            </a:r>
            <a:r>
              <a:rPr lang="en-US" sz="3000" dirty="0"/>
              <a:t>the public spending makes difference or value for the money, what policy or </a:t>
            </a:r>
            <a:r>
              <a:rPr lang="en-US" sz="3000" dirty="0" smtClean="0"/>
              <a:t>program </a:t>
            </a:r>
            <a:r>
              <a:rPr lang="en-US" sz="3000" dirty="0"/>
              <a:t>works well, if policy makers are able to judge on the merit or worth of an intervention, among others</a:t>
            </a:r>
            <a:r>
              <a:rPr lang="en-US" sz="3000" dirty="0" smtClean="0"/>
              <a:t>.</a:t>
            </a:r>
          </a:p>
          <a:p>
            <a:pPr algn="just"/>
            <a:r>
              <a:rPr lang="en-GB" sz="3000" dirty="0"/>
              <a:t>Over time, </a:t>
            </a:r>
            <a:r>
              <a:rPr lang="en-GB" sz="3000" dirty="0" err="1"/>
              <a:t>Imihigo</a:t>
            </a:r>
            <a:r>
              <a:rPr lang="en-GB" sz="3000" dirty="0"/>
              <a:t> have become institutionalised as a means to keep local leaders accountable to their communities and the Government. 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97270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604" y="-8021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Definition</a:t>
            </a:r>
            <a:endParaRPr lang="en-US" sz="3600" dirty="0"/>
          </a:p>
        </p:txBody>
      </p:sp>
      <p:pic>
        <p:nvPicPr>
          <p:cNvPr id="4" name="Content Placeholder 4" descr="Screen Shot 2015-03-16 at 15.29.5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554" b="-42554"/>
          <a:stretch>
            <a:fillRect/>
          </a:stretch>
        </p:blipFill>
        <p:spPr>
          <a:xfrm>
            <a:off x="0" y="6012739"/>
            <a:ext cx="1907109" cy="104883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50036" y="1062790"/>
            <a:ext cx="9209798" cy="5063373"/>
          </a:xfrm>
        </p:spPr>
        <p:txBody>
          <a:bodyPr>
            <a:noAutofit/>
          </a:bodyPr>
          <a:lstStyle/>
          <a:p>
            <a:pPr algn="just"/>
            <a:r>
              <a:rPr lang="en-US" sz="3000" dirty="0" err="1"/>
              <a:t>Imihigo</a:t>
            </a:r>
            <a:r>
              <a:rPr lang="en-US" sz="3000" dirty="0"/>
              <a:t> is the plural Kinyarwanda word of </a:t>
            </a:r>
            <a:r>
              <a:rPr lang="en-US" sz="3000" dirty="0" smtClean="0"/>
              <a:t>‘’</a:t>
            </a:r>
            <a:r>
              <a:rPr lang="en-US" sz="3000" dirty="0" err="1" smtClean="0"/>
              <a:t>Umuhigo</a:t>
            </a:r>
            <a:r>
              <a:rPr lang="en-US" sz="3000" dirty="0" smtClean="0"/>
              <a:t>’’, </a:t>
            </a:r>
            <a:r>
              <a:rPr lang="en-US" sz="3000" dirty="0"/>
              <a:t>which means to vow to deliver. </a:t>
            </a:r>
          </a:p>
          <a:p>
            <a:pPr algn="just"/>
            <a:r>
              <a:rPr lang="en-US" sz="3000" dirty="0" err="1" smtClean="0"/>
              <a:t>Imihigo</a:t>
            </a:r>
            <a:r>
              <a:rPr lang="en-US" sz="3000" dirty="0" smtClean="0"/>
              <a:t> </a:t>
            </a:r>
            <a:r>
              <a:rPr lang="en-US" sz="3000" dirty="0"/>
              <a:t>also includes the concept of </a:t>
            </a:r>
            <a:r>
              <a:rPr lang="en-US" sz="3000" dirty="0" smtClean="0"/>
              <a:t>‘’</a:t>
            </a:r>
            <a:r>
              <a:rPr lang="en-US" sz="3000" dirty="0" err="1" smtClean="0"/>
              <a:t>Guhiganwa</a:t>
            </a:r>
            <a:r>
              <a:rPr lang="en-US" sz="3000" dirty="0" smtClean="0"/>
              <a:t>’’, </a:t>
            </a:r>
            <a:r>
              <a:rPr lang="en-US" sz="3000" dirty="0"/>
              <a:t>which means to compete among one another. </a:t>
            </a:r>
            <a:endParaRPr lang="en-US" sz="3000" dirty="0" smtClean="0"/>
          </a:p>
          <a:p>
            <a:pPr algn="just"/>
            <a:r>
              <a:rPr lang="en-US" sz="3000" dirty="0" err="1" smtClean="0"/>
              <a:t>Imihigo</a:t>
            </a:r>
            <a:r>
              <a:rPr lang="en-US" sz="3000" dirty="0" smtClean="0"/>
              <a:t> </a:t>
            </a:r>
            <a:r>
              <a:rPr lang="en-US" sz="3000" dirty="0"/>
              <a:t>describes the pre-colonial cultural practice in Rwanda where an individual sets targets or goals to be achieved within a specific period of time. </a:t>
            </a:r>
            <a:endParaRPr lang="en-US" sz="3000" dirty="0" smtClean="0"/>
          </a:p>
          <a:p>
            <a:pPr algn="just"/>
            <a:r>
              <a:rPr lang="en-US" sz="3000" dirty="0" smtClean="0"/>
              <a:t>The </a:t>
            </a:r>
            <a:r>
              <a:rPr lang="en-US" sz="3000" dirty="0"/>
              <a:t>person must complete these objectives by following guiding principles and be determined to overcome any possible challenges that arise.</a:t>
            </a:r>
          </a:p>
        </p:txBody>
      </p:sp>
    </p:spTree>
    <p:extLst>
      <p:ext uri="{BB962C8B-B14F-4D97-AF65-F5344CB8AC3E}">
        <p14:creationId xmlns:p14="http://schemas.microsoft.com/office/powerpoint/2010/main" val="189970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604" y="-8021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Objectives</a:t>
            </a:r>
            <a:endParaRPr lang="en-US" sz="3600" dirty="0"/>
          </a:p>
        </p:txBody>
      </p:sp>
      <p:pic>
        <p:nvPicPr>
          <p:cNvPr id="4" name="Content Placeholder 4" descr="Screen Shot 2015-03-16 at 15.29.5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554" b="-42554"/>
          <a:stretch>
            <a:fillRect/>
          </a:stretch>
        </p:blipFill>
        <p:spPr>
          <a:xfrm>
            <a:off x="0" y="6012739"/>
            <a:ext cx="1907109" cy="104883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50036" y="983960"/>
            <a:ext cx="9209798" cy="5063373"/>
          </a:xfrm>
        </p:spPr>
        <p:txBody>
          <a:bodyPr>
            <a:noAutofit/>
          </a:bodyPr>
          <a:lstStyle/>
          <a:p>
            <a:r>
              <a:rPr lang="en-US" sz="2800" dirty="0"/>
              <a:t>To speed up implementation of the local and national development agenda </a:t>
            </a:r>
            <a:endParaRPr lang="en-US" sz="2800" dirty="0" smtClean="0"/>
          </a:p>
          <a:p>
            <a:r>
              <a:rPr lang="en-US" sz="2800" dirty="0" smtClean="0"/>
              <a:t>To </a:t>
            </a:r>
            <a:r>
              <a:rPr lang="en-US" sz="2800" dirty="0"/>
              <a:t>ensure stakeholder ownership of the development agenda </a:t>
            </a:r>
            <a:endParaRPr lang="en-US" sz="2800" dirty="0" smtClean="0"/>
          </a:p>
          <a:p>
            <a:r>
              <a:rPr lang="en-US" sz="2800" dirty="0" smtClean="0"/>
              <a:t>To </a:t>
            </a:r>
            <a:r>
              <a:rPr lang="en-US" sz="2800" dirty="0"/>
              <a:t>promote accountability and transparency </a:t>
            </a:r>
            <a:endParaRPr lang="en-US" sz="2800" dirty="0" smtClean="0"/>
          </a:p>
          <a:p>
            <a:r>
              <a:rPr lang="en-US" sz="2800" dirty="0" smtClean="0"/>
              <a:t>To </a:t>
            </a:r>
            <a:r>
              <a:rPr lang="en-US" sz="2800" dirty="0"/>
              <a:t>promote result-oriented performance </a:t>
            </a:r>
            <a:endParaRPr lang="en-US" sz="2800" dirty="0" smtClean="0"/>
          </a:p>
          <a:p>
            <a:r>
              <a:rPr lang="en-US" sz="2800" dirty="0" smtClean="0"/>
              <a:t>To promote </a:t>
            </a:r>
            <a:r>
              <a:rPr lang="en-US" sz="2800" dirty="0"/>
              <a:t>innovation </a:t>
            </a:r>
            <a:r>
              <a:rPr lang="en-US" sz="2800" dirty="0" smtClean="0"/>
              <a:t>and </a:t>
            </a:r>
            <a:r>
              <a:rPr lang="en-US" sz="2800" dirty="0"/>
              <a:t>competitiveness </a:t>
            </a:r>
            <a:endParaRPr lang="en-US" sz="2800" dirty="0" smtClean="0"/>
          </a:p>
          <a:p>
            <a:r>
              <a:rPr lang="en-US" sz="2800" dirty="0" smtClean="0"/>
              <a:t>To </a:t>
            </a:r>
            <a:r>
              <a:rPr lang="en-US" sz="2800" dirty="0"/>
              <a:t>engage stakeholders (citizens, civil society, donors, private sector, </a:t>
            </a:r>
            <a:r>
              <a:rPr lang="en-US" sz="2800" dirty="0" err="1"/>
              <a:t>etc</a:t>
            </a:r>
            <a:r>
              <a:rPr lang="en-US" sz="2800" dirty="0"/>
              <a:t>) in policy formulation and evaluation </a:t>
            </a:r>
            <a:endParaRPr lang="en-US" sz="2800" dirty="0" smtClean="0"/>
          </a:p>
          <a:p>
            <a:r>
              <a:rPr lang="en-US" sz="2800" dirty="0" smtClean="0"/>
              <a:t>To </a:t>
            </a:r>
            <a:r>
              <a:rPr lang="en-US" sz="2800" dirty="0"/>
              <a:t>promote zeal and determination to achieve set goals </a:t>
            </a:r>
            <a:endParaRPr lang="en-US" sz="2800" dirty="0" smtClean="0"/>
          </a:p>
          <a:p>
            <a:r>
              <a:rPr lang="en-US" sz="2800" dirty="0" smtClean="0"/>
              <a:t>To emphasize </a:t>
            </a:r>
            <a:r>
              <a:rPr lang="en-US" sz="2800" dirty="0"/>
              <a:t>the culture of regular performance evaluation </a:t>
            </a:r>
            <a:endParaRPr lang="en-US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9707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604" y="-8021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Methodology</a:t>
            </a:r>
            <a:endParaRPr lang="en-US" sz="3600" dirty="0"/>
          </a:p>
        </p:txBody>
      </p:sp>
      <p:pic>
        <p:nvPicPr>
          <p:cNvPr id="4" name="Content Placeholder 4" descr="Screen Shot 2015-03-16 at 15.29.5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554" b="-42554"/>
          <a:stretch>
            <a:fillRect/>
          </a:stretch>
        </p:blipFill>
        <p:spPr>
          <a:xfrm>
            <a:off x="0" y="6012739"/>
            <a:ext cx="1907109" cy="104883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50036" y="983960"/>
            <a:ext cx="9209798" cy="5063373"/>
          </a:xfrm>
        </p:spPr>
        <p:txBody>
          <a:bodyPr>
            <a:noAutofit/>
          </a:bodyPr>
          <a:lstStyle/>
          <a:p>
            <a:pPr algn="just"/>
            <a:r>
              <a:rPr lang="en-US" sz="2800" dirty="0" err="1"/>
              <a:t>Imihigo</a:t>
            </a:r>
            <a:r>
              <a:rPr lang="en-US" sz="2800" dirty="0"/>
              <a:t> is the result of a participatory process of identifying and implementing priorities from the grassroots to the national level. </a:t>
            </a:r>
            <a:endParaRPr lang="en-US" sz="2800" dirty="0" smtClean="0"/>
          </a:p>
          <a:p>
            <a:pPr algn="just"/>
            <a:r>
              <a:rPr lang="en-US" sz="2800" dirty="0" smtClean="0"/>
              <a:t>In </a:t>
            </a:r>
            <a:r>
              <a:rPr lang="en-US" sz="2800" dirty="0"/>
              <a:t>the process of identifying priorities, each level demonstrates its contribution to achievement of development goals</a:t>
            </a:r>
            <a:r>
              <a:rPr lang="en-US" sz="2800" dirty="0" smtClean="0"/>
              <a:t>. For more on the methodology visit:</a:t>
            </a:r>
          </a:p>
          <a:p>
            <a:pPr algn="just"/>
            <a:r>
              <a:rPr lang="en-US" sz="2800" dirty="0" err="1" smtClean="0">
                <a:effectLst/>
                <a:hlinkClick r:id="rId3" action="ppaction://hlinkfile"/>
              </a:rPr>
              <a:t>Imihigo</a:t>
            </a:r>
            <a:r>
              <a:rPr lang="en-US" sz="2800" dirty="0" smtClean="0">
                <a:effectLst/>
                <a:hlinkClick r:id="rId3" action="ppaction://hlinkfile"/>
              </a:rPr>
              <a:t> _ Rwandapedia.htm</a:t>
            </a:r>
            <a:endParaRPr lang="en-US" sz="2800" dirty="0" smtClean="0">
              <a:effectLst/>
            </a:endParaRPr>
          </a:p>
          <a:p>
            <a:pPr algn="just"/>
            <a:r>
              <a:rPr lang="en-US" sz="2800" dirty="0"/>
              <a:t>T</a:t>
            </a:r>
            <a:r>
              <a:rPr lang="en-US" sz="2800" dirty="0" smtClean="0"/>
              <a:t>he </a:t>
            </a:r>
            <a:r>
              <a:rPr lang="en-US" sz="2800" dirty="0"/>
              <a:t>assessment of </a:t>
            </a:r>
            <a:r>
              <a:rPr lang="en-US" sz="2800" dirty="0" err="1"/>
              <a:t>Imihigo</a:t>
            </a:r>
            <a:r>
              <a:rPr lang="en-US" sz="2800" dirty="0"/>
              <a:t> </a:t>
            </a:r>
            <a:r>
              <a:rPr lang="en-US" sz="2800" dirty="0" smtClean="0"/>
              <a:t>is </a:t>
            </a:r>
            <a:r>
              <a:rPr lang="en-US" sz="2800" dirty="0"/>
              <a:t>done by a team comprised by members from the President’s Office, Prime Minister’s Office, Ministry of Local Government, and Ministry of Finance and Economic Planning. </a:t>
            </a:r>
            <a:endParaRPr lang="en-US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4800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604" y="-8021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Impact of </a:t>
            </a:r>
            <a:r>
              <a:rPr lang="en-US" sz="3600" dirty="0" err="1" smtClean="0"/>
              <a:t>Imihigo</a:t>
            </a:r>
            <a:endParaRPr lang="en-US" sz="3600" dirty="0"/>
          </a:p>
        </p:txBody>
      </p:sp>
      <p:pic>
        <p:nvPicPr>
          <p:cNvPr id="4" name="Content Placeholder 4" descr="Screen Shot 2015-03-16 at 15.29.5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554" b="-42554"/>
          <a:stretch>
            <a:fillRect/>
          </a:stretch>
        </p:blipFill>
        <p:spPr>
          <a:xfrm>
            <a:off x="0" y="6012739"/>
            <a:ext cx="1907109" cy="104883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50036" y="1062790"/>
            <a:ext cx="9209798" cy="5063373"/>
          </a:xfrm>
        </p:spPr>
        <p:txBody>
          <a:bodyPr>
            <a:noAutofit/>
          </a:bodyPr>
          <a:lstStyle/>
          <a:p>
            <a:pPr algn="just"/>
            <a:r>
              <a:rPr lang="en-US" sz="2800" dirty="0" smtClean="0"/>
              <a:t>Over </a:t>
            </a:r>
            <a:r>
              <a:rPr lang="en-US" sz="2800" dirty="0"/>
              <a:t>the EDPRS 1 period, the average real GDP growth rate was 8.2 % and poverty was reduced from 56.7 % to 44.9 % between 2006 and 2011. </a:t>
            </a:r>
            <a:endParaRPr lang="en-US" sz="2800" dirty="0" smtClean="0"/>
          </a:p>
          <a:p>
            <a:pPr algn="just"/>
            <a:r>
              <a:rPr lang="en-GB" sz="3000" dirty="0"/>
              <a:t>Access to improved sanitation increased from 52% in 2000/01 to 75% in 2010/11.</a:t>
            </a:r>
          </a:p>
          <a:p>
            <a:pPr algn="just"/>
            <a:r>
              <a:rPr lang="en-US" sz="2800" dirty="0" smtClean="0"/>
              <a:t>Access </a:t>
            </a:r>
            <a:r>
              <a:rPr lang="en-US" sz="2800" dirty="0"/>
              <a:t>to education and health services have become universal with 96% of school-aged children now enrolled in primary school, and 90% coverage of </a:t>
            </a:r>
            <a:r>
              <a:rPr lang="en-US" sz="2800" dirty="0" smtClean="0"/>
              <a:t>health insurance</a:t>
            </a:r>
          </a:p>
          <a:p>
            <a:pPr algn="just"/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40216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604" y="-8021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Impact of </a:t>
            </a:r>
            <a:r>
              <a:rPr lang="en-US" sz="3600" dirty="0" err="1" smtClean="0"/>
              <a:t>Imihigo</a:t>
            </a:r>
            <a:endParaRPr lang="en-US" sz="3600" dirty="0"/>
          </a:p>
        </p:txBody>
      </p:sp>
      <p:pic>
        <p:nvPicPr>
          <p:cNvPr id="4" name="Content Placeholder 4" descr="Screen Shot 2015-03-16 at 15.29.5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554" b="-42554"/>
          <a:stretch>
            <a:fillRect/>
          </a:stretch>
        </p:blipFill>
        <p:spPr>
          <a:xfrm>
            <a:off x="0" y="6012739"/>
            <a:ext cx="1907109" cy="1048837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8136935"/>
              </p:ext>
            </p:extLst>
          </p:nvPr>
        </p:nvGraphicFramePr>
        <p:xfrm>
          <a:off x="220717" y="1387363"/>
          <a:ext cx="8797159" cy="48242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03455"/>
                <a:gridCol w="2693704"/>
              </a:tblGrid>
              <a:tr h="6270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Indicators  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r>
                        <a:rPr lang="en-US" sz="2000" dirty="0" smtClean="0">
                          <a:effectLst/>
                        </a:rPr>
                        <a:t>Achievements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9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 Kilometers of water pipe lines installed  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2,978.37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9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 Number of family toilette constructed 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9,625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9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 Number of piped schemes constructed 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27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9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 Number of public toilette (ECOSAN) constructed 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129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9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 Number of pumps installed  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15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9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 Number of reservoirs constructed  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162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9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 Number of water points constructed 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645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768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604" y="-8021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Impact of </a:t>
            </a:r>
            <a:r>
              <a:rPr lang="en-US" sz="3600" dirty="0" err="1" smtClean="0"/>
              <a:t>Imihigo</a:t>
            </a:r>
            <a:endParaRPr lang="en-US" sz="3600" dirty="0"/>
          </a:p>
        </p:txBody>
      </p:sp>
      <p:pic>
        <p:nvPicPr>
          <p:cNvPr id="4" name="Content Placeholder 4" descr="Screen Shot 2015-03-16 at 15.29.5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554" b="-42554"/>
          <a:stretch>
            <a:fillRect/>
          </a:stretch>
        </p:blipFill>
        <p:spPr>
          <a:xfrm>
            <a:off x="0" y="6012739"/>
            <a:ext cx="1907109" cy="1048837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9877704"/>
              </p:ext>
            </p:extLst>
          </p:nvPr>
        </p:nvGraphicFramePr>
        <p:xfrm>
          <a:off x="362604" y="1277006"/>
          <a:ext cx="8434555" cy="49346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78868"/>
                <a:gridCol w="2155687"/>
              </a:tblGrid>
              <a:tr h="109657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Indicators  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Achievements 2012/2013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482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 Number of new latrines constructed 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2,478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482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 Number of new nursery classrooms constructed 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42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482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 Number of new primary classrooms constructed  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985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9657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 Number of new secondary classrooms constructed (12YBE) 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196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482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 Number of new vocational training center (s) constructed 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</a:t>
                      </a:r>
                      <a:endParaRPr lang="en-US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4829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 Number of teachers / administrative blocks constructed 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197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282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Screen Shot 2015-03-16 at 15.29.5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554" b="-42554"/>
          <a:stretch>
            <a:fillRect/>
          </a:stretch>
        </p:blipFill>
        <p:spPr>
          <a:xfrm>
            <a:off x="0" y="6012739"/>
            <a:ext cx="1907109" cy="1048837"/>
          </a:xfrm>
          <a:prstGeom prst="rect">
            <a:avLst/>
          </a:prstGeo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6888724"/>
              </p:ext>
            </p:extLst>
          </p:nvPr>
        </p:nvGraphicFramePr>
        <p:xfrm>
          <a:off x="-47298" y="1062790"/>
          <a:ext cx="9309101" cy="49499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Worksheet" r:id="rId5" imgW="8734477" imgH="4286275" progId="Excel.Sheet.12">
                  <p:embed/>
                </p:oleObj>
              </mc:Choice>
              <mc:Fallback>
                <p:oleObj name="Worksheet" r:id="rId5" imgW="8734477" imgH="4286275" progId="Excel.Shee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47298" y="1062790"/>
                        <a:ext cx="9309101" cy="494994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876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604" y="-8021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Lessons learnt</a:t>
            </a:r>
            <a:endParaRPr lang="en-US" sz="3600" dirty="0"/>
          </a:p>
        </p:txBody>
      </p:sp>
      <p:pic>
        <p:nvPicPr>
          <p:cNvPr id="4" name="Content Placeholder 4" descr="Screen Shot 2015-03-16 at 15.29.5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554" b="-42554"/>
          <a:stretch>
            <a:fillRect/>
          </a:stretch>
        </p:blipFill>
        <p:spPr>
          <a:xfrm>
            <a:off x="0" y="6012739"/>
            <a:ext cx="1907109" cy="104883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50036" y="1062790"/>
            <a:ext cx="9209798" cy="5063373"/>
          </a:xfrm>
        </p:spPr>
        <p:txBody>
          <a:bodyPr>
            <a:noAutofit/>
          </a:bodyPr>
          <a:lstStyle/>
          <a:p>
            <a:pPr algn="just"/>
            <a:r>
              <a:rPr lang="en-US" sz="2800" dirty="0"/>
              <a:t>The tradition of </a:t>
            </a:r>
            <a:r>
              <a:rPr lang="en-US" sz="2800" dirty="0" err="1"/>
              <a:t>Imihigo</a:t>
            </a:r>
            <a:r>
              <a:rPr lang="en-US" sz="2800" dirty="0"/>
              <a:t> has improved development planning in the broad sense</a:t>
            </a:r>
            <a:r>
              <a:rPr lang="en-US" sz="2800" dirty="0" smtClean="0"/>
              <a:t>.</a:t>
            </a:r>
          </a:p>
          <a:p>
            <a:pPr algn="just"/>
            <a:r>
              <a:rPr lang="en-US" sz="2800" dirty="0"/>
              <a:t>I</a:t>
            </a:r>
            <a:r>
              <a:rPr lang="en-US" sz="2800" dirty="0" smtClean="0"/>
              <a:t>mprovements </a:t>
            </a:r>
            <a:r>
              <a:rPr lang="en-US" sz="2800" dirty="0"/>
              <a:t>in priority setting and coordination with the relevant administrative levels and </a:t>
            </a:r>
            <a:r>
              <a:rPr lang="en-US" sz="2800" dirty="0" smtClean="0"/>
              <a:t>entities</a:t>
            </a:r>
          </a:p>
          <a:p>
            <a:pPr lvl="0" algn="just"/>
            <a:r>
              <a:rPr lang="en-GB" sz="2800" dirty="0"/>
              <a:t>The central and local government have enhanced extent of consultation which ensures a sense of common purpose.  </a:t>
            </a:r>
            <a:endParaRPr lang="en-US" sz="2800" dirty="0"/>
          </a:p>
          <a:p>
            <a:pPr algn="just"/>
            <a:r>
              <a:rPr lang="en-US" sz="2800" dirty="0"/>
              <a:t>S</a:t>
            </a:r>
            <a:r>
              <a:rPr lang="en-US" sz="2800" dirty="0" smtClean="0"/>
              <a:t>hared responsibilities</a:t>
            </a:r>
          </a:p>
          <a:p>
            <a:pPr algn="just"/>
            <a:r>
              <a:rPr lang="en-US" sz="2800" dirty="0"/>
              <a:t>O</a:t>
            </a:r>
            <a:r>
              <a:rPr lang="en-US" sz="2800" dirty="0" smtClean="0"/>
              <a:t>wnership </a:t>
            </a:r>
            <a:r>
              <a:rPr lang="en-US" sz="2800" dirty="0"/>
              <a:t>of local challenges by citizens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16592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2604" y="-8021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Recommendations</a:t>
            </a:r>
            <a:endParaRPr lang="en-US" sz="3600" dirty="0"/>
          </a:p>
        </p:txBody>
      </p:sp>
      <p:pic>
        <p:nvPicPr>
          <p:cNvPr id="4" name="Content Placeholder 4" descr="Screen Shot 2015-03-16 at 15.29.5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554" b="-42554"/>
          <a:stretch>
            <a:fillRect/>
          </a:stretch>
        </p:blipFill>
        <p:spPr>
          <a:xfrm>
            <a:off x="0" y="6012739"/>
            <a:ext cx="1907109" cy="104883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50036" y="1062790"/>
            <a:ext cx="9209798" cy="5063373"/>
          </a:xfrm>
        </p:spPr>
        <p:txBody>
          <a:bodyPr>
            <a:noAutofit/>
          </a:bodyPr>
          <a:lstStyle/>
          <a:p>
            <a:pPr algn="just"/>
            <a:r>
              <a:rPr lang="en-US" sz="2800" dirty="0" smtClean="0"/>
              <a:t>To other Countries we simply recommend the implementation of </a:t>
            </a:r>
            <a:r>
              <a:rPr lang="en-US" sz="2800" dirty="0" err="1" smtClean="0"/>
              <a:t>Imihigo</a:t>
            </a:r>
            <a:r>
              <a:rPr lang="en-US" sz="2800" dirty="0"/>
              <a:t> </a:t>
            </a:r>
            <a:r>
              <a:rPr lang="en-US" sz="2800" dirty="0" smtClean="0"/>
              <a:t>(performance contract mechanism) </a:t>
            </a:r>
          </a:p>
          <a:p>
            <a:pPr algn="just"/>
            <a:r>
              <a:rPr lang="en-US" sz="2800" dirty="0" smtClean="0"/>
              <a:t>Study tour to Rwanda to see in more details, how </a:t>
            </a:r>
            <a:r>
              <a:rPr lang="en-US" sz="2800" dirty="0" err="1" smtClean="0"/>
              <a:t>Imihigo</a:t>
            </a:r>
            <a:r>
              <a:rPr lang="en-US" sz="2800" dirty="0" smtClean="0"/>
              <a:t> is implemented in the Country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92353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Screen Shot 2015-03-16 at 15.29.5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554" b="-42554"/>
          <a:stretch>
            <a:fillRect/>
          </a:stretch>
        </p:blipFill>
        <p:spPr>
          <a:xfrm>
            <a:off x="0" y="6012739"/>
            <a:ext cx="1907109" cy="1048837"/>
          </a:xfrm>
          <a:prstGeom prst="rect">
            <a:avLst/>
          </a:prstGeo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170" name="Picture 2" descr="http://www.minaloc.gov.rw/uploads/pics/HE_KICUKIRO_AWARD_IMIHIGO_MINALO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275" y="487036"/>
            <a:ext cx="5209897" cy="494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44053" y="5510076"/>
            <a:ext cx="5660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Mayor of </a:t>
            </a:r>
            <a:r>
              <a:rPr lang="en-US" b="1" dirty="0" err="1" smtClean="0"/>
              <a:t>Kicukiro</a:t>
            </a:r>
            <a:r>
              <a:rPr lang="en-US" b="1" dirty="0" smtClean="0"/>
              <a:t> District being awarded by H.E Paul </a:t>
            </a:r>
            <a:r>
              <a:rPr lang="en-US" b="1" dirty="0" err="1" smtClean="0"/>
              <a:t>Kagame</a:t>
            </a:r>
            <a:r>
              <a:rPr lang="en-US" b="1" dirty="0" smtClean="0"/>
              <a:t> during last year </a:t>
            </a:r>
            <a:r>
              <a:rPr lang="en-US" b="1" dirty="0" err="1" smtClean="0"/>
              <a:t>Imihigo</a:t>
            </a:r>
            <a:r>
              <a:rPr lang="en-US" b="1" dirty="0" smtClean="0"/>
              <a:t> evaluation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26380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Screen Shot 2015-03-16 at 15.29.5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554" b="-42554"/>
          <a:stretch>
            <a:fillRect/>
          </a:stretch>
        </p:blipFill>
        <p:spPr>
          <a:xfrm>
            <a:off x="0" y="6012739"/>
            <a:ext cx="1907109" cy="1048837"/>
          </a:xfrm>
          <a:prstGeom prst="rect">
            <a:avLst/>
          </a:prstGeo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194" name="Picture 2" descr="http://rwandapedia.rw/sites/default/files/styles/galleryformatter_slide/public/President%20Kagame%20signing%20the%20first%20ever%20Imihigo%20performance%20contracts%20with%20District%20Mayors,%20April%203,%202006.jpg?itok=dXgSruq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24" y="990504"/>
            <a:ext cx="4445876" cy="2724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Image result for Mayors signing Imihi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6" descr="Image result for Mayors signing Imihig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425" y="2533782"/>
            <a:ext cx="3873419" cy="237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517473" y="4917029"/>
            <a:ext cx="5660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Signing of the first </a:t>
            </a:r>
            <a:r>
              <a:rPr lang="en-US" b="1" dirty="0" err="1" smtClean="0"/>
              <a:t>Imihigo</a:t>
            </a:r>
            <a:r>
              <a:rPr lang="en-US" b="1" dirty="0" smtClean="0"/>
              <a:t> between H.E Paul </a:t>
            </a:r>
            <a:r>
              <a:rPr lang="en-US" b="1" dirty="0" err="1" smtClean="0"/>
              <a:t>Kagame</a:t>
            </a:r>
            <a:r>
              <a:rPr lang="en-US" b="1" dirty="0" smtClean="0"/>
              <a:t> and Mayors of Districts in 2006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7912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59675" y="4331914"/>
            <a:ext cx="5541802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Thank you</a:t>
            </a:r>
          </a:p>
          <a:p>
            <a:pPr algn="ctr"/>
            <a:r>
              <a:rPr lang="en-US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Murakoze</a:t>
            </a:r>
            <a:endParaRPr lang="en-US" sz="4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561" y="1215069"/>
            <a:ext cx="5473575" cy="2777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765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</TotalTime>
  <Words>653</Words>
  <Application>Microsoft Office PowerPoint</Application>
  <PresentationFormat>On-screen Show (4:3)</PresentationFormat>
  <Paragraphs>78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Office Theme</vt:lpstr>
      <vt:lpstr>Photo Editor Photo</vt:lpstr>
      <vt:lpstr>Worksheet</vt:lpstr>
      <vt:lpstr>Rwanda Performance Contract mechanism</vt:lpstr>
      <vt:lpstr>Introduction &amp; Background</vt:lpstr>
      <vt:lpstr>Introduction &amp; Background</vt:lpstr>
      <vt:lpstr>Definition</vt:lpstr>
      <vt:lpstr>Objectives</vt:lpstr>
      <vt:lpstr>Methodology</vt:lpstr>
      <vt:lpstr>Impact of Imihigo</vt:lpstr>
      <vt:lpstr>Impact of Imihigo</vt:lpstr>
      <vt:lpstr>Impact of Imihigo</vt:lpstr>
      <vt:lpstr>PowerPoint Presentation</vt:lpstr>
      <vt:lpstr>Lessons learnt</vt:lpstr>
      <vt:lpstr>Recommendations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Instructions</dc:title>
  <dc:creator>Sophie Hickling</dc:creator>
  <cp:lastModifiedBy>Bruce</cp:lastModifiedBy>
  <cp:revision>45</cp:revision>
  <dcterms:created xsi:type="dcterms:W3CDTF">2015-03-16T12:30:13Z</dcterms:created>
  <dcterms:modified xsi:type="dcterms:W3CDTF">2015-05-26T07:28:39Z</dcterms:modified>
</cp:coreProperties>
</file>