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3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  <p:sldMasterId id="2147483763" r:id="rId5"/>
    <p:sldMasterId id="2147483794" r:id="rId6"/>
    <p:sldMasterId id="2147483825" r:id="rId7"/>
    <p:sldMasterId id="2147483837" r:id="rId8"/>
  </p:sldMasterIdLst>
  <p:notesMasterIdLst>
    <p:notesMasterId r:id="rId43"/>
  </p:notesMasterIdLst>
  <p:sldIdLst>
    <p:sldId id="257" r:id="rId9"/>
    <p:sldId id="2134806909" r:id="rId10"/>
    <p:sldId id="299" r:id="rId11"/>
    <p:sldId id="2134806910" r:id="rId12"/>
    <p:sldId id="303" r:id="rId13"/>
    <p:sldId id="315" r:id="rId14"/>
    <p:sldId id="307" r:id="rId15"/>
    <p:sldId id="308" r:id="rId16"/>
    <p:sldId id="316" r:id="rId17"/>
    <p:sldId id="313" r:id="rId18"/>
    <p:sldId id="314" r:id="rId19"/>
    <p:sldId id="302" r:id="rId20"/>
    <p:sldId id="309" r:id="rId21"/>
    <p:sldId id="310" r:id="rId22"/>
    <p:sldId id="312" r:id="rId23"/>
    <p:sldId id="576" r:id="rId24"/>
    <p:sldId id="577" r:id="rId25"/>
    <p:sldId id="2134806911" r:id="rId26"/>
    <p:sldId id="286" r:id="rId27"/>
    <p:sldId id="581" r:id="rId28"/>
    <p:sldId id="571" r:id="rId29"/>
    <p:sldId id="305" r:id="rId30"/>
    <p:sldId id="2134806904" r:id="rId31"/>
    <p:sldId id="2134806902" r:id="rId32"/>
    <p:sldId id="2134806905" r:id="rId33"/>
    <p:sldId id="2134806906" r:id="rId34"/>
    <p:sldId id="2134806907" r:id="rId35"/>
    <p:sldId id="578" r:id="rId36"/>
    <p:sldId id="573" r:id="rId37"/>
    <p:sldId id="2134806908" r:id="rId38"/>
    <p:sldId id="574" r:id="rId39"/>
    <p:sldId id="256" r:id="rId40"/>
    <p:sldId id="306" r:id="rId41"/>
    <p:sldId id="28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CA2218-BC44-086C-49E8-7ED9B66701F3}" name="Sian White" initials="SW" userId="S::lsh365511@lshtm.ac.uk::04cb19d6-eb7c-44d1-9be7-f8052195209b" providerId="AD"/>
  <p188:author id="{7BB73A42-608C-22BC-42DB-1C3F27025F15}" name="Aagenaes, Ida" initials="AI" userId="S::Ida.Aagenaes@unilever.com::91b0455f-35e1-418a-91fc-929703d89b32" providerId="AD"/>
  <p188:author id="{946D9FC8-6C65-77A1-C75F-23BDBCC1A30F}" name="Jennifer  Lamb" initials="JL" userId="S::lshjl11@lshtm.ac.uk::c463ad7d-da97-4cb6-9421-3415a9698e7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6"/>
    <p:restoredTop sz="95044"/>
  </p:normalViewPr>
  <p:slideViewPr>
    <p:cSldViewPr snapToGrid="0">
      <p:cViewPr varScale="1">
        <p:scale>
          <a:sx n="98" d="100"/>
          <a:sy n="98" d="100"/>
        </p:scale>
        <p:origin x="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D'Mello-Guyett" userId="8589898b-11de-4368-aebb-f993267e5cfb" providerId="ADAL" clId="{4CF799C8-67F6-ED48-8D1F-A73917187AB7}"/>
    <pc:docChg chg="modSld">
      <pc:chgData name="Lauren D'Mello-Guyett" userId="8589898b-11de-4368-aebb-f993267e5cfb" providerId="ADAL" clId="{4CF799C8-67F6-ED48-8D1F-A73917187AB7}" dt="2023-04-28T14:32:05.877" v="0" actId="20577"/>
      <pc:docMkLst>
        <pc:docMk/>
      </pc:docMkLst>
      <pc:sldChg chg="modSp mod">
        <pc:chgData name="Lauren D'Mello-Guyett" userId="8589898b-11de-4368-aebb-f993267e5cfb" providerId="ADAL" clId="{4CF799C8-67F6-ED48-8D1F-A73917187AB7}" dt="2023-04-28T14:32:05.877" v="0" actId="20577"/>
        <pc:sldMkLst>
          <pc:docMk/>
          <pc:sldMk cId="0" sldId="256"/>
        </pc:sldMkLst>
        <pc:spChg chg="mod">
          <ac:chgData name="Lauren D'Mello-Guyett" userId="8589898b-11de-4368-aebb-f993267e5cfb" providerId="ADAL" clId="{4CF799C8-67F6-ED48-8D1F-A73917187AB7}" dt="2023-04-28T14:32:05.877" v="0" actId="20577"/>
          <ac:spMkLst>
            <pc:docMk/>
            <pc:sldMk cId="0" sldId="256"/>
            <ac:spMk id="350" creationId="{00000000-0000-0000-0000-000000000000}"/>
          </ac:spMkLst>
        </pc:spChg>
      </pc:sldChg>
    </pc:docChg>
  </pc:docChgLst>
  <pc:docChgLst>
    <pc:chgData name="Sara Bori" userId="ad3fb9e1-fc91-436a-8fd4-6600a582b70e" providerId="ADAL" clId="{DCE2C04D-B181-4D0D-8703-B50F12920B97}"/>
    <pc:docChg chg="modSld">
      <pc:chgData name="Sara Bori" userId="ad3fb9e1-fc91-436a-8fd4-6600a582b70e" providerId="ADAL" clId="{DCE2C04D-B181-4D0D-8703-B50F12920B97}" dt="2023-05-16T09:08:36.536" v="1" actId="1076"/>
      <pc:docMkLst>
        <pc:docMk/>
      </pc:docMkLst>
      <pc:sldChg chg="modSp mod">
        <pc:chgData name="Sara Bori" userId="ad3fb9e1-fc91-436a-8fd4-6600a582b70e" providerId="ADAL" clId="{DCE2C04D-B181-4D0D-8703-B50F12920B97}" dt="2023-05-16T09:08:32.339" v="0" actId="1076"/>
        <pc:sldMkLst>
          <pc:docMk/>
          <pc:sldMk cId="2589065394" sldId="303"/>
        </pc:sldMkLst>
        <pc:picChg chg="mod">
          <ac:chgData name="Sara Bori" userId="ad3fb9e1-fc91-436a-8fd4-6600a582b70e" providerId="ADAL" clId="{DCE2C04D-B181-4D0D-8703-B50F12920B97}" dt="2023-05-16T09:08:32.339" v="0" actId="1076"/>
          <ac:picMkLst>
            <pc:docMk/>
            <pc:sldMk cId="2589065394" sldId="303"/>
            <ac:picMk id="3" creationId="{51ABA572-868C-F139-F8FE-17B8864C6B3F}"/>
          </ac:picMkLst>
        </pc:picChg>
      </pc:sldChg>
      <pc:sldChg chg="modSp mod">
        <pc:chgData name="Sara Bori" userId="ad3fb9e1-fc91-436a-8fd4-6600a582b70e" providerId="ADAL" clId="{DCE2C04D-B181-4D0D-8703-B50F12920B97}" dt="2023-05-16T09:08:36.536" v="1" actId="1076"/>
        <pc:sldMkLst>
          <pc:docMk/>
          <pc:sldMk cId="1310261317" sldId="316"/>
        </pc:sldMkLst>
        <pc:picChg chg="mod">
          <ac:chgData name="Sara Bori" userId="ad3fb9e1-fc91-436a-8fd4-6600a582b70e" providerId="ADAL" clId="{DCE2C04D-B181-4D0D-8703-B50F12920B97}" dt="2023-05-16T09:08:36.536" v="1" actId="1076"/>
          <ac:picMkLst>
            <pc:docMk/>
            <pc:sldMk cId="1310261317" sldId="316"/>
            <ac:picMk id="6" creationId="{7CD84DDD-3284-7A62-8EA0-30BD3430F563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2" Type="http://schemas.openxmlformats.org/officeDocument/2006/relationships/image" Target="../media/image55.svg"/><Relationship Id="rId1" Type="http://schemas.openxmlformats.org/officeDocument/2006/relationships/image" Target="../media/image54.png"/><Relationship Id="rId6" Type="http://schemas.openxmlformats.org/officeDocument/2006/relationships/image" Target="../media/image59.sv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2" Type="http://schemas.openxmlformats.org/officeDocument/2006/relationships/image" Target="../media/image55.svg"/><Relationship Id="rId1" Type="http://schemas.openxmlformats.org/officeDocument/2006/relationships/image" Target="../media/image54.png"/><Relationship Id="rId6" Type="http://schemas.openxmlformats.org/officeDocument/2006/relationships/image" Target="../media/image59.sv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3E79B0-FFB5-F145-89AD-C771DBE4CAF3}" type="doc">
      <dgm:prSet loTypeId="urn:microsoft.com/office/officeart/2005/8/layout/vList3" loCatId="" qsTypeId="urn:microsoft.com/office/officeart/2005/8/quickstyle/simple1" qsCatId="simple" csTypeId="urn:microsoft.com/office/officeart/2005/8/colors/colorful2" csCatId="colorful" phldr="1"/>
      <dgm:spPr/>
    </dgm:pt>
    <dgm:pt modelId="{4A288567-069B-EF45-8D51-85BDA7623866}">
      <dgm:prSet phldrT="[Text]"/>
      <dgm:spPr/>
      <dgm:t>
        <a:bodyPr/>
        <a:lstStyle/>
        <a:p>
          <a:r>
            <a:rPr lang="en-GB" b="0" i="0" dirty="0">
              <a:latin typeface="Quicksand" pitchFamily="2" charset="0"/>
            </a:rPr>
            <a:t>Support to governments</a:t>
          </a:r>
        </a:p>
      </dgm:t>
    </dgm:pt>
    <dgm:pt modelId="{9448E411-5D35-4947-8387-31B8374983B6}" type="parTrans" cxnId="{1D8E6A2B-39C4-574B-97C0-4DDDC08C5BAA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C6B55866-56FF-AD44-BA18-A13C731E39C8}" type="sibTrans" cxnId="{1D8E6A2B-39C4-574B-97C0-4DDDC08C5BAA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F83770B9-D4A6-F84F-A322-3362ABA8E2A4}">
      <dgm:prSet phldrT="[Text]"/>
      <dgm:spPr/>
      <dgm:t>
        <a:bodyPr/>
        <a:lstStyle/>
        <a:p>
          <a:r>
            <a:rPr lang="en-GB" b="0" i="0" dirty="0">
              <a:latin typeface="Quicksand" pitchFamily="2" charset="0"/>
            </a:rPr>
            <a:t>Behaviour change messages</a:t>
          </a:r>
        </a:p>
      </dgm:t>
    </dgm:pt>
    <dgm:pt modelId="{D1C836C6-DE02-5141-86D8-5588F3606506}" type="parTrans" cxnId="{414350C9-8DDF-604C-B8F1-4D49B83619BC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87B59AEA-B3A3-9D4B-850C-D55C299B5585}" type="sibTrans" cxnId="{414350C9-8DDF-604C-B8F1-4D49B83619BC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E5C2EB8E-98EB-FA4E-86BF-9459FB6B8E04}">
      <dgm:prSet phldrT="[Text]"/>
      <dgm:spPr/>
      <dgm:t>
        <a:bodyPr/>
        <a:lstStyle/>
        <a:p>
          <a:r>
            <a:rPr lang="en-GB" b="0" i="0" dirty="0">
              <a:latin typeface="Quicksand" pitchFamily="2" charset="0"/>
            </a:rPr>
            <a:t>Hygiene products and handwashing facilities</a:t>
          </a:r>
        </a:p>
      </dgm:t>
    </dgm:pt>
    <dgm:pt modelId="{3004F572-B113-164E-ADA4-A315F84023FD}" type="parTrans" cxnId="{DF4538FC-11B3-3447-B72A-18DB2E24D202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E18A48D9-8F7E-8846-B307-5D5FD7A5809E}" type="sibTrans" cxnId="{DF4538FC-11B3-3447-B72A-18DB2E24D202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DE66FE2E-E3A4-3C4C-B51F-B39D68AB7743}">
      <dgm:prSet phldrT="[Text]"/>
      <dgm:spPr/>
      <dgm:t>
        <a:bodyPr/>
        <a:lstStyle/>
        <a:p>
          <a:r>
            <a:rPr lang="en-GB" b="0" i="0" dirty="0">
              <a:latin typeface="Quicksand" pitchFamily="2" charset="0"/>
            </a:rPr>
            <a:t>Training provision and capacity building</a:t>
          </a:r>
        </a:p>
      </dgm:t>
    </dgm:pt>
    <dgm:pt modelId="{9CB2B27E-B71C-4C41-B298-37008DD0A53B}" type="parTrans" cxnId="{DD9BEFE5-C934-6D42-84DA-AD9A9499F48E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0AED7ABB-C813-DA4A-BF13-53C046B1B3D6}" type="sibTrans" cxnId="{DD9BEFE5-C934-6D42-84DA-AD9A9499F48E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0B5F0955-6760-8547-A718-0C854A810457}">
      <dgm:prSet phldrT="[Text]"/>
      <dgm:spPr/>
      <dgm:t>
        <a:bodyPr/>
        <a:lstStyle/>
        <a:p>
          <a:r>
            <a:rPr lang="en-GB" b="0" i="0" dirty="0">
              <a:latin typeface="Quicksand" pitchFamily="2" charset="0"/>
            </a:rPr>
            <a:t>Hygiene products and WASH services to HCFs</a:t>
          </a:r>
        </a:p>
      </dgm:t>
    </dgm:pt>
    <dgm:pt modelId="{D31C220E-F455-5C49-9CF3-74039E02E995}" type="parTrans" cxnId="{BFA33734-634C-454B-8E2B-588A517CFB14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27BE40F0-E87D-FE4E-BE89-1F1A887797FA}" type="sibTrans" cxnId="{BFA33734-634C-454B-8E2B-588A517CFB14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500AB5B3-2900-C841-89EB-84D706D14579}">
      <dgm:prSet phldrT="[Text]"/>
      <dgm:spPr/>
      <dgm:t>
        <a:bodyPr/>
        <a:lstStyle/>
        <a:p>
          <a:r>
            <a:rPr lang="en-GB" b="0" i="0" dirty="0">
              <a:latin typeface="Quicksand" pitchFamily="2" charset="0"/>
            </a:rPr>
            <a:t>Network of partners and evidence-based guidance</a:t>
          </a:r>
        </a:p>
      </dgm:t>
    </dgm:pt>
    <dgm:pt modelId="{45CA9FB6-6ED3-0444-8AB2-CC737D8AD465}" type="parTrans" cxnId="{78CB90A7-6127-454D-9F21-C17B9E1A4270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D4DA4CED-1966-5B43-BF2B-12FD0667BFBB}" type="sibTrans" cxnId="{78CB90A7-6127-454D-9F21-C17B9E1A4270}">
      <dgm:prSet/>
      <dgm:spPr/>
      <dgm:t>
        <a:bodyPr/>
        <a:lstStyle/>
        <a:p>
          <a:endParaRPr lang="en-GB" b="0" i="0">
            <a:latin typeface="Amasis MT Pro" panose="02040504050005020304" pitchFamily="18" charset="77"/>
          </a:endParaRPr>
        </a:p>
      </dgm:t>
    </dgm:pt>
    <dgm:pt modelId="{E5AB1524-E205-3641-A1D6-0658BA6F48FC}" type="pres">
      <dgm:prSet presAssocID="{523E79B0-FFB5-F145-89AD-C771DBE4CAF3}" presName="linearFlow" presStyleCnt="0">
        <dgm:presLayoutVars>
          <dgm:dir/>
          <dgm:resizeHandles val="exact"/>
        </dgm:presLayoutVars>
      </dgm:prSet>
      <dgm:spPr/>
    </dgm:pt>
    <dgm:pt modelId="{F931078D-D472-6840-9F58-6E298ABD7B91}" type="pres">
      <dgm:prSet presAssocID="{4A288567-069B-EF45-8D51-85BDA7623866}" presName="composite" presStyleCnt="0"/>
      <dgm:spPr/>
    </dgm:pt>
    <dgm:pt modelId="{ED14A899-2053-1F44-94BA-715765FFAF27}" type="pres">
      <dgm:prSet presAssocID="{4A288567-069B-EF45-8D51-85BDA7623866}" presName="imgShp" presStyleLbl="fgImgPlac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urt with solid fill"/>
        </a:ext>
      </dgm:extLst>
    </dgm:pt>
    <dgm:pt modelId="{39EB002F-D163-BB40-9C57-EE8CC2A33152}" type="pres">
      <dgm:prSet presAssocID="{4A288567-069B-EF45-8D51-85BDA7623866}" presName="txShp" presStyleLbl="node1" presStyleIdx="0" presStyleCnt="6">
        <dgm:presLayoutVars>
          <dgm:bulletEnabled val="1"/>
        </dgm:presLayoutVars>
      </dgm:prSet>
      <dgm:spPr/>
    </dgm:pt>
    <dgm:pt modelId="{E8131AED-2F2F-1C4F-8E51-A9D1174658DA}" type="pres">
      <dgm:prSet presAssocID="{C6B55866-56FF-AD44-BA18-A13C731E39C8}" presName="spacing" presStyleCnt="0"/>
      <dgm:spPr/>
    </dgm:pt>
    <dgm:pt modelId="{078BC816-98C6-594F-A8FC-79BE8DC59739}" type="pres">
      <dgm:prSet presAssocID="{F83770B9-D4A6-F84F-A322-3362ABA8E2A4}" presName="composite" presStyleCnt="0"/>
      <dgm:spPr/>
    </dgm:pt>
    <dgm:pt modelId="{9E90BC44-5188-2A41-BE72-B2196AB2056D}" type="pres">
      <dgm:prSet presAssocID="{F83770B9-D4A6-F84F-A322-3362ABA8E2A4}" presName="imgShp" presStyleLbl="fgImgPlace1" presStyleIdx="1" presStyleCnt="6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 with solid fill"/>
        </a:ext>
      </dgm:extLst>
    </dgm:pt>
    <dgm:pt modelId="{6F6F4B75-2928-EE44-ACE8-FF0B0A2AEFEE}" type="pres">
      <dgm:prSet presAssocID="{F83770B9-D4A6-F84F-A322-3362ABA8E2A4}" presName="txShp" presStyleLbl="node1" presStyleIdx="1" presStyleCnt="6">
        <dgm:presLayoutVars>
          <dgm:bulletEnabled val="1"/>
        </dgm:presLayoutVars>
      </dgm:prSet>
      <dgm:spPr/>
    </dgm:pt>
    <dgm:pt modelId="{86959DA2-4566-1442-9D43-A848D91FA6B4}" type="pres">
      <dgm:prSet presAssocID="{87B59AEA-B3A3-9D4B-850C-D55C299B5585}" presName="spacing" presStyleCnt="0"/>
      <dgm:spPr/>
    </dgm:pt>
    <dgm:pt modelId="{6AB3F00E-18BC-E943-93BA-E54313DAC8DA}" type="pres">
      <dgm:prSet presAssocID="{E5C2EB8E-98EB-FA4E-86BF-9459FB6B8E04}" presName="composite" presStyleCnt="0"/>
      <dgm:spPr/>
    </dgm:pt>
    <dgm:pt modelId="{CDF301AE-A188-D148-8FC6-F8E37DE9A16C}" type="pres">
      <dgm:prSet presAssocID="{E5C2EB8E-98EB-FA4E-86BF-9459FB6B8E04}" presName="imgShp" presStyleLbl="fgImgPlace1" presStyleIdx="2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ap with solid fill"/>
        </a:ext>
      </dgm:extLst>
    </dgm:pt>
    <dgm:pt modelId="{D1A9D884-A694-E945-9228-A4E8840BAE78}" type="pres">
      <dgm:prSet presAssocID="{E5C2EB8E-98EB-FA4E-86BF-9459FB6B8E04}" presName="txShp" presStyleLbl="node1" presStyleIdx="2" presStyleCnt="6">
        <dgm:presLayoutVars>
          <dgm:bulletEnabled val="1"/>
        </dgm:presLayoutVars>
      </dgm:prSet>
      <dgm:spPr/>
    </dgm:pt>
    <dgm:pt modelId="{6E09AC54-E511-DF4D-8FC7-B5DF97E9F165}" type="pres">
      <dgm:prSet presAssocID="{E18A48D9-8F7E-8846-B307-5D5FD7A5809E}" presName="spacing" presStyleCnt="0"/>
      <dgm:spPr/>
    </dgm:pt>
    <dgm:pt modelId="{E5B15B1A-AB03-1645-B597-274455E5F828}" type="pres">
      <dgm:prSet presAssocID="{DE66FE2E-E3A4-3C4C-B51F-B39D68AB7743}" presName="composite" presStyleCnt="0"/>
      <dgm:spPr/>
    </dgm:pt>
    <dgm:pt modelId="{53DF2C66-D817-ED44-B827-0BFAB2856BFD}" type="pres">
      <dgm:prSet presAssocID="{DE66FE2E-E3A4-3C4C-B51F-B39D68AB7743}" presName="imgShp" presStyleLbl="fgImgPlace1" presStyleIdx="3" presStyleCnt="6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9C344BA2-1B4C-4B4B-A3AB-F01EF2ABA942}" type="pres">
      <dgm:prSet presAssocID="{DE66FE2E-E3A4-3C4C-B51F-B39D68AB7743}" presName="txShp" presStyleLbl="node1" presStyleIdx="3" presStyleCnt="6">
        <dgm:presLayoutVars>
          <dgm:bulletEnabled val="1"/>
        </dgm:presLayoutVars>
      </dgm:prSet>
      <dgm:spPr/>
    </dgm:pt>
    <dgm:pt modelId="{65818B07-E093-7747-A143-513852C4B4AA}" type="pres">
      <dgm:prSet presAssocID="{0AED7ABB-C813-DA4A-BF13-53C046B1B3D6}" presName="spacing" presStyleCnt="0"/>
      <dgm:spPr/>
    </dgm:pt>
    <dgm:pt modelId="{0517F118-45E3-B343-9416-9EF9FD27B91A}" type="pres">
      <dgm:prSet presAssocID="{0B5F0955-6760-8547-A718-0C854A810457}" presName="composite" presStyleCnt="0"/>
      <dgm:spPr/>
    </dgm:pt>
    <dgm:pt modelId="{A94BC1F2-8522-2844-8705-DA02CE22EBC1}" type="pres">
      <dgm:prSet presAssocID="{0B5F0955-6760-8547-A718-0C854A810457}" presName="imgShp" presStyleLbl="fgImgPlace1" presStyleIdx="4" presStyleCnt="6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patient with solid fill"/>
        </a:ext>
      </dgm:extLst>
    </dgm:pt>
    <dgm:pt modelId="{1D6DF964-2EDD-EF47-90F5-579D40CAB5CF}" type="pres">
      <dgm:prSet presAssocID="{0B5F0955-6760-8547-A718-0C854A810457}" presName="txShp" presStyleLbl="node1" presStyleIdx="4" presStyleCnt="6">
        <dgm:presLayoutVars>
          <dgm:bulletEnabled val="1"/>
        </dgm:presLayoutVars>
      </dgm:prSet>
      <dgm:spPr/>
    </dgm:pt>
    <dgm:pt modelId="{2ACA04D3-C9D8-2A44-B564-7F58D20C1A73}" type="pres">
      <dgm:prSet presAssocID="{27BE40F0-E87D-FE4E-BE89-1F1A887797FA}" presName="spacing" presStyleCnt="0"/>
      <dgm:spPr/>
    </dgm:pt>
    <dgm:pt modelId="{EF8866DF-FCE6-7D43-AC36-7398E2236C81}" type="pres">
      <dgm:prSet presAssocID="{500AB5B3-2900-C841-89EB-84D706D14579}" presName="composite" presStyleCnt="0"/>
      <dgm:spPr/>
    </dgm:pt>
    <dgm:pt modelId="{0076B89B-1FB2-0A4D-91DD-171348D3E8F7}" type="pres">
      <dgm:prSet presAssocID="{500AB5B3-2900-C841-89EB-84D706D14579}" presName="imgShp" presStyleLbl="fgImgPlac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 with solid fill"/>
        </a:ext>
      </dgm:extLst>
    </dgm:pt>
    <dgm:pt modelId="{1A85F888-3F08-A249-B3F2-34F43FCD1090}" type="pres">
      <dgm:prSet presAssocID="{500AB5B3-2900-C841-89EB-84D706D14579}" presName="txShp" presStyleLbl="node1" presStyleIdx="5" presStyleCnt="6">
        <dgm:presLayoutVars>
          <dgm:bulletEnabled val="1"/>
        </dgm:presLayoutVars>
      </dgm:prSet>
      <dgm:spPr/>
    </dgm:pt>
  </dgm:ptLst>
  <dgm:cxnLst>
    <dgm:cxn modelId="{1D8E6A2B-39C4-574B-97C0-4DDDC08C5BAA}" srcId="{523E79B0-FFB5-F145-89AD-C771DBE4CAF3}" destId="{4A288567-069B-EF45-8D51-85BDA7623866}" srcOrd="0" destOrd="0" parTransId="{9448E411-5D35-4947-8387-31B8374983B6}" sibTransId="{C6B55866-56FF-AD44-BA18-A13C731E39C8}"/>
    <dgm:cxn modelId="{BFA33734-634C-454B-8E2B-588A517CFB14}" srcId="{523E79B0-FFB5-F145-89AD-C771DBE4CAF3}" destId="{0B5F0955-6760-8547-A718-0C854A810457}" srcOrd="4" destOrd="0" parTransId="{D31C220E-F455-5C49-9CF3-74039E02E995}" sibTransId="{27BE40F0-E87D-FE4E-BE89-1F1A887797FA}"/>
    <dgm:cxn modelId="{6F7C883E-DF1F-A743-8998-A6142D192DD4}" type="presOf" srcId="{F83770B9-D4A6-F84F-A322-3362ABA8E2A4}" destId="{6F6F4B75-2928-EE44-ACE8-FF0B0A2AEFEE}" srcOrd="0" destOrd="0" presId="urn:microsoft.com/office/officeart/2005/8/layout/vList3"/>
    <dgm:cxn modelId="{87A5B756-10C7-DA48-B133-3EE1737CFB18}" type="presOf" srcId="{500AB5B3-2900-C841-89EB-84D706D14579}" destId="{1A85F888-3F08-A249-B3F2-34F43FCD1090}" srcOrd="0" destOrd="0" presId="urn:microsoft.com/office/officeart/2005/8/layout/vList3"/>
    <dgm:cxn modelId="{EE250558-E6DB-1549-85A3-ED5658291FD9}" type="presOf" srcId="{523E79B0-FFB5-F145-89AD-C771DBE4CAF3}" destId="{E5AB1524-E205-3641-A1D6-0658BA6F48FC}" srcOrd="0" destOrd="0" presId="urn:microsoft.com/office/officeart/2005/8/layout/vList3"/>
    <dgm:cxn modelId="{D364D678-BB91-C44E-A93E-E497CF56D3FA}" type="presOf" srcId="{0B5F0955-6760-8547-A718-0C854A810457}" destId="{1D6DF964-2EDD-EF47-90F5-579D40CAB5CF}" srcOrd="0" destOrd="0" presId="urn:microsoft.com/office/officeart/2005/8/layout/vList3"/>
    <dgm:cxn modelId="{78CB90A7-6127-454D-9F21-C17B9E1A4270}" srcId="{523E79B0-FFB5-F145-89AD-C771DBE4CAF3}" destId="{500AB5B3-2900-C841-89EB-84D706D14579}" srcOrd="5" destOrd="0" parTransId="{45CA9FB6-6ED3-0444-8AB2-CC737D8AD465}" sibTransId="{D4DA4CED-1966-5B43-BF2B-12FD0667BFBB}"/>
    <dgm:cxn modelId="{8744A8B7-1900-F54D-9E67-83920561ECE3}" type="presOf" srcId="{E5C2EB8E-98EB-FA4E-86BF-9459FB6B8E04}" destId="{D1A9D884-A694-E945-9228-A4E8840BAE78}" srcOrd="0" destOrd="0" presId="urn:microsoft.com/office/officeart/2005/8/layout/vList3"/>
    <dgm:cxn modelId="{414350C9-8DDF-604C-B8F1-4D49B83619BC}" srcId="{523E79B0-FFB5-F145-89AD-C771DBE4CAF3}" destId="{F83770B9-D4A6-F84F-A322-3362ABA8E2A4}" srcOrd="1" destOrd="0" parTransId="{D1C836C6-DE02-5141-86D8-5588F3606506}" sibTransId="{87B59AEA-B3A3-9D4B-850C-D55C299B5585}"/>
    <dgm:cxn modelId="{ADC9CFCA-4684-914A-A1B6-216BCF677249}" type="presOf" srcId="{4A288567-069B-EF45-8D51-85BDA7623866}" destId="{39EB002F-D163-BB40-9C57-EE8CC2A33152}" srcOrd="0" destOrd="0" presId="urn:microsoft.com/office/officeart/2005/8/layout/vList3"/>
    <dgm:cxn modelId="{DDF8F3D4-CF76-6745-988E-07CB5BA624FE}" type="presOf" srcId="{DE66FE2E-E3A4-3C4C-B51F-B39D68AB7743}" destId="{9C344BA2-1B4C-4B4B-A3AB-F01EF2ABA942}" srcOrd="0" destOrd="0" presId="urn:microsoft.com/office/officeart/2005/8/layout/vList3"/>
    <dgm:cxn modelId="{DD9BEFE5-C934-6D42-84DA-AD9A9499F48E}" srcId="{523E79B0-FFB5-F145-89AD-C771DBE4CAF3}" destId="{DE66FE2E-E3A4-3C4C-B51F-B39D68AB7743}" srcOrd="3" destOrd="0" parTransId="{9CB2B27E-B71C-4C41-B298-37008DD0A53B}" sibTransId="{0AED7ABB-C813-DA4A-BF13-53C046B1B3D6}"/>
    <dgm:cxn modelId="{DF4538FC-11B3-3447-B72A-18DB2E24D202}" srcId="{523E79B0-FFB5-F145-89AD-C771DBE4CAF3}" destId="{E5C2EB8E-98EB-FA4E-86BF-9459FB6B8E04}" srcOrd="2" destOrd="0" parTransId="{3004F572-B113-164E-ADA4-A315F84023FD}" sibTransId="{E18A48D9-8F7E-8846-B307-5D5FD7A5809E}"/>
    <dgm:cxn modelId="{1886FCBA-E21E-454D-B3C6-C662888EDD59}" type="presParOf" srcId="{E5AB1524-E205-3641-A1D6-0658BA6F48FC}" destId="{F931078D-D472-6840-9F58-6E298ABD7B91}" srcOrd="0" destOrd="0" presId="urn:microsoft.com/office/officeart/2005/8/layout/vList3"/>
    <dgm:cxn modelId="{E4D026D8-B7AC-5742-92C3-70879928805D}" type="presParOf" srcId="{F931078D-D472-6840-9F58-6E298ABD7B91}" destId="{ED14A899-2053-1F44-94BA-715765FFAF27}" srcOrd="0" destOrd="0" presId="urn:microsoft.com/office/officeart/2005/8/layout/vList3"/>
    <dgm:cxn modelId="{23B5A958-27DA-6E40-92D4-80D61C2490D0}" type="presParOf" srcId="{F931078D-D472-6840-9F58-6E298ABD7B91}" destId="{39EB002F-D163-BB40-9C57-EE8CC2A33152}" srcOrd="1" destOrd="0" presId="urn:microsoft.com/office/officeart/2005/8/layout/vList3"/>
    <dgm:cxn modelId="{9ADE9EE7-98A1-1F40-B339-7E57961FCF53}" type="presParOf" srcId="{E5AB1524-E205-3641-A1D6-0658BA6F48FC}" destId="{E8131AED-2F2F-1C4F-8E51-A9D1174658DA}" srcOrd="1" destOrd="0" presId="urn:microsoft.com/office/officeart/2005/8/layout/vList3"/>
    <dgm:cxn modelId="{DD15427A-CA44-6C42-BBC6-8F90CFB89E90}" type="presParOf" srcId="{E5AB1524-E205-3641-A1D6-0658BA6F48FC}" destId="{078BC816-98C6-594F-A8FC-79BE8DC59739}" srcOrd="2" destOrd="0" presId="urn:microsoft.com/office/officeart/2005/8/layout/vList3"/>
    <dgm:cxn modelId="{06A2E886-8F81-B746-924D-A5D8FBB7C9EA}" type="presParOf" srcId="{078BC816-98C6-594F-A8FC-79BE8DC59739}" destId="{9E90BC44-5188-2A41-BE72-B2196AB2056D}" srcOrd="0" destOrd="0" presId="urn:microsoft.com/office/officeart/2005/8/layout/vList3"/>
    <dgm:cxn modelId="{FA454F5B-10B4-AE41-B140-60FB3398C95B}" type="presParOf" srcId="{078BC816-98C6-594F-A8FC-79BE8DC59739}" destId="{6F6F4B75-2928-EE44-ACE8-FF0B0A2AEFEE}" srcOrd="1" destOrd="0" presId="urn:microsoft.com/office/officeart/2005/8/layout/vList3"/>
    <dgm:cxn modelId="{F293E6C3-0FD5-6143-AB92-EC3C57E83B1A}" type="presParOf" srcId="{E5AB1524-E205-3641-A1D6-0658BA6F48FC}" destId="{86959DA2-4566-1442-9D43-A848D91FA6B4}" srcOrd="3" destOrd="0" presId="urn:microsoft.com/office/officeart/2005/8/layout/vList3"/>
    <dgm:cxn modelId="{82B145CC-9D26-7A40-9D5D-131E7FAA517F}" type="presParOf" srcId="{E5AB1524-E205-3641-A1D6-0658BA6F48FC}" destId="{6AB3F00E-18BC-E943-93BA-E54313DAC8DA}" srcOrd="4" destOrd="0" presId="urn:microsoft.com/office/officeart/2005/8/layout/vList3"/>
    <dgm:cxn modelId="{9E5B3813-3EF2-5F41-B54F-9035510CF26C}" type="presParOf" srcId="{6AB3F00E-18BC-E943-93BA-E54313DAC8DA}" destId="{CDF301AE-A188-D148-8FC6-F8E37DE9A16C}" srcOrd="0" destOrd="0" presId="urn:microsoft.com/office/officeart/2005/8/layout/vList3"/>
    <dgm:cxn modelId="{8D4BABB4-8041-6E4F-9420-D14897A3F4B8}" type="presParOf" srcId="{6AB3F00E-18BC-E943-93BA-E54313DAC8DA}" destId="{D1A9D884-A694-E945-9228-A4E8840BAE78}" srcOrd="1" destOrd="0" presId="urn:microsoft.com/office/officeart/2005/8/layout/vList3"/>
    <dgm:cxn modelId="{129D1DC3-57A1-6F45-B017-99493D680C5A}" type="presParOf" srcId="{E5AB1524-E205-3641-A1D6-0658BA6F48FC}" destId="{6E09AC54-E511-DF4D-8FC7-B5DF97E9F165}" srcOrd="5" destOrd="0" presId="urn:microsoft.com/office/officeart/2005/8/layout/vList3"/>
    <dgm:cxn modelId="{EAE8BDAD-4E38-6847-B025-8537FB9DB4EA}" type="presParOf" srcId="{E5AB1524-E205-3641-A1D6-0658BA6F48FC}" destId="{E5B15B1A-AB03-1645-B597-274455E5F828}" srcOrd="6" destOrd="0" presId="urn:microsoft.com/office/officeart/2005/8/layout/vList3"/>
    <dgm:cxn modelId="{352B0EE3-12BC-C042-9367-F6112B682B2E}" type="presParOf" srcId="{E5B15B1A-AB03-1645-B597-274455E5F828}" destId="{53DF2C66-D817-ED44-B827-0BFAB2856BFD}" srcOrd="0" destOrd="0" presId="urn:microsoft.com/office/officeart/2005/8/layout/vList3"/>
    <dgm:cxn modelId="{F5747223-9771-3C43-AD9B-F209035C3B69}" type="presParOf" srcId="{E5B15B1A-AB03-1645-B597-274455E5F828}" destId="{9C344BA2-1B4C-4B4B-A3AB-F01EF2ABA942}" srcOrd="1" destOrd="0" presId="urn:microsoft.com/office/officeart/2005/8/layout/vList3"/>
    <dgm:cxn modelId="{781EC6E2-1806-6943-B640-456BF6D9117B}" type="presParOf" srcId="{E5AB1524-E205-3641-A1D6-0658BA6F48FC}" destId="{65818B07-E093-7747-A143-513852C4B4AA}" srcOrd="7" destOrd="0" presId="urn:microsoft.com/office/officeart/2005/8/layout/vList3"/>
    <dgm:cxn modelId="{B38725CE-18FE-454E-ADA8-06E3BBBD0865}" type="presParOf" srcId="{E5AB1524-E205-3641-A1D6-0658BA6F48FC}" destId="{0517F118-45E3-B343-9416-9EF9FD27B91A}" srcOrd="8" destOrd="0" presId="urn:microsoft.com/office/officeart/2005/8/layout/vList3"/>
    <dgm:cxn modelId="{5475C623-6FB9-5E4F-AF84-4BA76A9DDF57}" type="presParOf" srcId="{0517F118-45E3-B343-9416-9EF9FD27B91A}" destId="{A94BC1F2-8522-2844-8705-DA02CE22EBC1}" srcOrd="0" destOrd="0" presId="urn:microsoft.com/office/officeart/2005/8/layout/vList3"/>
    <dgm:cxn modelId="{F447893E-A9F3-6F43-81F5-E6D7EBAE8FD8}" type="presParOf" srcId="{0517F118-45E3-B343-9416-9EF9FD27B91A}" destId="{1D6DF964-2EDD-EF47-90F5-579D40CAB5CF}" srcOrd="1" destOrd="0" presId="urn:microsoft.com/office/officeart/2005/8/layout/vList3"/>
    <dgm:cxn modelId="{8DDD4282-2270-B641-AC11-AC7376E8F2BD}" type="presParOf" srcId="{E5AB1524-E205-3641-A1D6-0658BA6F48FC}" destId="{2ACA04D3-C9D8-2A44-B564-7F58D20C1A73}" srcOrd="9" destOrd="0" presId="urn:microsoft.com/office/officeart/2005/8/layout/vList3"/>
    <dgm:cxn modelId="{49D659CD-FAD2-9D4E-B522-C256C99C83BF}" type="presParOf" srcId="{E5AB1524-E205-3641-A1D6-0658BA6F48FC}" destId="{EF8866DF-FCE6-7D43-AC36-7398E2236C81}" srcOrd="10" destOrd="0" presId="urn:microsoft.com/office/officeart/2005/8/layout/vList3"/>
    <dgm:cxn modelId="{DEB5089B-B1AE-CD4E-ADC0-5716FA9E5FF6}" type="presParOf" srcId="{EF8866DF-FCE6-7D43-AC36-7398E2236C81}" destId="{0076B89B-1FB2-0A4D-91DD-171348D3E8F7}" srcOrd="0" destOrd="0" presId="urn:microsoft.com/office/officeart/2005/8/layout/vList3"/>
    <dgm:cxn modelId="{A43A6F8F-0053-CB43-A500-3568FD18D218}" type="presParOf" srcId="{EF8866DF-FCE6-7D43-AC36-7398E2236C81}" destId="{1A85F888-3F08-A249-B3F2-34F43FCD10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EB002F-D163-BB40-9C57-EE8CC2A33152}">
      <dsp:nvSpPr>
        <dsp:cNvPr id="0" name=""/>
        <dsp:cNvSpPr/>
      </dsp:nvSpPr>
      <dsp:spPr>
        <a:xfrm rot="10800000">
          <a:off x="1921636" y="189"/>
          <a:ext cx="7117445" cy="51558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36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Quicksand" pitchFamily="2" charset="0"/>
            </a:rPr>
            <a:t>Support to governments</a:t>
          </a:r>
        </a:p>
      </dsp:txBody>
      <dsp:txXfrm rot="10800000">
        <a:off x="2050533" y="189"/>
        <a:ext cx="6988548" cy="515587"/>
      </dsp:txXfrm>
    </dsp:sp>
    <dsp:sp modelId="{ED14A899-2053-1F44-94BA-715765FFAF27}">
      <dsp:nvSpPr>
        <dsp:cNvPr id="0" name=""/>
        <dsp:cNvSpPr/>
      </dsp:nvSpPr>
      <dsp:spPr>
        <a:xfrm>
          <a:off x="1663842" y="189"/>
          <a:ext cx="515587" cy="51558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6F4B75-2928-EE44-ACE8-FF0B0A2AEFEE}">
      <dsp:nvSpPr>
        <dsp:cNvPr id="0" name=""/>
        <dsp:cNvSpPr/>
      </dsp:nvSpPr>
      <dsp:spPr>
        <a:xfrm rot="10800000">
          <a:off x="1921636" y="651376"/>
          <a:ext cx="7117445" cy="515587"/>
        </a:xfrm>
        <a:prstGeom prst="homePlate">
          <a:avLst/>
        </a:prstGeom>
        <a:solidFill>
          <a:schemeClr val="accent2">
            <a:hueOff val="-854227"/>
            <a:satOff val="1641"/>
            <a:lumOff val="-7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36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Quicksand" pitchFamily="2" charset="0"/>
            </a:rPr>
            <a:t>Behaviour change messages</a:t>
          </a:r>
        </a:p>
      </dsp:txBody>
      <dsp:txXfrm rot="10800000">
        <a:off x="2050533" y="651376"/>
        <a:ext cx="6988548" cy="515587"/>
      </dsp:txXfrm>
    </dsp:sp>
    <dsp:sp modelId="{9E90BC44-5188-2A41-BE72-B2196AB2056D}">
      <dsp:nvSpPr>
        <dsp:cNvPr id="0" name=""/>
        <dsp:cNvSpPr/>
      </dsp:nvSpPr>
      <dsp:spPr>
        <a:xfrm>
          <a:off x="1663842" y="651376"/>
          <a:ext cx="515587" cy="51558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9D884-A694-E945-9228-A4E8840BAE78}">
      <dsp:nvSpPr>
        <dsp:cNvPr id="0" name=""/>
        <dsp:cNvSpPr/>
      </dsp:nvSpPr>
      <dsp:spPr>
        <a:xfrm rot="10800000">
          <a:off x="1921636" y="1302562"/>
          <a:ext cx="7117445" cy="515587"/>
        </a:xfrm>
        <a:prstGeom prst="homePlate">
          <a:avLst/>
        </a:prstGeom>
        <a:solidFill>
          <a:schemeClr val="accent2">
            <a:hueOff val="-1708454"/>
            <a:satOff val="3281"/>
            <a:lumOff val="-14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36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Quicksand" pitchFamily="2" charset="0"/>
            </a:rPr>
            <a:t>Hygiene products and handwashing facilities</a:t>
          </a:r>
        </a:p>
      </dsp:txBody>
      <dsp:txXfrm rot="10800000">
        <a:off x="2050533" y="1302562"/>
        <a:ext cx="6988548" cy="515587"/>
      </dsp:txXfrm>
    </dsp:sp>
    <dsp:sp modelId="{CDF301AE-A188-D148-8FC6-F8E37DE9A16C}">
      <dsp:nvSpPr>
        <dsp:cNvPr id="0" name=""/>
        <dsp:cNvSpPr/>
      </dsp:nvSpPr>
      <dsp:spPr>
        <a:xfrm>
          <a:off x="1663842" y="1302562"/>
          <a:ext cx="515587" cy="51558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44BA2-1B4C-4B4B-A3AB-F01EF2ABA942}">
      <dsp:nvSpPr>
        <dsp:cNvPr id="0" name=""/>
        <dsp:cNvSpPr/>
      </dsp:nvSpPr>
      <dsp:spPr>
        <a:xfrm rot="10800000">
          <a:off x="1921636" y="1953749"/>
          <a:ext cx="7117445" cy="515587"/>
        </a:xfrm>
        <a:prstGeom prst="homePlate">
          <a:avLst/>
        </a:prstGeom>
        <a:solidFill>
          <a:schemeClr val="accent2">
            <a:hueOff val="-2562680"/>
            <a:satOff val="4922"/>
            <a:lumOff val="-224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36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Quicksand" pitchFamily="2" charset="0"/>
            </a:rPr>
            <a:t>Training provision and capacity building</a:t>
          </a:r>
        </a:p>
      </dsp:txBody>
      <dsp:txXfrm rot="10800000">
        <a:off x="2050533" y="1953749"/>
        <a:ext cx="6988548" cy="515587"/>
      </dsp:txXfrm>
    </dsp:sp>
    <dsp:sp modelId="{53DF2C66-D817-ED44-B827-0BFAB2856BFD}">
      <dsp:nvSpPr>
        <dsp:cNvPr id="0" name=""/>
        <dsp:cNvSpPr/>
      </dsp:nvSpPr>
      <dsp:spPr>
        <a:xfrm>
          <a:off x="1663842" y="1953749"/>
          <a:ext cx="515587" cy="51558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DF964-2EDD-EF47-90F5-579D40CAB5CF}">
      <dsp:nvSpPr>
        <dsp:cNvPr id="0" name=""/>
        <dsp:cNvSpPr/>
      </dsp:nvSpPr>
      <dsp:spPr>
        <a:xfrm rot="10800000">
          <a:off x="1921636" y="2604935"/>
          <a:ext cx="7117445" cy="515587"/>
        </a:xfrm>
        <a:prstGeom prst="homePlate">
          <a:avLst/>
        </a:prstGeom>
        <a:solidFill>
          <a:schemeClr val="accent2">
            <a:hueOff val="-3416907"/>
            <a:satOff val="6562"/>
            <a:lumOff val="-299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36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Quicksand" pitchFamily="2" charset="0"/>
            </a:rPr>
            <a:t>Hygiene products and WASH services to HCFs</a:t>
          </a:r>
        </a:p>
      </dsp:txBody>
      <dsp:txXfrm rot="10800000">
        <a:off x="2050533" y="2604935"/>
        <a:ext cx="6988548" cy="515587"/>
      </dsp:txXfrm>
    </dsp:sp>
    <dsp:sp modelId="{A94BC1F2-8522-2844-8705-DA02CE22EBC1}">
      <dsp:nvSpPr>
        <dsp:cNvPr id="0" name=""/>
        <dsp:cNvSpPr/>
      </dsp:nvSpPr>
      <dsp:spPr>
        <a:xfrm>
          <a:off x="1663842" y="2604935"/>
          <a:ext cx="515587" cy="51558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5F888-3F08-A249-B3F2-34F43FCD1090}">
      <dsp:nvSpPr>
        <dsp:cNvPr id="0" name=""/>
        <dsp:cNvSpPr/>
      </dsp:nvSpPr>
      <dsp:spPr>
        <a:xfrm rot="10800000">
          <a:off x="1921636" y="3256122"/>
          <a:ext cx="7117445" cy="515587"/>
        </a:xfrm>
        <a:prstGeom prst="homePlate">
          <a:avLst/>
        </a:prstGeom>
        <a:solidFill>
          <a:schemeClr val="accent2">
            <a:hueOff val="-4271134"/>
            <a:satOff val="8203"/>
            <a:lumOff val="-374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36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i="0" kern="1200" dirty="0">
              <a:latin typeface="Quicksand" pitchFamily="2" charset="0"/>
            </a:rPr>
            <a:t>Network of partners and evidence-based guidance</a:t>
          </a:r>
        </a:p>
      </dsp:txBody>
      <dsp:txXfrm rot="10800000">
        <a:off x="2050533" y="3256122"/>
        <a:ext cx="6988548" cy="515587"/>
      </dsp:txXfrm>
    </dsp:sp>
    <dsp:sp modelId="{0076B89B-1FB2-0A4D-91DD-171348D3E8F7}">
      <dsp:nvSpPr>
        <dsp:cNvPr id="0" name=""/>
        <dsp:cNvSpPr/>
      </dsp:nvSpPr>
      <dsp:spPr>
        <a:xfrm>
          <a:off x="1663842" y="3256122"/>
          <a:ext cx="515587" cy="515587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71EB2-C5C4-1345-8134-197F3B3296AD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C03C0-D19F-4344-AB3E-901AE1EF3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83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569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 dirty="0"/>
              <a:t>Presenter names and organisations</a:t>
            </a:r>
          </a:p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179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241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80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08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7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779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96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12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796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7532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8032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5989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610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838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8339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9735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9430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2449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8251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3841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5638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879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187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334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29448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6260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 dirty="0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dirty="0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2719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0790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222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05C7B-318D-03CB-9CA1-31054F95E8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369" y="5029200"/>
            <a:ext cx="4259263" cy="44608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 dirty="0">
                <a:solidFill>
                  <a:schemeClr val="tx2"/>
                </a:solidFill>
              </a:rPr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3337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17170-02D0-6F51-2E76-B9C54BEA68A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204" y="323967"/>
            <a:ext cx="6400801" cy="367409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Speaker names and organisations</a:t>
            </a:r>
          </a:p>
        </p:txBody>
      </p:sp>
    </p:spTree>
    <p:extLst>
      <p:ext uri="{BB962C8B-B14F-4D97-AF65-F5344CB8AC3E}">
        <p14:creationId xmlns:p14="http://schemas.microsoft.com/office/powerpoint/2010/main" val="16871661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466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549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702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0287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9613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62661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98758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09499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66874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35432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644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3788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9567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39089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4989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80595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57909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49681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129987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1507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575076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114793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60913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503625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299404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862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7048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453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05C7B-318D-03CB-9CA1-31054F95E8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369" y="5029200"/>
            <a:ext cx="4259263" cy="44608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>
                <a:solidFill>
                  <a:schemeClr val="tx2"/>
                </a:solidFill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549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17170-02D0-6F51-2E76-B9C54BEA68A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204" y="323967"/>
            <a:ext cx="6400801" cy="367409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Speaker names and organisations</a:t>
            </a:r>
          </a:p>
        </p:txBody>
      </p:sp>
    </p:spTree>
    <p:extLst>
      <p:ext uri="{BB962C8B-B14F-4D97-AF65-F5344CB8AC3E}">
        <p14:creationId xmlns:p14="http://schemas.microsoft.com/office/powerpoint/2010/main" val="22377247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41158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5240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58334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15390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89827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9599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92627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46897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22819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64728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55467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2581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5374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31344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24865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25956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903325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278460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41887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702351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069175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60070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6953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69674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157477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952650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0550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07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4262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4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8275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6606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5666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8329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6810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8486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7167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0923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32762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640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3563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2786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42961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8729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6507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1981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7040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09039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96269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45932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35353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07275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626216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969186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75631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1593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815646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48551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983000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0139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6280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3339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03316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9739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8735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404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26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slideLayout" Target="../slideLayouts/slideLayout124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Relationship Id="rId27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7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br>
              <a:rPr lang="en-US"/>
            </a:b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5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  <p:sldLayoutId id="2147483781" r:id="rId18"/>
    <p:sldLayoutId id="2147483782" r:id="rId19"/>
    <p:sldLayoutId id="2147483783" r:id="rId20"/>
    <p:sldLayoutId id="2147483784" r:id="rId21"/>
    <p:sldLayoutId id="2147483785" r:id="rId22"/>
    <p:sldLayoutId id="2147483786" r:id="rId23"/>
    <p:sldLayoutId id="2147483787" r:id="rId24"/>
    <p:sldLayoutId id="2147483788" r:id="rId25"/>
    <p:sldLayoutId id="2147483789" r:id="rId26"/>
    <p:sldLayoutId id="2147483790" r:id="rId27"/>
    <p:sldLayoutId id="2147483791" r:id="rId28"/>
    <p:sldLayoutId id="2147483792" r:id="rId29"/>
    <p:sldLayoutId id="2147483793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br>
              <a:rPr lang="en-US"/>
            </a:b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2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  <p:sldLayoutId id="2147483817" r:id="rId23"/>
    <p:sldLayoutId id="2147483818" r:id="rId24"/>
    <p:sldLayoutId id="2147483819" r:id="rId25"/>
    <p:sldLayoutId id="2147483820" r:id="rId26"/>
    <p:sldLayoutId id="2147483821" r:id="rId27"/>
    <p:sldLayoutId id="2147483822" r:id="rId28"/>
    <p:sldLayoutId id="2147483823" r:id="rId29"/>
    <p:sldLayoutId id="2147483824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52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8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7" r:id="rId20"/>
    <p:sldLayoutId id="2147483858" r:id="rId21"/>
    <p:sldLayoutId id="2147483859" r:id="rId22"/>
    <p:sldLayoutId id="2147483860" r:id="rId23"/>
    <p:sldLayoutId id="2147483861" r:id="rId24"/>
    <p:sldLayoutId id="2147483862" r:id="rId25"/>
    <p:sldLayoutId id="2147483863" r:id="rId26"/>
    <p:sldLayoutId id="2147483864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6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wsup.com/" TargetMode="External"/><Relationship Id="rId1" Type="http://schemas.openxmlformats.org/officeDocument/2006/relationships/slideLayout" Target="../slideLayouts/slideLayout1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png"/><Relationship Id="rId18" Type="http://schemas.openxmlformats.org/officeDocument/2006/relationships/image" Target="../media/image47.jpeg"/><Relationship Id="rId3" Type="http://schemas.openxmlformats.org/officeDocument/2006/relationships/image" Target="../media/image32.jpe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23" Type="http://schemas.openxmlformats.org/officeDocument/2006/relationships/image" Target="../media/image52.jpe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jpeg"/><Relationship Id="rId14" Type="http://schemas.openxmlformats.org/officeDocument/2006/relationships/image" Target="../media/image43.png"/><Relationship Id="rId22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6.png"/><Relationship Id="rId18" Type="http://schemas.openxmlformats.org/officeDocument/2006/relationships/image" Target="../media/image81.jpeg"/><Relationship Id="rId3" Type="http://schemas.microsoft.com/office/2007/relationships/hdphoto" Target="../media/hdphoto1.wdp"/><Relationship Id="rId7" Type="http://schemas.openxmlformats.org/officeDocument/2006/relationships/image" Target="../media/image71.jpe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image" Target="../media/image68.png"/><Relationship Id="rId16" Type="http://schemas.openxmlformats.org/officeDocument/2006/relationships/image" Target="../media/image79.jpe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70.png"/><Relationship Id="rId11" Type="http://schemas.openxmlformats.org/officeDocument/2006/relationships/image" Target="../media/image74.png"/><Relationship Id="rId5" Type="http://schemas.microsoft.com/office/2007/relationships/hdphoto" Target="../media/hdphoto2.wdp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9.png"/><Relationship Id="rId9" Type="http://schemas.microsoft.com/office/2007/relationships/hdphoto" Target="../media/hdphoto3.wdp"/><Relationship Id="rId1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83.png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83.png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9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png"/><Relationship Id="rId18" Type="http://schemas.openxmlformats.org/officeDocument/2006/relationships/image" Target="../media/image114.emf"/><Relationship Id="rId3" Type="http://schemas.openxmlformats.org/officeDocument/2006/relationships/image" Target="../media/image99.png"/><Relationship Id="rId21" Type="http://schemas.openxmlformats.org/officeDocument/2006/relationships/image" Target="../media/image117.jpe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" Type="http://schemas.openxmlformats.org/officeDocument/2006/relationships/image" Target="../media/image98.png"/><Relationship Id="rId16" Type="http://schemas.openxmlformats.org/officeDocument/2006/relationships/image" Target="../media/image112.jpeg"/><Relationship Id="rId20" Type="http://schemas.openxmlformats.org/officeDocument/2006/relationships/image" Target="../media/image116.jpe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02.sv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5" Type="http://schemas.openxmlformats.org/officeDocument/2006/relationships/image" Target="../media/image111.svg"/><Relationship Id="rId10" Type="http://schemas.openxmlformats.org/officeDocument/2006/relationships/image" Target="../media/image106.emf"/><Relationship Id="rId19" Type="http://schemas.openxmlformats.org/officeDocument/2006/relationships/image" Target="../media/image115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244" y="2242661"/>
            <a:ext cx="6950801" cy="1655762"/>
          </a:xfrm>
        </p:spPr>
        <p:txBody>
          <a:bodyPr>
            <a:noAutofit/>
          </a:bodyPr>
          <a:lstStyle/>
          <a:p>
            <a:r>
              <a:rPr lang="en-GB" sz="2800" dirty="0"/>
              <a:t>How can governments and the private sector reach shared goals by understanding each other’s constraints and incentives? A review of lessons learned from recent sanitation and hygiene behaviour change initiatives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003" y="4026581"/>
            <a:ext cx="7034432" cy="1127847"/>
          </a:xfrm>
        </p:spPr>
        <p:txBody>
          <a:bodyPr/>
          <a:lstStyle/>
          <a:p>
            <a:pPr lvl="0"/>
            <a:r>
              <a:rPr lang="en-GB" dirty="0"/>
              <a:t>Markets and behaviour change: how people invest and driving to scale </a:t>
            </a:r>
            <a:endParaRPr lang="en-GB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Water and Sanitation for the Urban Poor (WSUP) , </a:t>
            </a:r>
          </a:p>
          <a:p>
            <a:r>
              <a:rPr lang="en-GB" dirty="0"/>
              <a:t>Whitten &amp; Roy Partnership,</a:t>
            </a:r>
          </a:p>
          <a:p>
            <a:r>
              <a:rPr lang="en-GB" dirty="0"/>
              <a:t>Hygiene and Behaviour Change Coalition (HBCC) </a:t>
            </a:r>
          </a:p>
          <a:p>
            <a:r>
              <a:rPr lang="en-GB" dirty="0"/>
              <a:t>&amp; </a:t>
            </a:r>
            <a:r>
              <a:rPr lang="en-GB" dirty="0" err="1"/>
              <a:t>HappyTap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4BF7EC-3898-C5C4-5DE9-45ED75192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Bef>
                <a:spcPts val="200"/>
              </a:spcBef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en-GB" sz="1800" u="none" strike="noStrike" dirty="0">
                <a:effectLst/>
                <a:ea typeface="Calibri" panose="020F0502020204030204" pitchFamily="34" charset="0"/>
              </a:rPr>
              <a:t>To contribute practical examples of systems thinking principles applied to complex WASH services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en-GB" sz="1800" u="none" strike="noStrike" dirty="0">
                <a:effectLst/>
                <a:ea typeface="Calibri" panose="020F0502020204030204" pitchFamily="34" charset="0"/>
              </a:rPr>
              <a:t>To  provides insights into how the WASH system can deliver better results for sanitation and hygiene behaviour change globally 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Font typeface="Arial" panose="020B0604020202020204" pitchFamily="34" charset="0"/>
              <a:buChar char="●"/>
            </a:pPr>
            <a:r>
              <a:rPr lang="en-GB" sz="1800" u="none" strike="noStrike" dirty="0">
                <a:effectLst/>
                <a:ea typeface="Calibri" panose="020F0502020204030204" pitchFamily="34" charset="0"/>
              </a:rPr>
              <a:t>To discuss the inhibitors to scale, the delays of information flows and wider constraints impacting WASH system strengthening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90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244" y="2242661"/>
            <a:ext cx="6950801" cy="1655762"/>
          </a:xfrm>
        </p:spPr>
        <p:txBody>
          <a:bodyPr>
            <a:noAutofit/>
          </a:bodyPr>
          <a:lstStyle/>
          <a:p>
            <a:r>
              <a:rPr lang="en-US" sz="3600" dirty="0"/>
              <a:t>Sanitation Sector Change in Maputo and Lusaka </a:t>
            </a:r>
            <a:br>
              <a:rPr lang="en-US" sz="3600" dirty="0"/>
            </a:br>
            <a:endParaRPr lang="en-GB" sz="28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003" y="4026581"/>
            <a:ext cx="7034432" cy="1127847"/>
          </a:xfrm>
        </p:spPr>
        <p:txBody>
          <a:bodyPr/>
          <a:lstStyle/>
          <a:p>
            <a:r>
              <a:rPr lang="en-US" dirty="0"/>
              <a:t>Applying Systems Thinking Principles  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A79D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Sam Drabble, Water &amp; Sanitation for the Urban Poor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8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97293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Charting long-term processes of sector change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815B0-F053-74C6-B2B9-09D06C6D1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BC70BD-D587-E0A7-D787-5CB81963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1" y="1825625"/>
            <a:ext cx="6830060" cy="3772535"/>
          </a:xfrm>
        </p:spPr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Still only beginning their journey towards citywide coverage, Maputo and Lusaka have experienced positive change in their on-site sanitation (OSS) sector over the last 10 years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Using systems thinking principles, our research aimed to explore what has happened in these two cities and why, and to assess the way forward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We focused on sector milestones, interdependencies between institutional actors, drivers and barriers to change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The analysis is grounded in discussions between institutional actors in the two cities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BA572-868C-F139-F8FE-17B8864C6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1025" y="-29183"/>
            <a:ext cx="3990975" cy="56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6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DA6938E8-27C6-9256-AA7A-E7D4B4F53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CAF906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1521898"/>
            <a:ext cx="4351283" cy="3692301"/>
          </a:xfrm>
        </p:spPr>
        <p:txBody>
          <a:bodyPr>
            <a:normAutofit/>
          </a:bodyPr>
          <a:lstStyle/>
          <a:p>
            <a:r>
              <a:rPr lang="en-GB" sz="4800" dirty="0"/>
              <a:t>Mapping sector milestones and enabling factors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3AC012-ADAD-4D60-20DC-7378B83C5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5" r="1" b="1"/>
          <a:stretch/>
        </p:blipFill>
        <p:spPr>
          <a:xfrm>
            <a:off x="6169931" y="-897413"/>
            <a:ext cx="7293907" cy="7195979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6437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DF1D0-9A8F-BBD9-C60D-CF82C6AF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On-site sanitation in Maputo: </a:t>
            </a:r>
            <a:br>
              <a:rPr lang="en-GB" dirty="0"/>
            </a:br>
            <a:r>
              <a:rPr lang="en-GB" dirty="0"/>
              <a:t>consensus milestones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2E653-B5A9-29A2-34FD-40C24D5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74822D-3513-D9C1-2775-C3E76C46D0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8" t="37039" r="10000" b="35739"/>
          <a:stretch/>
        </p:blipFill>
        <p:spPr>
          <a:xfrm>
            <a:off x="239226" y="2425701"/>
            <a:ext cx="11713549" cy="224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DF1D0-9A8F-BBD9-C60D-CF82C6AF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On-site sanitation in Lusaka: </a:t>
            </a:r>
            <a:br>
              <a:rPr lang="en-GB" dirty="0"/>
            </a:br>
            <a:r>
              <a:rPr lang="en-GB" dirty="0"/>
              <a:t>consensus milestones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2E653-B5A9-29A2-34FD-40C24D5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74822D-3513-D9C1-2775-C3E76C46D0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3" b="3443"/>
          <a:stretch/>
        </p:blipFill>
        <p:spPr>
          <a:xfrm>
            <a:off x="239226" y="2425701"/>
            <a:ext cx="11713549" cy="224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5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15D774E5-3550-3666-2572-02BD62965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CAF906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1521898"/>
            <a:ext cx="4351283" cy="3692301"/>
          </a:xfrm>
        </p:spPr>
        <p:txBody>
          <a:bodyPr>
            <a:normAutofit/>
          </a:bodyPr>
          <a:lstStyle/>
          <a:p>
            <a:br>
              <a:rPr lang="en-GB" dirty="0"/>
            </a:br>
            <a:r>
              <a:rPr lang="en-GB" sz="4000" dirty="0"/>
              <a:t>Applying systems analysis to address key constraints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D84DDD-3284-7A62-8EA0-30BD3430F5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02" b="2"/>
          <a:stretch/>
        </p:blipFill>
        <p:spPr>
          <a:xfrm>
            <a:off x="6247752" y="-897413"/>
            <a:ext cx="7293907" cy="7195979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026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445E1A-681B-BFAE-E22F-A387A9116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564" y="-133253"/>
            <a:ext cx="10086975" cy="6991253"/>
          </a:xfrm>
        </p:spPr>
      </p:pic>
    </p:spTree>
    <p:extLst>
      <p:ext uri="{BB962C8B-B14F-4D97-AF65-F5344CB8AC3E}">
        <p14:creationId xmlns:p14="http://schemas.microsoft.com/office/powerpoint/2010/main" val="173975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C2B9F-8B47-BFEB-F7C4-17AD0479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EDDC2-DE40-E505-9D24-5113D8797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445E1A-681B-BFAE-E22F-A387A9116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496" y="97655"/>
            <a:ext cx="9894718" cy="6858000"/>
          </a:xfrm>
        </p:spPr>
      </p:pic>
    </p:spTree>
    <p:extLst>
      <p:ext uri="{BB962C8B-B14F-4D97-AF65-F5344CB8AC3E}">
        <p14:creationId xmlns:p14="http://schemas.microsoft.com/office/powerpoint/2010/main" val="160823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F466FC-8147-1CD7-7A2D-BF222C193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050" y="3052945"/>
            <a:ext cx="9282430" cy="752109"/>
          </a:xfrm>
        </p:spPr>
        <p:txBody>
          <a:bodyPr>
            <a:noAutofit/>
          </a:bodyPr>
          <a:lstStyle/>
          <a:p>
            <a:r>
              <a:rPr lang="en-GB" sz="6000" dirty="0"/>
              <a:t>Maputo and Lusaka: what have we learned?</a:t>
            </a:r>
          </a:p>
        </p:txBody>
      </p:sp>
    </p:spTree>
    <p:extLst>
      <p:ext uri="{BB962C8B-B14F-4D97-AF65-F5344CB8AC3E}">
        <p14:creationId xmlns:p14="http://schemas.microsoft.com/office/powerpoint/2010/main" val="26756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F115-A40D-FD1C-1FEB-52F3BB74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60727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1 - Begin by </a:t>
            </a:r>
            <a:r>
              <a:rPr lang="en-US" dirty="0" err="1"/>
              <a:t>optimising</a:t>
            </a:r>
            <a:r>
              <a:rPr lang="en-US" dirty="0"/>
              <a:t> one part of the system</a:t>
            </a:r>
            <a:br>
              <a:rPr lang="en-US" dirty="0"/>
            </a:b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E00C1E-E9CE-9BF6-2279-BE102AA92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0BEC3-3D14-2049-C6CC-54CDF234B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605" y="1834240"/>
            <a:ext cx="6460727" cy="3772535"/>
          </a:xfrm>
        </p:spPr>
        <p:txBody>
          <a:bodyPr>
            <a:normAutofit/>
          </a:bodyPr>
          <a:lstStyle/>
          <a:p>
            <a:r>
              <a:rPr lang="en-US" dirty="0" err="1"/>
              <a:t>Optimising</a:t>
            </a:r>
            <a:r>
              <a:rPr lang="en-US" dirty="0"/>
              <a:t> one small part of the system can benefit the whole, by helping to overcome institutional inertia and </a:t>
            </a:r>
            <a:r>
              <a:rPr lang="en-US" dirty="0" err="1"/>
              <a:t>catalyse</a:t>
            </a:r>
            <a:r>
              <a:rPr lang="en-US" dirty="0"/>
              <a:t> movement </a:t>
            </a:r>
          </a:p>
          <a:p>
            <a:r>
              <a:rPr lang="en-US" b="1" dirty="0"/>
              <a:t>Maputo</a:t>
            </a:r>
            <a:r>
              <a:rPr lang="en-US" dirty="0"/>
              <a:t>: provision of </a:t>
            </a:r>
            <a:r>
              <a:rPr lang="en-US" b="1" dirty="0"/>
              <a:t>inclusive shared sanitation </a:t>
            </a:r>
            <a:r>
              <a:rPr lang="en-US" dirty="0"/>
              <a:t>increased CMM engagement with OSS; piloting of FSM services promoted </a:t>
            </a:r>
            <a:br>
              <a:rPr lang="en-US" dirty="0"/>
            </a:br>
            <a:r>
              <a:rPr lang="en-US" dirty="0"/>
              <a:t>dialogue and highlighted constraints</a:t>
            </a:r>
          </a:p>
          <a:p>
            <a:r>
              <a:rPr lang="en-US" b="1" dirty="0"/>
              <a:t>Lusaka</a:t>
            </a:r>
            <a:r>
              <a:rPr lang="en-US" dirty="0"/>
              <a:t>: Demonstration of </a:t>
            </a:r>
            <a:r>
              <a:rPr lang="en-US" b="1" dirty="0"/>
              <a:t>FSM services </a:t>
            </a:r>
            <a:r>
              <a:rPr lang="en-US" dirty="0"/>
              <a:t>in Kanyama and </a:t>
            </a:r>
            <a:r>
              <a:rPr lang="en-US" dirty="0" err="1"/>
              <a:t>Chazanga</a:t>
            </a:r>
            <a:r>
              <a:rPr lang="en-US" dirty="0"/>
              <a:t> demonstrated potential viability of services and highlighted capacity gaps</a:t>
            </a:r>
          </a:p>
          <a:p>
            <a:endParaRPr lang="en-GB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3F1C1EB-BA36-A378-31B7-2C630119EC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" t="4986" r="33567" b="5266"/>
          <a:stretch/>
        </p:blipFill>
        <p:spPr>
          <a:xfrm>
            <a:off x="7146199" y="566690"/>
            <a:ext cx="4769278" cy="4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0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F115-A40D-FD1C-1FEB-52F3BB74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60727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2 – Embrace the power </a:t>
            </a:r>
            <a:br>
              <a:rPr lang="en-US" dirty="0"/>
            </a:br>
            <a:r>
              <a:rPr lang="en-US" dirty="0"/>
              <a:t>of process</a:t>
            </a:r>
            <a:br>
              <a:rPr lang="en-US" dirty="0"/>
            </a:b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E00C1E-E9CE-9BF6-2279-BE102AA92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0BEC3-3D14-2049-C6CC-54CDF234B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40" y="1823354"/>
            <a:ext cx="6460727" cy="37725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The development of </a:t>
            </a:r>
            <a:r>
              <a:rPr lang="en-US" sz="2400" b="1" dirty="0"/>
              <a:t>regulatory frameworks </a:t>
            </a:r>
            <a:r>
              <a:rPr lang="en-US" sz="2400" dirty="0"/>
              <a:t>to support OSS in the two cities provides a tangible example of stakeholder consultation, coordination and the power of process</a:t>
            </a:r>
            <a:endParaRPr lang="en-GB" b="1" dirty="0"/>
          </a:p>
          <a:p>
            <a:pPr marL="0" indent="0">
              <a:buNone/>
            </a:pPr>
            <a:r>
              <a:rPr lang="en-GB" b="1" i="1" dirty="0"/>
              <a:t>Maputo: </a:t>
            </a:r>
            <a:r>
              <a:rPr lang="en-GB" i="1" dirty="0"/>
              <a:t>value of the </a:t>
            </a:r>
            <a:r>
              <a:rPr lang="en-GB" b="1" i="1" dirty="0"/>
              <a:t>planned sanitation tariff </a:t>
            </a:r>
            <a:r>
              <a:rPr lang="en-GB" i="1" dirty="0"/>
              <a:t>goes beyond potential revenues – it has already laid bare overlapping mandates and necessitated a process of reflection</a:t>
            </a:r>
          </a:p>
          <a:p>
            <a:pPr marL="0" indent="0">
              <a:buNone/>
            </a:pPr>
            <a:r>
              <a:rPr lang="en-GB" b="1" i="1" dirty="0"/>
              <a:t>Lusaka: </a:t>
            </a:r>
            <a:r>
              <a:rPr lang="en-US" i="1" dirty="0"/>
              <a:t>publication of </a:t>
            </a:r>
            <a:r>
              <a:rPr lang="en-US" b="1" i="1" dirty="0"/>
              <a:t>regulatory framework for urban OSS and FSM </a:t>
            </a:r>
            <a:r>
              <a:rPr lang="en-US" i="1" dirty="0"/>
              <a:t>was the culmination of a process of detailed consultation, led by NWASCO and involving a wide range of sector stakeholders</a:t>
            </a:r>
            <a:endParaRPr lang="en-GB" b="1" i="1" dirty="0"/>
          </a:p>
          <a:p>
            <a:endParaRPr lang="en-GB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3F1C1EB-BA36-A378-31B7-2C630119E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0" b="13570"/>
          <a:stretch/>
        </p:blipFill>
        <p:spPr>
          <a:xfrm>
            <a:off x="7146199" y="628834"/>
            <a:ext cx="4769278" cy="4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6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F115-A40D-FD1C-1FEB-52F3BB74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39" y="238258"/>
            <a:ext cx="6460727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3 – Design investments to address genuine system constraints</a:t>
            </a:r>
            <a:br>
              <a:rPr lang="en-US" dirty="0"/>
            </a:b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E00C1E-E9CE-9BF6-2279-BE102AA92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0BEC3-3D14-2049-C6CC-54CDF234B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40" y="1823354"/>
            <a:ext cx="6460727" cy="37725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In both Lusaka and Maputo, IFIs have committed large-scale finance (LSP and MUSP)</a:t>
            </a:r>
          </a:p>
          <a:p>
            <a:pPr marL="0" indent="0">
              <a:buNone/>
            </a:pPr>
            <a:r>
              <a:rPr lang="en-US" sz="2400" dirty="0"/>
              <a:t>- Investments of this magnitude will have a huge impact on the system, for better or worse</a:t>
            </a:r>
          </a:p>
          <a:p>
            <a:pPr marL="0" indent="0">
              <a:buNone/>
            </a:pPr>
            <a:r>
              <a:rPr lang="en-US" sz="2400" dirty="0"/>
              <a:t>- To leverage their full power, investments must be </a:t>
            </a:r>
            <a:r>
              <a:rPr lang="en-US" sz="2400" b="1" dirty="0"/>
              <a:t>sustained over time</a:t>
            </a:r>
            <a:r>
              <a:rPr lang="en-US" sz="2400" dirty="0"/>
              <a:t>; respond to </a:t>
            </a:r>
            <a:r>
              <a:rPr lang="en-US" sz="2400" b="1" dirty="0"/>
              <a:t>deep-lying system constraints</a:t>
            </a:r>
            <a:r>
              <a:rPr lang="en-US" sz="2400" dirty="0"/>
              <a:t>, including weak absorptive capacity of institutions; and be designed with the </a:t>
            </a:r>
            <a:r>
              <a:rPr lang="en-US" sz="2400" b="1" dirty="0"/>
              <a:t>end goal </a:t>
            </a:r>
            <a:r>
              <a:rPr lang="en-US" sz="2400" dirty="0"/>
              <a:t>of improved services in mind</a:t>
            </a:r>
          </a:p>
          <a:p>
            <a:endParaRPr lang="en-GB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3F1C1EB-BA36-A378-31B7-2C630119E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7" r="12367"/>
          <a:stretch/>
        </p:blipFill>
        <p:spPr>
          <a:xfrm>
            <a:off x="7146199" y="566690"/>
            <a:ext cx="4769278" cy="4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8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F115-A40D-FD1C-1FEB-52F3BB74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60727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4 – Anticipate and factor in delays</a:t>
            </a:r>
            <a:br>
              <a:rPr lang="en-US" dirty="0"/>
            </a:b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E00C1E-E9CE-9BF6-2279-BE102AA92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0BEC3-3D14-2049-C6CC-54CDF234B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340" y="1823354"/>
            <a:ext cx="6460727" cy="37725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The challenge faced by institutions in absorbing fundamental change should not be underestimated</a:t>
            </a:r>
          </a:p>
          <a:p>
            <a:pPr marL="0" indent="0">
              <a:buNone/>
            </a:pPr>
            <a:r>
              <a:rPr lang="en-US" sz="2400" b="1" i="1" dirty="0"/>
              <a:t>Maputo</a:t>
            </a:r>
            <a:r>
              <a:rPr lang="en-US" sz="2400" i="1" dirty="0"/>
              <a:t>: significant reorientation required by the regulator and municipality in supporting the introduction of the planned sanitation tariff</a:t>
            </a:r>
          </a:p>
          <a:p>
            <a:pPr marL="0" indent="0">
              <a:buNone/>
            </a:pPr>
            <a:r>
              <a:rPr lang="en-US" sz="2400" b="1" i="1" dirty="0"/>
              <a:t>Lusaka</a:t>
            </a:r>
            <a:r>
              <a:rPr lang="en-US" sz="2400" i="1" dirty="0"/>
              <a:t>: transition now being undertaken by the utility in coordinating a citywide market for FSM services will take years to fully effect</a:t>
            </a:r>
          </a:p>
          <a:p>
            <a:pPr marL="0" indent="0">
              <a:buNone/>
            </a:pPr>
            <a:r>
              <a:rPr lang="en-US" sz="2400" dirty="0"/>
              <a:t>…sustainable systems change begins with acceptance that citywide transformation is a long-term process </a:t>
            </a:r>
          </a:p>
          <a:p>
            <a:endParaRPr lang="en-GB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3F1C1EB-BA36-A378-31B7-2C630119E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1" b="16071"/>
          <a:stretch/>
        </p:blipFill>
        <p:spPr>
          <a:xfrm>
            <a:off x="7146199" y="566690"/>
            <a:ext cx="4769278" cy="4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3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F7997A-E397-C09F-583E-47BAB5D3C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773" y="2613170"/>
            <a:ext cx="5201227" cy="3732068"/>
          </a:xfrm>
        </p:spPr>
        <p:txBody>
          <a:bodyPr/>
          <a:lstStyle/>
          <a:p>
            <a:r>
              <a:rPr lang="en-GB" dirty="0"/>
              <a:t>Find out more at </a:t>
            </a:r>
            <a:r>
              <a:rPr lang="en-GB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www.wsup.com</a:t>
            </a:r>
            <a:r>
              <a:rPr lang="en-GB" dirty="0"/>
              <a:t> 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28CD06FE-726B-B6ED-4966-BF9F1AC03C8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528032" y="96298"/>
            <a:ext cx="3824281" cy="539486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1150B35-5D29-BAAD-14D1-E7F29BC0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3213"/>
            <a:ext cx="8915844" cy="752109"/>
          </a:xfrm>
        </p:spPr>
        <p:txBody>
          <a:bodyPr/>
          <a:lstStyle/>
          <a:p>
            <a:r>
              <a:rPr lang="en-GB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408668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Reflections on the </a:t>
            </a:r>
            <a:br>
              <a:rPr lang="en-US" dirty="0"/>
            </a:br>
            <a:r>
              <a:rPr lang="en-US" dirty="0"/>
              <a:t>Hygiene and </a:t>
            </a:r>
            <a:r>
              <a:rPr lang="en-US" dirty="0" err="1"/>
              <a:t>Behaviour</a:t>
            </a:r>
            <a:r>
              <a:rPr lang="en-US" dirty="0"/>
              <a:t> Change Coalition (HBCC)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we learned over the course of the COVID-19 pandemic from a multi-country, multi-</a:t>
            </a:r>
            <a:r>
              <a:rPr lang="en-US" dirty="0" err="1"/>
              <a:t>organisation</a:t>
            </a:r>
            <a:r>
              <a:rPr lang="en-US" dirty="0"/>
              <a:t> public private partnership (PPP)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Chair: Lauren </a:t>
            </a:r>
            <a:r>
              <a:rPr lang="en-GB" dirty="0" err="1"/>
              <a:t>D’Mello-Guyett</a:t>
            </a:r>
            <a:r>
              <a:rPr lang="en-GB" dirty="0"/>
              <a:t>, LSHTM</a:t>
            </a:r>
          </a:p>
          <a:p>
            <a:r>
              <a:rPr lang="en-GB" dirty="0"/>
              <a:t>Speakers: Ida </a:t>
            </a:r>
            <a:r>
              <a:rPr lang="en-GB" dirty="0" err="1"/>
              <a:t>Aagenaes</a:t>
            </a:r>
            <a:r>
              <a:rPr lang="en-GB" dirty="0"/>
              <a:t>, Unilever, Bella </a:t>
            </a:r>
            <a:r>
              <a:rPr lang="en-GB" dirty="0" err="1"/>
              <a:t>Monse</a:t>
            </a:r>
            <a:r>
              <a:rPr lang="en-GB" dirty="0"/>
              <a:t>, GIZ and Om Gautam, WaterAid</a:t>
            </a:r>
          </a:p>
          <a:p>
            <a:pPr lvl="0"/>
            <a:endParaRPr lang="en-GB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E5AEDE-76A8-3160-F07D-296AAD909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502" y="5354666"/>
            <a:ext cx="5558369" cy="113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5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9265E9-9D31-64A2-8F63-8825DC967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3" y="1408387"/>
            <a:ext cx="5452351" cy="464557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What was the HBCC? </a:t>
            </a:r>
          </a:p>
          <a:p>
            <a:endParaRPr lang="en-US" sz="2400" b="1" dirty="0">
              <a:solidFill>
                <a:schemeClr val="bg1">
                  <a:lumMod val="95000"/>
                </a:schemeClr>
              </a:solidFill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Public-Private-Partnership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FCDO &amp; Unilever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Funding up to £125 million between March 2020-March 2023</a:t>
            </a:r>
          </a:p>
        </p:txBody>
      </p:sp>
      <p:pic>
        <p:nvPicPr>
          <p:cNvPr id="10" name="Picture Placeholder 9" descr="A picture containing decorated, plant, close&#10;&#10;Description automatically generated">
            <a:extLst>
              <a:ext uri="{FF2B5EF4-FFF2-40B4-BE49-F238E27FC236}">
                <a16:creationId xmlns:a16="http://schemas.microsoft.com/office/drawing/2014/main" id="{AF025B34-E360-B51E-398B-DCD45114BB81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" r="320"/>
          <a:stretch>
            <a:fillRect/>
          </a:stretch>
        </p:blipFill>
        <p:spPr>
          <a:xfrm>
            <a:off x="6188075" y="-879475"/>
            <a:ext cx="7294563" cy="7196138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71E4D7-4FB8-ECBE-B1FF-1EDD3428C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22" y="5484737"/>
            <a:ext cx="5776732" cy="118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3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1BA45BA-5334-3C9B-35E5-2B3F48A9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54" y="21457"/>
            <a:ext cx="10703150" cy="1325563"/>
          </a:xfrm>
        </p:spPr>
        <p:txBody>
          <a:bodyPr>
            <a:normAutofit/>
          </a:bodyPr>
          <a:lstStyle/>
          <a:p>
            <a:r>
              <a:rPr lang="en-US" dirty="0"/>
              <a:t>Where was the HBCC implemented?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E2BCD20-EE7A-2916-5E6E-FA2DE9C92DE6}"/>
              </a:ext>
            </a:extLst>
          </p:cNvPr>
          <p:cNvSpPr txBox="1">
            <a:spLocks/>
          </p:cNvSpPr>
          <p:nvPr/>
        </p:nvSpPr>
        <p:spPr>
          <a:xfrm>
            <a:off x="8966200" y="1359657"/>
            <a:ext cx="2737946" cy="3599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21 partners in 37 LMICs: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44% Africa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26% SE-Asia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19% Eastern 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8% Western Pacific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4% Americas</a:t>
            </a: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3EC44488-2526-8575-9AD7-D9D96AF0A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984" y="5461051"/>
            <a:ext cx="706790" cy="706790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86581BE7-4B41-A3EE-98E3-9372ABB01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38" y="6100347"/>
            <a:ext cx="988483" cy="518954"/>
          </a:xfrm>
          <a:prstGeom prst="rect">
            <a:avLst/>
          </a:prstGeom>
        </p:spPr>
      </p:pic>
      <p:pic>
        <p:nvPicPr>
          <p:cNvPr id="10" name="Picture 4" descr="Image result for oxfam logo website">
            <a:extLst>
              <a:ext uri="{FF2B5EF4-FFF2-40B4-BE49-F238E27FC236}">
                <a16:creationId xmlns:a16="http://schemas.microsoft.com/office/drawing/2014/main" id="{1DD6C218-9D50-A1D4-529A-225EA902D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83" y="5814446"/>
            <a:ext cx="565978" cy="6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Image result for actionaid">
            <a:extLst>
              <a:ext uri="{FF2B5EF4-FFF2-40B4-BE49-F238E27FC236}">
                <a16:creationId xmlns:a16="http://schemas.microsoft.com/office/drawing/2014/main" id="{D4C88D4D-AA81-40AC-C175-7DFC6084AD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61" b="40503"/>
          <a:stretch/>
        </p:blipFill>
        <p:spPr bwMode="auto">
          <a:xfrm>
            <a:off x="5008578" y="5098022"/>
            <a:ext cx="1276559" cy="15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Image result for save the children logo">
            <a:extLst>
              <a:ext uri="{FF2B5EF4-FFF2-40B4-BE49-F238E27FC236}">
                <a16:creationId xmlns:a16="http://schemas.microsoft.com/office/drawing/2014/main" id="{BE047A49-00C1-29B6-37C9-5704097B9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01" y="5503809"/>
            <a:ext cx="1095544" cy="57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2BFAB4-FC9E-6603-F0E5-71FDDA4E25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29" y="5116071"/>
            <a:ext cx="858132" cy="286044"/>
          </a:xfrm>
          <a:prstGeom prst="rect">
            <a:avLst/>
          </a:prstGeom>
        </p:spPr>
      </p:pic>
      <p:pic>
        <p:nvPicPr>
          <p:cNvPr id="14" name="Picture 13" descr="A drawing of a person&#10;&#10;Description automatically generated">
            <a:extLst>
              <a:ext uri="{FF2B5EF4-FFF2-40B4-BE49-F238E27FC236}">
                <a16:creationId xmlns:a16="http://schemas.microsoft.com/office/drawing/2014/main" id="{52672249-BDB8-BA79-1F6E-EB39646A7B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73" y="6167841"/>
            <a:ext cx="964545" cy="441443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12A9F05-0DDF-11B1-7268-A11D821923C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5" b="22312"/>
          <a:stretch/>
        </p:blipFill>
        <p:spPr>
          <a:xfrm>
            <a:off x="2882894" y="6100347"/>
            <a:ext cx="873629" cy="475193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96D1CF1F-6ABE-6865-7F60-25135890E5B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" t="26291" r="4789" b="29629"/>
          <a:stretch/>
        </p:blipFill>
        <p:spPr>
          <a:xfrm>
            <a:off x="1861964" y="5122684"/>
            <a:ext cx="858132" cy="227647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11FDD23B-6E3D-DB2C-3335-8DF121E9D3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850" y="5064526"/>
            <a:ext cx="926555" cy="350392"/>
          </a:xfrm>
          <a:prstGeom prst="rect">
            <a:avLst/>
          </a:prstGeom>
        </p:spPr>
      </p:pic>
      <p:pic>
        <p:nvPicPr>
          <p:cNvPr id="19" name="Picture 18" descr="A picture containing table&#10;&#10;Description automatically generated">
            <a:extLst>
              <a:ext uri="{FF2B5EF4-FFF2-40B4-BE49-F238E27FC236}">
                <a16:creationId xmlns:a16="http://schemas.microsoft.com/office/drawing/2014/main" id="{1BEC8FC4-556F-61A4-E1E1-FA2DE403D03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" t="27566" r="6386" b="29476"/>
          <a:stretch/>
        </p:blipFill>
        <p:spPr>
          <a:xfrm>
            <a:off x="6531804" y="5099393"/>
            <a:ext cx="891653" cy="252830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94F2B7-5ABD-7921-F718-3E4847EF80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639" y="6079853"/>
            <a:ext cx="806031" cy="4929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2024A7E-DB20-18D8-4DDB-70BB9F0213E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9" r="7720" b="14447"/>
          <a:stretch/>
        </p:blipFill>
        <p:spPr>
          <a:xfrm>
            <a:off x="487854" y="1227569"/>
            <a:ext cx="8379755" cy="3599507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EF1882E9-DB10-C371-1A07-E8707D759A7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452" y="5483239"/>
            <a:ext cx="1095543" cy="6162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C51DE0-94EC-FF1A-BA7A-71CB8D47A9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88043" y="5082825"/>
            <a:ext cx="1095543" cy="542621"/>
          </a:xfrm>
          <a:prstGeom prst="rect">
            <a:avLst/>
          </a:prstGeom>
        </p:spPr>
      </p:pic>
      <p:pic>
        <p:nvPicPr>
          <p:cNvPr id="25" name="Picture 24" descr="Image result for unicef logo">
            <a:extLst>
              <a:ext uri="{FF2B5EF4-FFF2-40B4-BE49-F238E27FC236}">
                <a16:creationId xmlns:a16="http://schemas.microsoft.com/office/drawing/2014/main" id="{F988651E-1E0C-95F5-5C84-8107E459E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920" y="5968305"/>
            <a:ext cx="854952" cy="63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54B2ADF3-56EF-2D5E-6607-61C98954EB8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96" y="5435332"/>
            <a:ext cx="806032" cy="604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 descr="A picture containing clock&#10;&#10;Description automatically generated">
            <a:extLst>
              <a:ext uri="{FF2B5EF4-FFF2-40B4-BE49-F238E27FC236}">
                <a16:creationId xmlns:a16="http://schemas.microsoft.com/office/drawing/2014/main" id="{49EC2EC9-1C5E-4A68-6BF9-AADF075B896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16" y="5570941"/>
            <a:ext cx="649296" cy="3333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C6532CC-C8BF-4EE6-DC9F-CDD8706E334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94" y="6028657"/>
            <a:ext cx="578262" cy="540674"/>
          </a:xfrm>
          <a:prstGeom prst="rect">
            <a:avLst/>
          </a:prstGeom>
        </p:spPr>
      </p:pic>
      <p:pic>
        <p:nvPicPr>
          <p:cNvPr id="29" name="Picture 28" descr="Image result for irc logo">
            <a:extLst>
              <a:ext uri="{FF2B5EF4-FFF2-40B4-BE49-F238E27FC236}">
                <a16:creationId xmlns:a16="http://schemas.microsoft.com/office/drawing/2014/main" id="{205A1CDD-AC50-7364-C670-F37911F89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619" y="5638083"/>
            <a:ext cx="457623" cy="61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DE1BDB88-A90B-DC5C-1A88-374767755846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7" t="23808" r="7404" b="27662"/>
          <a:stretch/>
        </p:blipFill>
        <p:spPr>
          <a:xfrm>
            <a:off x="705222" y="5098022"/>
            <a:ext cx="943209" cy="303256"/>
          </a:xfrm>
          <a:prstGeom prst="rect">
            <a:avLst/>
          </a:prstGeom>
        </p:spPr>
      </p:pic>
      <p:pic>
        <p:nvPicPr>
          <p:cNvPr id="1026" name="Picture 2" descr="UNHCR Preparing 2nd Global Roundtable on Alternatives to Detention ...">
            <a:extLst>
              <a:ext uri="{FF2B5EF4-FFF2-40B4-BE49-F238E27FC236}">
                <a16:creationId xmlns:a16="http://schemas.microsoft.com/office/drawing/2014/main" id="{898765DD-47DE-D45A-D1BE-EAFD3DA90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75" y="5492479"/>
            <a:ext cx="506537" cy="59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E7F2F62-B05A-5BA7-50E7-60916DD8F59C}"/>
              </a:ext>
            </a:extLst>
          </p:cNvPr>
          <p:cNvSpPr/>
          <p:nvPr/>
        </p:nvSpPr>
        <p:spPr>
          <a:xfrm>
            <a:off x="389263" y="1189836"/>
            <a:ext cx="2764631" cy="686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6" descr="Logo&#10;&#10;Description automatically generated">
            <a:extLst>
              <a:ext uri="{FF2B5EF4-FFF2-40B4-BE49-F238E27FC236}">
                <a16:creationId xmlns:a16="http://schemas.microsoft.com/office/drawing/2014/main" id="{8D1692C5-0E47-1225-32E2-48642C681FF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0121" y="1285588"/>
            <a:ext cx="2419687" cy="4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2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What were the components of the HBCC programmes? </a:t>
            </a:r>
          </a:p>
        </p:txBody>
      </p:sp>
      <p:graphicFrame>
        <p:nvGraphicFramePr>
          <p:cNvPr id="38" name="Content Placeholder 37">
            <a:extLst>
              <a:ext uri="{FF2B5EF4-FFF2-40B4-BE49-F238E27FC236}">
                <a16:creationId xmlns:a16="http://schemas.microsoft.com/office/drawing/2014/main" id="{74EF3D52-30A4-632B-D581-47AD091558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6419978"/>
              </p:ext>
            </p:extLst>
          </p:nvPr>
        </p:nvGraphicFramePr>
        <p:xfrm>
          <a:off x="752475" y="1825625"/>
          <a:ext cx="10702925" cy="37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" name="Picture 39">
            <a:extLst>
              <a:ext uri="{FF2B5EF4-FFF2-40B4-BE49-F238E27FC236}">
                <a16:creationId xmlns:a16="http://schemas.microsoft.com/office/drawing/2014/main" id="{E812AB4A-496C-AF91-8C17-0EA0752917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841" y="5857082"/>
            <a:ext cx="3966579" cy="81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0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42514" y="651643"/>
            <a:ext cx="4351283" cy="304470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Reflections from Unilever</a:t>
            </a:r>
          </a:p>
          <a:p>
            <a:pPr marL="719138" indent="-447675">
              <a:buFont typeface="Arial" panose="020B0604020202020204" pitchFamily="34" charset="0"/>
              <a:buChar char="•"/>
            </a:pPr>
            <a:r>
              <a:rPr lang="en-US" sz="2800" dirty="0"/>
              <a:t>Strengths </a:t>
            </a:r>
          </a:p>
          <a:p>
            <a:pPr marL="719138" indent="-447675">
              <a:buFont typeface="Arial" panose="020B0604020202020204" pitchFamily="34" charset="0"/>
              <a:buChar char="•"/>
            </a:pPr>
            <a:r>
              <a:rPr lang="en-US" sz="2800" dirty="0"/>
              <a:t>Challenges</a:t>
            </a:r>
          </a:p>
          <a:p>
            <a:pPr marL="719138" indent="-447675">
              <a:buFont typeface="Arial" panose="020B0604020202020204" pitchFamily="34" charset="0"/>
              <a:buChar char="•"/>
            </a:pPr>
            <a:r>
              <a:rPr lang="en-US" sz="2800" dirty="0"/>
              <a:t>Learnings</a:t>
            </a:r>
            <a:endParaRPr lang="en-GB" sz="2800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E3AA9986-6FDE-7E8C-849A-1FC4B8A56269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614" r="11614"/>
          <a:stretch/>
        </p:blipFill>
        <p:spPr>
          <a:xfrm>
            <a:off x="-1110821" y="692538"/>
            <a:ext cx="7293907" cy="7195509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F15126-FC15-2619-F1A3-C8FF759A5631}"/>
              </a:ext>
            </a:extLst>
          </p:cNvPr>
          <p:cNvSpPr txBox="1">
            <a:spLocks/>
          </p:cNvSpPr>
          <p:nvPr/>
        </p:nvSpPr>
        <p:spPr>
          <a:xfrm>
            <a:off x="6788182" y="4791214"/>
            <a:ext cx="492935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  <a:latin typeface="Quicksand" pitchFamily="2" charset="0"/>
                <a:cs typeface="Gill Sans" panose="020B0502020104020203" pitchFamily="34" charset="-79"/>
              </a:rPr>
              <a:t>Ida </a:t>
            </a:r>
            <a:r>
              <a:rPr lang="en-GB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Quicksand" pitchFamily="2" charset="0"/>
                <a:cs typeface="Gill Sans" panose="020B0502020104020203" pitchFamily="34" charset="-79"/>
              </a:rPr>
              <a:t>Aagenaes</a:t>
            </a:r>
            <a:r>
              <a:rPr lang="en-GB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Quicksand" pitchFamily="2" charset="0"/>
                <a:cs typeface="Gill Sans" panose="020B0502020104020203" pitchFamily="34" charset="-79"/>
              </a:rPr>
              <a:t>, Unilever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  <a:latin typeface="Quicksand" pitchFamily="2" charset="0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780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A62AA3-A4C2-38BD-8E94-AD1CB5F2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49" cy="13255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bg2"/>
                </a:solidFill>
                <a:cs typeface="Unilever Shilling" panose="020B0502020202020204" pitchFamily="34" charset="0"/>
              </a:rPr>
              <a:t>Unilever is one of the world’s largest consumer </a:t>
            </a:r>
            <a:br>
              <a:rPr lang="en-GB" sz="2800" b="1" dirty="0">
                <a:solidFill>
                  <a:schemeClr val="bg2"/>
                </a:solidFill>
                <a:cs typeface="Unilever Shilling" panose="020B0502020202020204" pitchFamily="34" charset="0"/>
              </a:rPr>
            </a:br>
            <a:r>
              <a:rPr lang="en-GB" sz="2800" b="1" dirty="0">
                <a:solidFill>
                  <a:schemeClr val="bg2"/>
                </a:solidFill>
                <a:cs typeface="Unilever Shilling" panose="020B0502020202020204" pitchFamily="34" charset="0"/>
              </a:rPr>
              <a:t>goods companies</a:t>
            </a:r>
            <a:br>
              <a:rPr lang="en-GB" sz="2800" b="1" dirty="0">
                <a:solidFill>
                  <a:srgbClr val="1F36C7"/>
                </a:solidFill>
              </a:rPr>
            </a:br>
            <a:endParaRPr lang="en-GB" sz="2800" b="1" dirty="0">
              <a:solidFill>
                <a:srgbClr val="1F36C7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9D4C78-FDD0-631D-70EB-D3C7CBCCF454}"/>
              </a:ext>
            </a:extLst>
          </p:cNvPr>
          <p:cNvSpPr/>
          <p:nvPr/>
        </p:nvSpPr>
        <p:spPr>
          <a:xfrm>
            <a:off x="184922" y="1475284"/>
            <a:ext cx="11713812" cy="909773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91A75E-55A9-EB3C-7470-CAA44FA546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97" b="89944" l="7616" r="70861">
                        <a14:foregroundMark x1="70199" y1="9497" x2="70861" y2="9497"/>
                      </a14:backgroundRemoval>
                    </a14:imgEffect>
                  </a14:imgLayer>
                </a14:imgProps>
              </a:ext>
            </a:extLst>
          </a:blip>
          <a:srcRect r="22179"/>
          <a:stretch/>
        </p:blipFill>
        <p:spPr>
          <a:xfrm>
            <a:off x="8108120" y="1594870"/>
            <a:ext cx="971612" cy="740016"/>
          </a:xfrm>
          <a:prstGeom prst="rect">
            <a:avLst/>
          </a:prstGeom>
        </p:spPr>
      </p:pic>
      <p:pic>
        <p:nvPicPr>
          <p:cNvPr id="4" name="Picture 14" descr="Welcome to Pepsodent, Your Dental Expert | Pepsodent">
            <a:extLst>
              <a:ext uri="{FF2B5EF4-FFF2-40B4-BE49-F238E27FC236}">
                <a16:creationId xmlns:a16="http://schemas.microsoft.com/office/drawing/2014/main" id="{7DEE4A5A-DA97-5152-E355-25301D143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46" b="89831" l="5674" r="95390">
                        <a14:foregroundMark x1="5851" y1="32203" x2="5851" y2="32203"/>
                        <a14:foregroundMark x1="5851" y1="32203" x2="5851" y2="32203"/>
                        <a14:foregroundMark x1="5851" y1="32203" x2="5851" y2="22034"/>
                        <a14:foregroundMark x1="15957" y1="41949" x2="15957" y2="38136"/>
                        <a14:foregroundMark x1="25532" y1="50000" x2="25532" y2="43220"/>
                        <a14:foregroundMark x1="36879" y1="34746" x2="36879" y2="30932"/>
                        <a14:foregroundMark x1="45922" y1="40254" x2="46099" y2="36017"/>
                        <a14:foregroundMark x1="55674" y1="38136" x2="55674" y2="34746"/>
                        <a14:foregroundMark x1="66135" y1="41102" x2="66489" y2="39831"/>
                        <a14:foregroundMark x1="70213" y1="48305" x2="70745" y2="46186"/>
                        <a14:foregroundMark x1="80674" y1="30932" x2="81560" y2="30085"/>
                        <a14:foregroundMark x1="87766" y1="30932" x2="87766" y2="26271"/>
                        <a14:foregroundMark x1="21277" y1="45763" x2="21277" y2="41102"/>
                        <a14:foregroundMark x1="70213" y1="80932" x2="70567" y2="78814"/>
                        <a14:foregroundMark x1="74468" y1="77119" x2="77837" y2="77966"/>
                        <a14:foregroundMark x1="91489" y1="59746" x2="91489" y2="55085"/>
                        <a14:foregroundMark x1="92908" y1="45763" x2="95390" y2="45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6896" y="1731560"/>
            <a:ext cx="1375249" cy="5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1064B-1145-1AEE-CDA1-4278C51DFE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6793" y="1475284"/>
            <a:ext cx="1115528" cy="97918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932E899-33B3-08AA-E945-E7BCF2C01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3" b="24890"/>
          <a:stretch/>
        </p:blipFill>
        <p:spPr bwMode="auto">
          <a:xfrm>
            <a:off x="9332619" y="1639526"/>
            <a:ext cx="1131531" cy="65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lifebuoy logo">
            <a:extLst>
              <a:ext uri="{FF2B5EF4-FFF2-40B4-BE49-F238E27FC236}">
                <a16:creationId xmlns:a16="http://schemas.microsoft.com/office/drawing/2014/main" id="{77494B33-42FD-917A-118C-AF07C92BD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922" y="1617188"/>
            <a:ext cx="1439446" cy="69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agnum Logo transparent PNG - StickPNG">
            <a:extLst>
              <a:ext uri="{FF2B5EF4-FFF2-40B4-BE49-F238E27FC236}">
                <a16:creationId xmlns:a16="http://schemas.microsoft.com/office/drawing/2014/main" id="{513A8B53-BC6B-72AE-F1AB-2FBB31E46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1349" y="1462338"/>
            <a:ext cx="971612" cy="9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303631-83A0-3134-73AD-00866BD87F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1325" y="1687585"/>
            <a:ext cx="987091" cy="6026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DA8621-5D03-976A-DAB2-733045DA38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8172" y="1547871"/>
            <a:ext cx="1480938" cy="735678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38469724-6E34-85D1-5F93-A0514D1BF7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814" y="1521450"/>
            <a:ext cx="726232" cy="72623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5D78316-0977-9626-C414-4DFC7725828E}"/>
              </a:ext>
            </a:extLst>
          </p:cNvPr>
          <p:cNvGrpSpPr/>
          <p:nvPr/>
        </p:nvGrpSpPr>
        <p:grpSpPr>
          <a:xfrm>
            <a:off x="7797534" y="2994294"/>
            <a:ext cx="4094422" cy="2404520"/>
            <a:chOff x="6366936" y="2866335"/>
            <a:chExt cx="5480803" cy="302917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CFFF00B-829B-450F-9B8D-2BD30CA3C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6917"/>
            <a:stretch/>
          </p:blipFill>
          <p:spPr>
            <a:xfrm>
              <a:off x="6375403" y="4367041"/>
              <a:ext cx="2705100" cy="1524977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B0F1A27-52E9-CA8A-1D4C-FC9DED3A0A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r="3983"/>
            <a:stretch/>
          </p:blipFill>
          <p:spPr>
            <a:xfrm>
              <a:off x="6375403" y="2866335"/>
              <a:ext cx="2705100" cy="1505656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C087676-9A86-A591-F5A1-118B68E0BF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58"/>
            <a:stretch/>
          </p:blipFill>
          <p:spPr>
            <a:xfrm>
              <a:off x="9142638" y="2900563"/>
              <a:ext cx="2705101" cy="1505656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0C97793-6FD3-0561-4279-A0B1394240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1603" t="11738" r="776" b="4405"/>
            <a:stretch/>
          </p:blipFill>
          <p:spPr>
            <a:xfrm>
              <a:off x="9142639" y="4348647"/>
              <a:ext cx="2705100" cy="1543371"/>
            </a:xfrm>
            <a:prstGeom prst="rect">
              <a:avLst/>
            </a:prstGeom>
            <a:noFill/>
            <a:ln w="571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DF4C453-A87D-8919-4D6C-04E933E66B09}"/>
                </a:ext>
              </a:extLst>
            </p:cNvPr>
            <p:cNvSpPr/>
            <p:nvPr/>
          </p:nvSpPr>
          <p:spPr>
            <a:xfrm>
              <a:off x="6366936" y="2866335"/>
              <a:ext cx="5427134" cy="302917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</a:endParaRPr>
            </a:p>
          </p:txBody>
        </p:sp>
      </p:grpSp>
      <p:pic>
        <p:nvPicPr>
          <p:cNvPr id="20" name="Picture 2">
            <a:extLst>
              <a:ext uri="{FF2B5EF4-FFF2-40B4-BE49-F238E27FC236}">
                <a16:creationId xmlns:a16="http://schemas.microsoft.com/office/drawing/2014/main" id="{58E1EDF7-F0E3-87E8-4A2C-E1120D24EB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3" t="20454" r="3055" b="21746"/>
          <a:stretch/>
        </p:blipFill>
        <p:spPr bwMode="auto">
          <a:xfrm>
            <a:off x="5118641" y="4192178"/>
            <a:ext cx="2020839" cy="2170809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D607975A-3B20-9CD7-088E-491BB88B928D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98"/>
          <a:stretch/>
        </p:blipFill>
        <p:spPr>
          <a:xfrm>
            <a:off x="393660" y="2919967"/>
            <a:ext cx="3123141" cy="3105954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C5BDB7E-7F3E-A77D-7AC6-088571EB2420}"/>
              </a:ext>
            </a:extLst>
          </p:cNvPr>
          <p:cNvSpPr txBox="1"/>
          <p:nvPr/>
        </p:nvSpPr>
        <p:spPr>
          <a:xfrm>
            <a:off x="3630003" y="2683009"/>
            <a:ext cx="405432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u="none" strike="noStrike" kern="1200" cap="none" spc="0" normalizeH="0" baseline="0" noProof="0" dirty="0">
                <a:ln>
                  <a:noFill/>
                </a:ln>
                <a:solidFill>
                  <a:srgbClr val="00B0E1"/>
                </a:solidFill>
                <a:effectLst/>
                <a:uLnTx/>
                <a:uFillTx/>
                <a:latin typeface="Quicksand" pitchFamily="2" charset="0"/>
                <a:ea typeface="MS PGothic" panose="020B0600070205080204" pitchFamily="34" charset="-128"/>
                <a:cs typeface="Times New Roman" panose="02020603050405020304" pitchFamily="18" charset="0"/>
              </a:rPr>
              <a:t>One of our five long-term strategic choices is to ‘Improve people’s health, confidence and wellbeing’</a:t>
            </a: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srgbClr val="00B0E1"/>
                </a:solidFill>
                <a:effectLst/>
                <a:uLnTx/>
                <a:uFillTx/>
                <a:latin typeface="Quicksand" pitchFamily="2" charset="0"/>
                <a:cs typeface="Unilever Shilling" panose="020B0502020202020204" pitchFamily="34" charset="77"/>
              </a:rPr>
              <a:t>.</a:t>
            </a:r>
          </a:p>
        </p:txBody>
      </p:sp>
      <p:pic>
        <p:nvPicPr>
          <p:cNvPr id="9" name="Picture 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86FF2A0E-2C02-411C-FFEA-6DF84C4984F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9" y="5755001"/>
            <a:ext cx="1446735" cy="96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45737D5-D335-5D62-5C42-A8D01160374A}"/>
              </a:ext>
            </a:extLst>
          </p:cNvPr>
          <p:cNvSpPr/>
          <p:nvPr/>
        </p:nvSpPr>
        <p:spPr>
          <a:xfrm>
            <a:off x="889000" y="1937109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29B4C4-0EC3-31F4-D7F4-FC79BA10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2"/>
                </a:solidFill>
                <a:cs typeface="Unilever Shilling" panose="020B0502020202020204" pitchFamily="34" charset="0"/>
              </a:rPr>
              <a:t>Strengths</a:t>
            </a:r>
          </a:p>
        </p:txBody>
      </p:sp>
      <p:pic>
        <p:nvPicPr>
          <p:cNvPr id="6" name="Picture 3" descr="A picture containing person, group, people, posing&#10;&#10;Description automatically generated">
            <a:extLst>
              <a:ext uri="{FF2B5EF4-FFF2-40B4-BE49-F238E27FC236}">
                <a16:creationId xmlns:a16="http://schemas.microsoft.com/office/drawing/2014/main" id="{3A09BA25-66C2-72C9-37C2-475765B555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8" t="2156" r="5434" b="27238"/>
          <a:stretch/>
        </p:blipFill>
        <p:spPr>
          <a:xfrm>
            <a:off x="5242774" y="3429000"/>
            <a:ext cx="4964828" cy="27733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69A6C7-C6BC-85B5-1B15-E5BB7010C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642" y="365125"/>
            <a:ext cx="4610123" cy="2841631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25EF8A-550D-4CBB-CC50-A211CC92D812}"/>
              </a:ext>
            </a:extLst>
          </p:cNvPr>
          <p:cNvSpPr/>
          <p:nvPr/>
        </p:nvSpPr>
        <p:spPr>
          <a:xfrm>
            <a:off x="889000" y="3074786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B49F2D-C6BB-2007-2F84-F14C0D013750}"/>
              </a:ext>
            </a:extLst>
          </p:cNvPr>
          <p:cNvSpPr/>
          <p:nvPr/>
        </p:nvSpPr>
        <p:spPr>
          <a:xfrm>
            <a:off x="889000" y="4212463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DEB3C-FB8B-C1A5-9FD4-B6CD948AD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963" y="3324996"/>
            <a:ext cx="3968950" cy="5339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bg1"/>
                </a:solidFill>
                <a:cs typeface="Unilever Shilling" panose="020B0502020202020204" pitchFamily="34" charset="0"/>
              </a:rPr>
              <a:t>Speed &amp; Scale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907A80A-5E9F-2072-5BD3-9B176A74A9BA}"/>
              </a:ext>
            </a:extLst>
          </p:cNvPr>
          <p:cNvSpPr txBox="1">
            <a:spLocks/>
          </p:cNvSpPr>
          <p:nvPr/>
        </p:nvSpPr>
        <p:spPr>
          <a:xfrm>
            <a:off x="1057963" y="2181764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Existing relationships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12977AE-9F50-892A-BE53-AC967AC43E15}"/>
              </a:ext>
            </a:extLst>
          </p:cNvPr>
          <p:cNvSpPr txBox="1">
            <a:spLocks/>
          </p:cNvSpPr>
          <p:nvPr/>
        </p:nvSpPr>
        <p:spPr>
          <a:xfrm>
            <a:off x="1057963" y="4457712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Leveraging Strengths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0A84A2E-8EC0-34C4-E2CC-11F40F42B9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7"/>
          <a:stretch/>
        </p:blipFill>
        <p:spPr>
          <a:xfrm>
            <a:off x="10481765" y="569363"/>
            <a:ext cx="1642469" cy="4246320"/>
          </a:xfrm>
          <a:prstGeom prst="rect">
            <a:avLst/>
          </a:prstGeom>
        </p:spPr>
      </p:pic>
      <p:pic>
        <p:nvPicPr>
          <p:cNvPr id="24" name="Picture 2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24E1575C-637B-149C-395F-A3EA79471F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9" y="5755001"/>
            <a:ext cx="1446735" cy="96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5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B4C4-0EC3-31F4-D7F4-FC79BA10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2"/>
                </a:solidFill>
                <a:cs typeface="Unilever Shilling" panose="020B0502020202020204" pitchFamily="34" charset="0"/>
              </a:rPr>
              <a:t>Strengths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1EBB54-1B07-7AA5-3854-A8932A158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063" y="942878"/>
            <a:ext cx="3449513" cy="4394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DBF0C4-F5A7-EB14-7E04-7BEAFA0C1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5200" y="2678312"/>
            <a:ext cx="2143388" cy="31257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63EC02-979D-AA47-D312-CBCE857D5954}"/>
              </a:ext>
            </a:extLst>
          </p:cNvPr>
          <p:cNvSpPr txBox="1"/>
          <p:nvPr/>
        </p:nvSpPr>
        <p:spPr>
          <a:xfrm>
            <a:off x="5953985" y="5369106"/>
            <a:ext cx="25114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u="none" strike="noStrike" kern="1200" cap="none" spc="0" normalizeH="0" baseline="0" noProof="0" dirty="0">
                <a:ln>
                  <a:noFill/>
                </a:ln>
                <a:solidFill>
                  <a:srgbClr val="9D63E3"/>
                </a:solidFill>
                <a:effectLst/>
                <a:uLnTx/>
                <a:uFillTx/>
                <a:latin typeface="Quicksand" pitchFamily="2" charset="0"/>
                <a:cs typeface="Unilever Shilling" panose="020B0502020202020204" pitchFamily="34" charset="0"/>
              </a:rPr>
              <a:t>15 partners aired the campaign in 25 languages in 18 countries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1C6DB0-F061-6160-FD21-F4D5C57F2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390" y="168277"/>
            <a:ext cx="3621069" cy="23395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45601E0-8E38-FA3E-6FB1-2FF2DFC297DA}"/>
              </a:ext>
            </a:extLst>
          </p:cNvPr>
          <p:cNvSpPr/>
          <p:nvPr/>
        </p:nvSpPr>
        <p:spPr>
          <a:xfrm>
            <a:off x="889000" y="1937109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CBB7F0-2197-246C-3944-07FAF07BCCA2}"/>
              </a:ext>
            </a:extLst>
          </p:cNvPr>
          <p:cNvSpPr/>
          <p:nvPr/>
        </p:nvSpPr>
        <p:spPr>
          <a:xfrm>
            <a:off x="889000" y="3074786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01934F-96DC-2FFA-FE15-57AE36A7C6EE}"/>
              </a:ext>
            </a:extLst>
          </p:cNvPr>
          <p:cNvSpPr/>
          <p:nvPr/>
        </p:nvSpPr>
        <p:spPr>
          <a:xfrm>
            <a:off x="889000" y="4212463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691DE13-C278-99EE-7DA8-785F028F3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282" y="3348979"/>
            <a:ext cx="3968950" cy="53391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bg1"/>
                </a:solidFill>
                <a:cs typeface="Unilever Shilling" panose="020B0502020202020204" pitchFamily="34" charset="0"/>
              </a:rPr>
              <a:t>Behaviour Change Materials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258D98F-E651-4978-E455-98B71B5BF17C}"/>
              </a:ext>
            </a:extLst>
          </p:cNvPr>
          <p:cNvSpPr txBox="1">
            <a:spLocks/>
          </p:cNvSpPr>
          <p:nvPr/>
        </p:nvSpPr>
        <p:spPr>
          <a:xfrm>
            <a:off x="1057963" y="2187319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Global supply chains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19B40FE-16B7-109B-1DFE-578ECCDEC24A}"/>
              </a:ext>
            </a:extLst>
          </p:cNvPr>
          <p:cNvSpPr txBox="1">
            <a:spLocks/>
          </p:cNvSpPr>
          <p:nvPr/>
        </p:nvSpPr>
        <p:spPr>
          <a:xfrm>
            <a:off x="1057963" y="4457712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Mass Media Expertise </a:t>
            </a:r>
          </a:p>
        </p:txBody>
      </p:sp>
      <p:pic>
        <p:nvPicPr>
          <p:cNvPr id="3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4DB14796-BCDE-9A25-0705-F675D3C215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9" y="5755001"/>
            <a:ext cx="1446735" cy="96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2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B4C4-0EC3-31F4-D7F4-FC79BA10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2"/>
                </a:solidFill>
                <a:cs typeface="Unilever Shilling" panose="020B0502020202020204" pitchFamily="34" charset="0"/>
              </a:rPr>
              <a:t>Challenges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5601E0-8E38-FA3E-6FB1-2FF2DFC297DA}"/>
              </a:ext>
            </a:extLst>
          </p:cNvPr>
          <p:cNvSpPr/>
          <p:nvPr/>
        </p:nvSpPr>
        <p:spPr>
          <a:xfrm>
            <a:off x="889000" y="1937109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CBB7F0-2197-246C-3944-07FAF07BCCA2}"/>
              </a:ext>
            </a:extLst>
          </p:cNvPr>
          <p:cNvSpPr/>
          <p:nvPr/>
        </p:nvSpPr>
        <p:spPr>
          <a:xfrm>
            <a:off x="889000" y="3074786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01934F-96DC-2FFA-FE15-57AE36A7C6EE}"/>
              </a:ext>
            </a:extLst>
          </p:cNvPr>
          <p:cNvSpPr/>
          <p:nvPr/>
        </p:nvSpPr>
        <p:spPr>
          <a:xfrm>
            <a:off x="889000" y="4212463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691DE13-C278-99EE-7DA8-785F028F3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963" y="3324996"/>
            <a:ext cx="3968950" cy="5339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bg1"/>
                </a:solidFill>
                <a:cs typeface="Unilever Shilling" panose="020B0502020202020204" pitchFamily="34" charset="0"/>
              </a:rPr>
              <a:t>Access &amp; Restrictions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258D98F-E651-4978-E455-98B71B5BF17C}"/>
              </a:ext>
            </a:extLst>
          </p:cNvPr>
          <p:cNvSpPr txBox="1">
            <a:spLocks/>
          </p:cNvSpPr>
          <p:nvPr/>
        </p:nvSpPr>
        <p:spPr>
          <a:xfrm>
            <a:off x="1057963" y="2240884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Changing context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19B40FE-16B7-109B-1DFE-578ECCDEC24A}"/>
              </a:ext>
            </a:extLst>
          </p:cNvPr>
          <p:cNvSpPr txBox="1">
            <a:spLocks/>
          </p:cNvSpPr>
          <p:nvPr/>
        </p:nvSpPr>
        <p:spPr>
          <a:xfrm>
            <a:off x="1057963" y="4457712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Ensuring Sustainability</a:t>
            </a:r>
          </a:p>
        </p:txBody>
      </p:sp>
      <p:pic>
        <p:nvPicPr>
          <p:cNvPr id="3" name="Picture 2" descr="A person talking on a cell phone while carrying a box&#10;&#10;Description automatically generated with low confidence">
            <a:extLst>
              <a:ext uri="{FF2B5EF4-FFF2-40B4-BE49-F238E27FC236}">
                <a16:creationId xmlns:a16="http://schemas.microsoft.com/office/drawing/2014/main" id="{110F4925-5CE1-C858-650A-07BAFC9DF8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" r="-309"/>
          <a:stretch/>
        </p:blipFill>
        <p:spPr>
          <a:xfrm>
            <a:off x="5351390" y="868613"/>
            <a:ext cx="7005710" cy="4638173"/>
          </a:xfrm>
          <a:prstGeom prst="rect">
            <a:avLst/>
          </a:prstGeom>
        </p:spPr>
      </p:pic>
      <p:pic>
        <p:nvPicPr>
          <p:cNvPr id="4" name="Picture 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DF935A35-76AB-8F64-F211-2733449BD1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9" y="5755001"/>
            <a:ext cx="1446735" cy="96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6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B4C4-0EC3-31F4-D7F4-FC79BA10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2"/>
                </a:solidFill>
                <a:cs typeface="Unilever Shilling" panose="020B0502020202020204" pitchFamily="34" charset="0"/>
              </a:rPr>
              <a:t>Learnings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5601E0-8E38-FA3E-6FB1-2FF2DFC297DA}"/>
              </a:ext>
            </a:extLst>
          </p:cNvPr>
          <p:cNvSpPr/>
          <p:nvPr/>
        </p:nvSpPr>
        <p:spPr>
          <a:xfrm>
            <a:off x="889000" y="1937109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CBB7F0-2197-246C-3944-07FAF07BCCA2}"/>
              </a:ext>
            </a:extLst>
          </p:cNvPr>
          <p:cNvSpPr/>
          <p:nvPr/>
        </p:nvSpPr>
        <p:spPr>
          <a:xfrm>
            <a:off x="889000" y="3074786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01934F-96DC-2FFA-FE15-57AE36A7C6EE}"/>
              </a:ext>
            </a:extLst>
          </p:cNvPr>
          <p:cNvSpPr/>
          <p:nvPr/>
        </p:nvSpPr>
        <p:spPr>
          <a:xfrm>
            <a:off x="889000" y="4212463"/>
            <a:ext cx="3848100" cy="9644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691DE13-C278-99EE-7DA8-785F028F3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963" y="3324996"/>
            <a:ext cx="3968950" cy="5339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bg1"/>
                </a:solidFill>
                <a:cs typeface="Unilever Shilling" panose="020B0502020202020204" pitchFamily="34" charset="0"/>
              </a:rPr>
              <a:t>Agility &amp; Adaptability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258D98F-E651-4978-E455-98B71B5BF17C}"/>
              </a:ext>
            </a:extLst>
          </p:cNvPr>
          <p:cNvSpPr txBox="1">
            <a:spLocks/>
          </p:cNvSpPr>
          <p:nvPr/>
        </p:nvSpPr>
        <p:spPr>
          <a:xfrm>
            <a:off x="1057963" y="2185216"/>
            <a:ext cx="3968950" cy="5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Collaboration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19B40FE-16B7-109B-1DFE-578ECCDEC24A}"/>
              </a:ext>
            </a:extLst>
          </p:cNvPr>
          <p:cNvSpPr txBox="1">
            <a:spLocks/>
          </p:cNvSpPr>
          <p:nvPr/>
        </p:nvSpPr>
        <p:spPr>
          <a:xfrm>
            <a:off x="1057963" y="4281493"/>
            <a:ext cx="4613736" cy="89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Co-creation &amp; </a:t>
            </a:r>
            <a:b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</a:b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Unilever Shilling" panose="020B0502020202020204" pitchFamily="34" charset="0"/>
              </a:rPr>
              <a:t>innovation</a:t>
            </a:r>
          </a:p>
        </p:txBody>
      </p:sp>
      <p:pic>
        <p:nvPicPr>
          <p:cNvPr id="4" name="Picture 3" descr="A picture containing text, person, crowd&#10;&#10;Description automatically generated">
            <a:extLst>
              <a:ext uri="{FF2B5EF4-FFF2-40B4-BE49-F238E27FC236}">
                <a16:creationId xmlns:a16="http://schemas.microsoft.com/office/drawing/2014/main" id="{5F5C3826-BFC1-5AF1-83C1-D99F4B6AF7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60" t="21588" r="12624" b="-1442"/>
          <a:stretch/>
        </p:blipFill>
        <p:spPr>
          <a:xfrm>
            <a:off x="5671699" y="1609265"/>
            <a:ext cx="6599606" cy="4018956"/>
          </a:xfrm>
          <a:prstGeom prst="rect">
            <a:avLst/>
          </a:prstGeom>
        </p:spPr>
      </p:pic>
      <p:pic>
        <p:nvPicPr>
          <p:cNvPr id="3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BFABF42E-E82E-CED7-703E-A34C6E367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79" y="5755001"/>
            <a:ext cx="1446735" cy="96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5B551B2D-238A-8E19-029D-7D2B8F558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</p:spPr>
        <p:txBody>
          <a:bodyPr/>
          <a:lstStyle/>
          <a:p>
            <a:r>
              <a:rPr lang="en-GB" sz="1800" b="1" dirty="0">
                <a:cs typeface="Gill Sans" panose="020B0502020104020203" pitchFamily="34" charset="-79"/>
              </a:rPr>
              <a:t>Bella </a:t>
            </a:r>
            <a:r>
              <a:rPr lang="en-GB" sz="1800" b="1" dirty="0" err="1">
                <a:cs typeface="Gill Sans" panose="020B0502020104020203" pitchFamily="34" charset="-79"/>
              </a:rPr>
              <a:t>Monse</a:t>
            </a:r>
            <a:r>
              <a:rPr lang="en-GB" sz="1800" b="1" dirty="0">
                <a:cs typeface="Gill Sans" panose="020B0502020104020203" pitchFamily="34" charset="-79"/>
              </a:rPr>
              <a:t>, GIZ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50FD4D-C15A-838E-A515-5FB8A9935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1521898"/>
            <a:ext cx="4351283" cy="3692301"/>
          </a:xfrm>
        </p:spPr>
        <p:txBody>
          <a:bodyPr>
            <a:normAutofit/>
          </a:bodyPr>
          <a:lstStyle/>
          <a:p>
            <a:r>
              <a:rPr lang="en-US" b="1" dirty="0">
                <a:cs typeface="Gill Sans" panose="020B0502020104020203" pitchFamily="34" charset="-79"/>
              </a:rPr>
              <a:t>Reflections from GIZ</a:t>
            </a:r>
          </a:p>
          <a:p>
            <a:pPr marL="457200" indent="-457200">
              <a:buFontTx/>
              <a:buChar char="-"/>
            </a:pPr>
            <a:r>
              <a:rPr lang="en-US" b="1" dirty="0">
                <a:cs typeface="Gill Sans" panose="020B0502020104020203" pitchFamily="34" charset="-79"/>
              </a:rPr>
              <a:t>Strengths </a:t>
            </a:r>
          </a:p>
          <a:p>
            <a:pPr marL="457200" indent="-457200">
              <a:buFontTx/>
              <a:buChar char="-"/>
            </a:pPr>
            <a:r>
              <a:rPr lang="en-US" b="1" dirty="0">
                <a:cs typeface="Gill Sans" panose="020B0502020104020203" pitchFamily="34" charset="-79"/>
              </a:rPr>
              <a:t>Challenges</a:t>
            </a:r>
          </a:p>
          <a:p>
            <a:pPr marL="457200" indent="-457200">
              <a:buFontTx/>
              <a:buChar char="-"/>
            </a:pPr>
            <a:r>
              <a:rPr lang="en-US" b="1" dirty="0">
                <a:cs typeface="Gill Sans" panose="020B0502020104020203" pitchFamily="34" charset="-79"/>
              </a:rPr>
              <a:t>Learnings</a:t>
            </a:r>
            <a:endParaRPr lang="en-GB" b="1" dirty="0">
              <a:cs typeface="Gill Sans" panose="020B0502020104020203" pitchFamily="34" charset="-79"/>
            </a:endParaRPr>
          </a:p>
          <a:p>
            <a:endParaRPr lang="en-US" b="1" dirty="0">
              <a:cs typeface="Gill Sans" panose="020B0502020104020203" pitchFamily="34" charset="-79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AC8AB62-592F-7E75-0BCF-15D3A5DCD91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344"/>
          <a:stretch/>
        </p:blipFill>
        <p:spPr>
          <a:xfrm>
            <a:off x="6169931" y="-897413"/>
            <a:ext cx="7293907" cy="7195979"/>
          </a:xfrm>
          <a:noFill/>
        </p:spPr>
      </p:pic>
    </p:spTree>
    <p:extLst>
      <p:ext uri="{BB962C8B-B14F-4D97-AF65-F5344CB8AC3E}">
        <p14:creationId xmlns:p14="http://schemas.microsoft.com/office/powerpoint/2010/main" val="274034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809298"/>
            <a:ext cx="4351283" cy="3364383"/>
          </a:xfrm>
        </p:spPr>
        <p:txBody>
          <a:bodyPr>
            <a:normAutofit/>
          </a:bodyPr>
          <a:lstStyle/>
          <a:p>
            <a:r>
              <a:rPr lang="en-US" sz="4000" dirty="0"/>
              <a:t>Reflections from WaterAid*</a:t>
            </a:r>
          </a:p>
          <a:p>
            <a:pPr marL="631825" indent="-360363"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n-US" dirty="0"/>
              <a:t>Strengths </a:t>
            </a:r>
          </a:p>
          <a:p>
            <a:pPr marL="631825" indent="-360363"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n-US" dirty="0"/>
              <a:t>Challenges</a:t>
            </a:r>
          </a:p>
          <a:p>
            <a:pPr marL="631825" indent="-360363"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n-US" dirty="0"/>
              <a:t>Learnings</a:t>
            </a:r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ADAECB8A-CB51-9C03-D0C3-CE30FD2BC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5782962"/>
            <a:ext cx="4929352" cy="697117"/>
          </a:xfrm>
        </p:spPr>
        <p:txBody>
          <a:bodyPr/>
          <a:lstStyle/>
          <a:p>
            <a:r>
              <a:rPr lang="en-GB" sz="1800" b="1" dirty="0">
                <a:cs typeface="Gill Sans" panose="020B0502020104020203" pitchFamily="34" charset="-79"/>
              </a:rPr>
              <a:t>Om Gautam, WaterAid</a:t>
            </a:r>
          </a:p>
          <a:p>
            <a:r>
              <a:rPr lang="en-GB" sz="1800" b="1" dirty="0">
                <a:cs typeface="Gill Sans" panose="020B0502020104020203" pitchFamily="34" charset="-79"/>
              </a:rPr>
              <a:t>*Video recording from WaterAid</a:t>
            </a:r>
          </a:p>
        </p:txBody>
      </p:sp>
      <p:pic>
        <p:nvPicPr>
          <p:cNvPr id="2" name="Picture Placeholder 8" descr="Icon&#10;&#10;Description automatically generated">
            <a:extLst>
              <a:ext uri="{FF2B5EF4-FFF2-40B4-BE49-F238E27FC236}">
                <a16:creationId xmlns:a16="http://schemas.microsoft.com/office/drawing/2014/main" id="{817877F9-CB2A-B277-C2E8-601DB7072C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1" r="21253"/>
          <a:stretch/>
        </p:blipFill>
        <p:spPr>
          <a:xfrm>
            <a:off x="6265010" y="258962"/>
            <a:ext cx="7960275" cy="7127098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381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WF_WA_Dr_Om">
            <a:hlinkClick r:id="" action="ppaction://media"/>
            <a:extLst>
              <a:ext uri="{FF2B5EF4-FFF2-40B4-BE49-F238E27FC236}">
                <a16:creationId xmlns:a16="http://schemas.microsoft.com/office/drawing/2014/main" id="{A8127863-95C4-D55C-EE2D-881966822A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2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34EB7A4-61DB-BB32-B94E-84D34B45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Ask us more about the lessons learnt from the HBCC during the Q&amp;A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D858A4CD-5BC6-A778-F29F-42CE4D7FA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40" y="2614819"/>
            <a:ext cx="10703150" cy="2194146"/>
          </a:xfrm>
          <a:prstGeom prst="rect">
            <a:avLst/>
          </a:prstGeom>
          <a:noFill/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1DB8183-EA4A-0EAE-785E-2867DD733F59}"/>
              </a:ext>
            </a:extLst>
          </p:cNvPr>
          <p:cNvSpPr txBox="1">
            <a:spLocks/>
          </p:cNvSpPr>
          <p:nvPr/>
        </p:nvSpPr>
        <p:spPr>
          <a:xfrm>
            <a:off x="661860" y="2330570"/>
            <a:ext cx="2764631" cy="3140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9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"/>
          <p:cNvSpPr txBox="1">
            <a:spLocks noGrp="1"/>
          </p:cNvSpPr>
          <p:nvPr>
            <p:ph type="ftr" idx="11"/>
          </p:nvPr>
        </p:nvSpPr>
        <p:spPr>
          <a:xfrm>
            <a:off x="-757189" y="4982839"/>
            <a:ext cx="8878200" cy="53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https://www.wrpartnership.com/ tyler@wrpartnership.com</a:t>
            </a:r>
            <a:endParaRPr dirty="0"/>
          </a:p>
        </p:txBody>
      </p:sp>
      <p:sp>
        <p:nvSpPr>
          <p:cNvPr id="350" name="Google Shape;350;p2"/>
          <p:cNvSpPr txBox="1"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</a:pPr>
            <a:r>
              <a:rPr lang="en-GB" dirty="0"/>
              <a:t> 10 Ways to Kill Your MBS</a:t>
            </a:r>
            <a:endParaRPr dirty="0"/>
          </a:p>
        </p:txBody>
      </p:sp>
      <p:pic>
        <p:nvPicPr>
          <p:cNvPr id="351" name="Google Shape;35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8634" y="1764012"/>
            <a:ext cx="5557175" cy="332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5750" y="3820886"/>
            <a:ext cx="2154307" cy="1938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FD6F7BC-2746-9716-FDCD-9CCC29CED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9" y="1766139"/>
            <a:ext cx="5519058" cy="3337640"/>
          </a:xfrm>
        </p:spPr>
        <p:txBody>
          <a:bodyPr>
            <a:normAutofit fontScale="92500" lnSpcReduction="10000"/>
          </a:bodyPr>
          <a:lstStyle/>
          <a:p>
            <a:pPr marL="457200" indent="-2825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Floor is open for any questions to our variety of panelists </a:t>
            </a:r>
          </a:p>
          <a:p>
            <a:pPr marL="457200" indent="-2825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Please introduce yourselves and your organization when asking a question </a:t>
            </a:r>
          </a:p>
          <a:p>
            <a:pPr marL="457200" indent="-2825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We have </a:t>
            </a:r>
            <a:r>
              <a:rPr lang="en-US" dirty="0"/>
              <a:t>20 minutes for a fruitful discussion- over to you! </a:t>
            </a:r>
            <a:endParaRPr lang="en-US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D75B570-8D5B-2F8D-8454-804E9D7C8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478" y="444866"/>
            <a:ext cx="9282430" cy="752109"/>
          </a:xfrm>
        </p:spPr>
        <p:txBody>
          <a:bodyPr/>
          <a:lstStyle/>
          <a:p>
            <a:r>
              <a:rPr lang="en-US" dirty="0"/>
              <a:t>Panel discussion </a:t>
            </a:r>
          </a:p>
        </p:txBody>
      </p:sp>
      <p:pic>
        <p:nvPicPr>
          <p:cNvPr id="16" name="Video 15" descr="Animated Wall Clock">
            <a:extLst>
              <a:ext uri="{FF2B5EF4-FFF2-40B4-BE49-F238E27FC236}">
                <a16:creationId xmlns:a16="http://schemas.microsoft.com/office/drawing/2014/main" id="{02C56F75-551F-39F8-3E39-7A94441232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0467" r="20297"/>
          <a:stretch/>
        </p:blipFill>
        <p:spPr>
          <a:xfrm>
            <a:off x="-1635760" y="-683147"/>
            <a:ext cx="7573873" cy="7212597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61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4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5C1DAF2E-F007-EA41-8BB6-A2B3DEBEC09C}" vid="{CE75E3E0-FF25-4D47-A780-FA8F036E8DA4}"/>
    </a:ext>
  </a:extLst>
</a:theme>
</file>

<file path=ppt/theme/theme2.xml><?xml version="1.0" encoding="utf-8"?>
<a:theme xmlns:a="http://schemas.openxmlformats.org/drawingml/2006/main" name="5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 Systems Connect Symposium Template" id="{2EF7223B-C4B0-D74A-910D-437314A27762}" vid="{8D5E0B56-1394-134C-A9A7-4090F894B78F}"/>
    </a:ext>
  </a:extLst>
</a:theme>
</file>

<file path=ppt/theme/theme3.xml><?xml version="1.0" encoding="utf-8"?>
<a:theme xmlns:a="http://schemas.openxmlformats.org/drawingml/2006/main" name="6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 Systems Connect Symposium Template" id="{2EF7223B-C4B0-D74A-910D-437314A27762}" vid="{8D5E0B56-1394-134C-A9A7-4090F894B78F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7cf6d27a-a121-47a7-bb37-240d2e08ea91" xsi:nil="true"/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64403D-28BB-470F-BE35-C6E39522C52E}">
  <ds:schemaRefs>
    <ds:schemaRef ds:uri="http://schemas.microsoft.com/office/2006/metadata/properties"/>
    <ds:schemaRef ds:uri="6a164dda-3779-4169-b957-e287451f6523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afcf2619-c034-4db7-a8e4-dd04aa0819d7"/>
    <ds:schemaRef ds:uri="7cf6d27a-a121-47a7-bb37-240d2e08ea91"/>
    <ds:schemaRef ds:uri="bbc718c4-94a0-4501-a8e8-70f7c8e44e11"/>
  </ds:schemaRefs>
</ds:datastoreItem>
</file>

<file path=customXml/itemProps2.xml><?xml version="1.0" encoding="utf-8"?>
<ds:datastoreItem xmlns:ds="http://schemas.openxmlformats.org/officeDocument/2006/customXml" ds:itemID="{8EC2A27C-AF3A-41C0-87C7-F9E4DCC141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FBB93E-81BC-4208-8FA2-3255224C44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</TotalTime>
  <Words>959</Words>
  <Application>Microsoft Office PowerPoint</Application>
  <PresentationFormat>Widescreen</PresentationFormat>
  <Paragraphs>110</Paragraphs>
  <Slides>34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Arial</vt:lpstr>
      <vt:lpstr>Bryant Medium Italic</vt:lpstr>
      <vt:lpstr>Calibri</vt:lpstr>
      <vt:lpstr>Calibri Light</vt:lpstr>
      <vt:lpstr>Quicksand</vt:lpstr>
      <vt:lpstr>Quicksand Medium</vt:lpstr>
      <vt:lpstr>System Font Regular</vt:lpstr>
      <vt:lpstr>Wingdings</vt:lpstr>
      <vt:lpstr>4_Office Theme</vt:lpstr>
      <vt:lpstr>5_Office Theme</vt:lpstr>
      <vt:lpstr>6_Office Theme</vt:lpstr>
      <vt:lpstr>1_Office Theme</vt:lpstr>
      <vt:lpstr>Office Theme</vt:lpstr>
      <vt:lpstr>PowerPoint Presentation</vt:lpstr>
      <vt:lpstr>How can governments and the private sector reach shared goals by understanding each other’s constraints and incentives? A review of lessons learned from recent sanitation and hygiene behaviour change initiatives</vt:lpstr>
      <vt:lpstr>Objectives</vt:lpstr>
      <vt:lpstr>Sanitation Sector Change in Maputo and Lusaka  </vt:lpstr>
      <vt:lpstr>Charting long-term processes of sector change</vt:lpstr>
      <vt:lpstr>PowerPoint Presentation</vt:lpstr>
      <vt:lpstr>On-site sanitation in Maputo:  consensus milestones</vt:lpstr>
      <vt:lpstr>On-site sanitation in Lusaka:  consensus milestones</vt:lpstr>
      <vt:lpstr>PowerPoint Presentation</vt:lpstr>
      <vt:lpstr>PowerPoint Presentation</vt:lpstr>
      <vt:lpstr>PowerPoint Presentation</vt:lpstr>
      <vt:lpstr>Maputo and Lusaka: what have we learned?</vt:lpstr>
      <vt:lpstr> 1 - Begin by optimising one part of the system </vt:lpstr>
      <vt:lpstr> 2 – Embrace the power  of process </vt:lpstr>
      <vt:lpstr> 3 – Design investments to address genuine system constraints </vt:lpstr>
      <vt:lpstr> 4 – Anticipate and factor in delays </vt:lpstr>
      <vt:lpstr>Resources</vt:lpstr>
      <vt:lpstr>Reflections on the  Hygiene and Behaviour Change Coalition (HBCC)</vt:lpstr>
      <vt:lpstr>PowerPoint Presentation</vt:lpstr>
      <vt:lpstr>Where was the HBCC implemented? </vt:lpstr>
      <vt:lpstr>What were the components of the HBCC programmes? </vt:lpstr>
      <vt:lpstr>PowerPoint Presentation</vt:lpstr>
      <vt:lpstr>Unilever is one of the world’s largest consumer  goods companies </vt:lpstr>
      <vt:lpstr>Strengths</vt:lpstr>
      <vt:lpstr>Strengths</vt:lpstr>
      <vt:lpstr>Challenges</vt:lpstr>
      <vt:lpstr>Learnings</vt:lpstr>
      <vt:lpstr>PowerPoint Presentation</vt:lpstr>
      <vt:lpstr>PowerPoint Presentation</vt:lpstr>
      <vt:lpstr>PowerPoint Presentation</vt:lpstr>
      <vt:lpstr>Ask us more about the lessons learnt from the HBCC during the Q&amp;A</vt:lpstr>
      <vt:lpstr> 10 Ways to Kill Your MBS</vt:lpstr>
      <vt:lpstr>Panel discussion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Sara Bori</cp:lastModifiedBy>
  <cp:revision>23</cp:revision>
  <dcterms:created xsi:type="dcterms:W3CDTF">2022-02-15T16:12:23Z</dcterms:created>
  <dcterms:modified xsi:type="dcterms:W3CDTF">2023-05-16T09:09:07Z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0x010100D38A602C10EBF2438DECF607B07B1214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bool>false</vt:bool>
  </property>
</Properties>
</file>