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fntdata" ContentType="application/x-fontdata"/>
  <Default Extension="xml" ContentType="application/xml"/>
  <Default Extension="wdp" ContentType="image/vnd.ms-photo"/>
  <Default Extension="gif" ContentType="image/gi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slideLayouts/slideLayout34.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1" r:id="rId1"/>
    <p:sldMasterId id="2147483739" r:id="rId2"/>
    <p:sldMasterId id="2147483781" r:id="rId3"/>
  </p:sldMasterIdLst>
  <p:notesMasterIdLst>
    <p:notesMasterId r:id="rId45"/>
  </p:notesMasterIdLst>
  <p:sldIdLst>
    <p:sldId id="296" r:id="rId4"/>
    <p:sldId id="297" r:id="rId5"/>
    <p:sldId id="257" r:id="rId6"/>
    <p:sldId id="299" r:id="rId7"/>
    <p:sldId id="259" r:id="rId8"/>
    <p:sldId id="260" r:id="rId9"/>
    <p:sldId id="261" r:id="rId10"/>
    <p:sldId id="262" r:id="rId11"/>
    <p:sldId id="263" r:id="rId12"/>
    <p:sldId id="303" r:id="rId13"/>
    <p:sldId id="265" r:id="rId14"/>
    <p:sldId id="266" r:id="rId15"/>
    <p:sldId id="267" r:id="rId16"/>
    <p:sldId id="300" r:id="rId17"/>
    <p:sldId id="269" r:id="rId18"/>
    <p:sldId id="270" r:id="rId19"/>
    <p:sldId id="271" r:id="rId20"/>
    <p:sldId id="301" r:id="rId21"/>
    <p:sldId id="273" r:id="rId22"/>
    <p:sldId id="274" r:id="rId23"/>
    <p:sldId id="275" r:id="rId24"/>
    <p:sldId id="302" r:id="rId25"/>
    <p:sldId id="277" r:id="rId26"/>
    <p:sldId id="278" r:id="rId27"/>
    <p:sldId id="279" r:id="rId28"/>
    <p:sldId id="280" r:id="rId29"/>
    <p:sldId id="281" r:id="rId30"/>
    <p:sldId id="304"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307" r:id="rId44"/>
  </p:sldIdLst>
  <p:sldSz cx="12192000" cy="6858000"/>
  <p:notesSz cx="6858000" cy="9144000"/>
  <p:embeddedFontLst>
    <p:embeddedFont>
      <p:font typeface="Assistant" pitchFamily="2" charset="-79"/>
      <p:regular r:id="rId46"/>
      <p:bold r:id="rId47"/>
    </p:embeddedFon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Quicksand" pitchFamily="2" charset="0"/>
      <p:regular r:id="rId54"/>
      <p:bold r:id="rId55"/>
    </p:embeddedFont>
    <p:embeddedFont>
      <p:font typeface="Quicksand Medium" pitchFamily="2" charset="0"/>
      <p:regular r:id="rId56"/>
      <p:bold r:id="rId57"/>
    </p:embeddedFont>
    <p:embeddedFont>
      <p:font typeface="Roboto Condensed Light" panose="02000000000000000000" pitchFamily="2" charset="0"/>
      <p:regular r:id="rId58"/>
      <p:bold r:id="rId59"/>
      <p:italic r:id="rId60"/>
      <p:boldItalic r:id="rId61"/>
    </p:embeddedFont>
    <p:embeddedFont>
      <p:font typeface="Rubik" panose="00000500000000000000" pitchFamily="2" charset="-79"/>
      <p:regular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31">
          <p15:clr>
            <a:srgbClr val="A4A3A4"/>
          </p15:clr>
        </p15:guide>
        <p15:guide id="2" pos="506">
          <p15:clr>
            <a:srgbClr val="A4A3A4"/>
          </p15:clr>
        </p15:guide>
        <p15:guide id="3" orient="horz" pos="1321">
          <p15:clr>
            <a:srgbClr val="A4A3A4"/>
          </p15:clr>
        </p15:guide>
        <p15:guide id="4" orient="horz" pos="402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3" roundtripDataSignature="AMtx7mhnTALUSrMe/zB88MQ/DVQf1FvFm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80CAB5-EFC4-4C5D-AB12-744B7C49BF04}">
  <a:tblStyle styleId="{BA80CAB5-EFC4-4C5D-AB12-744B7C49BF0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70" d="100"/>
          <a:sy n="70" d="100"/>
        </p:scale>
        <p:origin x="1066" y="58"/>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00" d="100"/>
        <a:sy n="100" d="100"/>
      </p:scale>
      <p:origin x="0" y="-47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font" Target="fonts/font2.fntdata"/><Relationship Id="rId63" Type="http://customschemas.google.com/relationships/presentationmetadata" Target="metadata"/><Relationship Id="rId68" Type="http://schemas.openxmlformats.org/officeDocument/2006/relationships/customXml" Target="../customXml/item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font" Target="fonts/font16.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 Target="slides/slide5.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9.fntdata"/><Relationship Id="rId62"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font" Target="fonts/font5.fntdata"/><Relationship Id="rId55"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entimeter.com/app/presentation/al6kzeed99vzci7ar5iddetza3ktycqd/xzse2cukv4kw/edi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mentimeter.com/app/presentation/al6kzeed99vzci7ar5iddetza3ktycqd/xzse2cukv4kw/edit"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mentimeter.com/app/presentation/al6kzeed99vzci7ar5iddetza3ktycqd/xzse2cukv4kw/edit"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Session format</a:t>
            </a:r>
            <a:endParaRPr/>
          </a:p>
          <a:p>
            <a:pPr marL="0" lvl="0" indent="0" algn="l" rtl="0">
              <a:spcBef>
                <a:spcPts val="0"/>
              </a:spcBef>
              <a:spcAft>
                <a:spcPts val="0"/>
              </a:spcAft>
              <a:buNone/>
            </a:pPr>
            <a:r>
              <a:rPr lang="en-GB"/>
              <a:t>Post-it notes will be given out at the end to say what you learnt / follow up questions / connections you want to make / research gaps / pressing issues that you see in the world of data collection and toolkits </a:t>
            </a:r>
            <a:endParaRPr/>
          </a:p>
        </p:txBody>
      </p:sp>
      <p:sp>
        <p:nvSpPr>
          <p:cNvPr id="696" name="Google Shape;6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218979a928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g218979a9282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18979a9282_1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g218979a9282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218979a9282_1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g218979a9282_1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18979a9282_8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0" name="Google Shape;730;g218979a9282_8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218979a9282_1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9" name="Google Shape;739;g218979a9282_1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232b059290f_3_3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Slide 2 – how was WASH Basins Global Toolkit created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PSI &amp; Samerth – time taken taking surveys comparison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Tailored to India context</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History and benefit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endParaRPr sz="1100">
              <a:latin typeface="Calibri"/>
              <a:ea typeface="Calibri"/>
              <a:cs typeface="Calibri"/>
              <a:sym typeface="Calibri"/>
            </a:endParaRPr>
          </a:p>
          <a:p>
            <a:pPr marL="0" lvl="0" indent="0" algn="l" rtl="0">
              <a:lnSpc>
                <a:spcPct val="90000"/>
              </a:lnSpc>
              <a:spcBef>
                <a:spcPts val="1000"/>
              </a:spcBef>
              <a:spcAft>
                <a:spcPts val="0"/>
              </a:spcAft>
              <a:buClr>
                <a:srgbClr val="0C0C0C"/>
              </a:buClr>
              <a:buSzPts val="2000"/>
              <a:buFont typeface="Rubik"/>
              <a:buNone/>
            </a:pPr>
            <a:r>
              <a:rPr lang="en-GB" sz="1100" b="1">
                <a:solidFill>
                  <a:srgbClr val="0C0C0C"/>
                </a:solidFill>
                <a:latin typeface="Calibri"/>
                <a:ea typeface="Calibri"/>
                <a:cs typeface="Calibri"/>
                <a:sym typeface="Calibri"/>
              </a:rPr>
              <a:t> </a:t>
            </a:r>
            <a:r>
              <a:rPr lang="en-GB" sz="1100" b="1">
                <a:solidFill>
                  <a:srgbClr val="0F5C78"/>
                </a:solidFill>
                <a:latin typeface="Calibri"/>
                <a:ea typeface="Calibri"/>
                <a:cs typeface="Calibri"/>
                <a:sym typeface="Calibri"/>
              </a:rPr>
              <a:t>Successful trials in India with NGOs PSI and Samerth</a:t>
            </a: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6 Stage process with outcome of WSPs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Updated Toolkit for a Global context…..</a:t>
            </a:r>
            <a:endParaRPr sz="1100">
              <a:solidFill>
                <a:srgbClr val="0C0C0C"/>
              </a:solidFill>
              <a:latin typeface="Calibri"/>
              <a:ea typeface="Calibri"/>
              <a:cs typeface="Calibri"/>
              <a:sym typeface="Calibri"/>
            </a:endParaRPr>
          </a:p>
          <a:p>
            <a:pPr marL="342900" lvl="0" indent="-215900" algn="l" rtl="0">
              <a:lnSpc>
                <a:spcPct val="90000"/>
              </a:lnSpc>
              <a:spcBef>
                <a:spcPts val="1000"/>
              </a:spcBef>
              <a:spcAft>
                <a:spcPts val="0"/>
              </a:spcAft>
              <a:buClr>
                <a:srgbClr val="0C0C0C"/>
              </a:buClr>
              <a:buSzPts val="2000"/>
              <a:buFont typeface="Quicksand"/>
              <a:buNone/>
            </a:pP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Slide 2 – how was WASH Basins Global Toolkit created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PSI &amp; Samerth – time taken taking surveys comparison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Tailored to India context</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History and benefit </a:t>
            </a:r>
            <a:endParaRPr sz="1100">
              <a:latin typeface="Calibri"/>
              <a:ea typeface="Calibri"/>
              <a:cs typeface="Calibri"/>
              <a:sym typeface="Calibri"/>
            </a:endParaRPr>
          </a:p>
        </p:txBody>
      </p:sp>
      <p:sp>
        <p:nvSpPr>
          <p:cNvPr id="753" name="Google Shape;753;g232b059290f_3_3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23763937cca_7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Slide 2 – how was WASH Basins Global Toolkit created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PSI &amp; Samerth – time taken taking surveys comparison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Tailored to India context</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History and benefit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endParaRPr sz="1100">
              <a:latin typeface="Calibri"/>
              <a:ea typeface="Calibri"/>
              <a:cs typeface="Calibri"/>
              <a:sym typeface="Calibri"/>
            </a:endParaRPr>
          </a:p>
          <a:p>
            <a:pPr marL="0" lvl="0" indent="0" algn="l" rtl="0">
              <a:lnSpc>
                <a:spcPct val="90000"/>
              </a:lnSpc>
              <a:spcBef>
                <a:spcPts val="1000"/>
              </a:spcBef>
              <a:spcAft>
                <a:spcPts val="0"/>
              </a:spcAft>
              <a:buClr>
                <a:srgbClr val="0C0C0C"/>
              </a:buClr>
              <a:buSzPts val="2000"/>
              <a:buFont typeface="Rubik"/>
              <a:buNone/>
            </a:pPr>
            <a:r>
              <a:rPr lang="en-GB" sz="1100" b="1">
                <a:solidFill>
                  <a:srgbClr val="0C0C0C"/>
                </a:solidFill>
                <a:latin typeface="Calibri"/>
                <a:ea typeface="Calibri"/>
                <a:cs typeface="Calibri"/>
                <a:sym typeface="Calibri"/>
              </a:rPr>
              <a:t> </a:t>
            </a:r>
            <a:r>
              <a:rPr lang="en-GB" sz="1100" b="1">
                <a:solidFill>
                  <a:srgbClr val="0F5C78"/>
                </a:solidFill>
                <a:latin typeface="Calibri"/>
                <a:ea typeface="Calibri"/>
                <a:cs typeface="Calibri"/>
                <a:sym typeface="Calibri"/>
              </a:rPr>
              <a:t>Successful trials in India with NGOs PSI and Samerth</a:t>
            </a: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6 Stage process with outcome of WSPs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Updated Toolkit for a Global context…..</a:t>
            </a:r>
            <a:endParaRPr sz="1100">
              <a:solidFill>
                <a:srgbClr val="0C0C0C"/>
              </a:solidFill>
              <a:latin typeface="Calibri"/>
              <a:ea typeface="Calibri"/>
              <a:cs typeface="Calibri"/>
              <a:sym typeface="Calibri"/>
            </a:endParaRPr>
          </a:p>
          <a:p>
            <a:pPr marL="342900" lvl="0" indent="-215900" algn="l" rtl="0">
              <a:lnSpc>
                <a:spcPct val="90000"/>
              </a:lnSpc>
              <a:spcBef>
                <a:spcPts val="1000"/>
              </a:spcBef>
              <a:spcAft>
                <a:spcPts val="0"/>
              </a:spcAft>
              <a:buClr>
                <a:srgbClr val="0C0C0C"/>
              </a:buClr>
              <a:buSzPts val="2000"/>
              <a:buFont typeface="Quicksand"/>
              <a:buNone/>
            </a:pP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Slide 2 – how was WASH Basins Global Toolkit created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PSI &amp; Samerth – time taken taking surveys comparison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Tailored to India context</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History and benefit </a:t>
            </a:r>
            <a:endParaRPr sz="1100">
              <a:latin typeface="Calibri"/>
              <a:ea typeface="Calibri"/>
              <a:cs typeface="Calibri"/>
              <a:sym typeface="Calibri"/>
            </a:endParaRPr>
          </a:p>
        </p:txBody>
      </p:sp>
      <p:sp>
        <p:nvSpPr>
          <p:cNvPr id="764" name="Google Shape;764;g23763937cca_7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23763937cca_9_3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GB"/>
              <a:t>Global Toolkit in Kenya – intro</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GB"/>
              <a:t>We have partnered with Amref Health Africa in Kenya to trial the Toolkit in Kajiado County. Field work is to start imminently as we have updated some of the data collection forms to suit the context. </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GB"/>
              <a:t>Kajiado – 2/3 bullets points on hydrology </a:t>
            </a:r>
            <a:endParaRPr/>
          </a:p>
          <a:p>
            <a:pPr marL="171450" lvl="0" indent="-171450" algn="l" rtl="0">
              <a:lnSpc>
                <a:spcPct val="100000"/>
              </a:lnSpc>
              <a:spcBef>
                <a:spcPts val="0"/>
              </a:spcBef>
              <a:spcAft>
                <a:spcPts val="0"/>
              </a:spcAft>
              <a:buClr>
                <a:schemeClr val="dk1"/>
              </a:buClr>
              <a:buSzPts val="1200"/>
              <a:buFont typeface="Arial"/>
              <a:buChar char="-"/>
            </a:pPr>
            <a:r>
              <a:rPr lang="en-GB"/>
              <a:t>Mainly arid/semi arid. Frequent drought and currently experiencing a severe extended drought</a:t>
            </a:r>
            <a:endParaRPr/>
          </a:p>
          <a:p>
            <a:pPr marL="171450" lvl="0" indent="-95250" algn="l" rtl="0">
              <a:lnSpc>
                <a:spcPct val="100000"/>
              </a:lnSpc>
              <a:spcBef>
                <a:spcPts val="0"/>
              </a:spcBef>
              <a:spcAft>
                <a:spcPts val="0"/>
              </a:spcAft>
              <a:buClr>
                <a:schemeClr val="dk1"/>
              </a:buClr>
              <a:buSzPts val="1200"/>
              <a:buFont typeface="Arial"/>
              <a:buNone/>
            </a:pPr>
            <a:endParaRPr/>
          </a:p>
          <a:p>
            <a:pPr marL="525463" lvl="1" indent="-342900" algn="l" rtl="0">
              <a:lnSpc>
                <a:spcPct val="90000"/>
              </a:lnSpc>
              <a:spcBef>
                <a:spcPts val="500"/>
              </a:spcBef>
              <a:spcAft>
                <a:spcPts val="0"/>
              </a:spcAft>
              <a:buSzPts val="1412"/>
              <a:buChar char="•"/>
            </a:pPr>
            <a:r>
              <a:rPr lang="en-GB" sz="1200"/>
              <a:t>Arid and semi arid with extended droughts</a:t>
            </a:r>
            <a:endParaRPr/>
          </a:p>
          <a:p>
            <a:pPr marL="525463" lvl="1" indent="-342900" algn="l" rtl="0">
              <a:lnSpc>
                <a:spcPct val="90000"/>
              </a:lnSpc>
              <a:spcBef>
                <a:spcPts val="500"/>
              </a:spcBef>
              <a:spcAft>
                <a:spcPts val="0"/>
              </a:spcAft>
              <a:buSzPts val="1412"/>
              <a:buChar char="•"/>
            </a:pPr>
            <a:r>
              <a:rPr lang="en-GB" sz="1200"/>
              <a:t>Groundwater is the primary water source</a:t>
            </a:r>
            <a:endParaRPr/>
          </a:p>
          <a:p>
            <a:pPr marL="525463" lvl="1" indent="-342900" algn="l" rtl="0">
              <a:lnSpc>
                <a:spcPct val="90000"/>
              </a:lnSpc>
              <a:spcBef>
                <a:spcPts val="500"/>
              </a:spcBef>
              <a:spcAft>
                <a:spcPts val="0"/>
              </a:spcAft>
              <a:buSzPts val="1412"/>
              <a:buChar char="•"/>
            </a:pPr>
            <a:r>
              <a:rPr lang="en-GB" sz="1200"/>
              <a:t>Effect of climate change </a:t>
            </a:r>
            <a:endParaRPr sz="1200"/>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GB"/>
              <a:t>Toolkit is directly applicable to the water and health issues in the region </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GB"/>
              <a:t>Global Toolkit in Kenya – application there</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GB"/>
              <a:t>What have we learnt from working with Amref/in Kenya so far?</a:t>
            </a:r>
            <a:endParaRPr/>
          </a:p>
          <a:p>
            <a:pPr marL="171450" marR="0" lvl="0" indent="-95250" algn="l" rtl="0">
              <a:lnSpc>
                <a:spcPct val="100000"/>
              </a:lnSpc>
              <a:spcBef>
                <a:spcPts val="0"/>
              </a:spcBef>
              <a:spcAft>
                <a:spcPts val="0"/>
              </a:spcAft>
              <a:buClr>
                <a:schemeClr val="dk1"/>
              </a:buClr>
              <a:buSzPts val="1200"/>
              <a:buFont typeface="Arial"/>
              <a:buNone/>
            </a:pPr>
            <a:endParaRPr/>
          </a:p>
          <a:p>
            <a:pPr marL="171450" marR="0" lvl="0" indent="-171450" algn="l" rtl="0">
              <a:lnSpc>
                <a:spcPct val="100000"/>
              </a:lnSpc>
              <a:spcBef>
                <a:spcPts val="0"/>
              </a:spcBef>
              <a:spcAft>
                <a:spcPts val="0"/>
              </a:spcAft>
              <a:buClr>
                <a:schemeClr val="dk1"/>
              </a:buClr>
              <a:buSzPts val="1200"/>
              <a:buFont typeface="Arial"/>
              <a:buChar char="-"/>
            </a:pPr>
            <a:r>
              <a:rPr lang="en-GB"/>
              <a:t>Local hydrology in the region must be considered </a:t>
            </a:r>
            <a:endParaRPr/>
          </a:p>
          <a:p>
            <a:pPr marL="171450" marR="0" lvl="0" indent="-171450" algn="l" rtl="0">
              <a:lnSpc>
                <a:spcPct val="100000"/>
              </a:lnSpc>
              <a:spcBef>
                <a:spcPts val="0"/>
              </a:spcBef>
              <a:spcAft>
                <a:spcPts val="0"/>
              </a:spcAft>
              <a:buClr>
                <a:schemeClr val="dk1"/>
              </a:buClr>
              <a:buSzPts val="1200"/>
              <a:buFont typeface="Arial"/>
              <a:buChar char="-"/>
            </a:pPr>
            <a:r>
              <a:rPr lang="en-GB"/>
              <a:t>Animals and livestock - in Kenya – also elephants, nomadic etc. </a:t>
            </a:r>
            <a:endParaRPr/>
          </a:p>
          <a:p>
            <a:pPr marL="171450" marR="0" lvl="0" indent="-171450" algn="l" rtl="0">
              <a:lnSpc>
                <a:spcPct val="100000"/>
              </a:lnSpc>
              <a:spcBef>
                <a:spcPts val="0"/>
              </a:spcBef>
              <a:spcAft>
                <a:spcPts val="0"/>
              </a:spcAft>
              <a:buClr>
                <a:schemeClr val="dk1"/>
              </a:buClr>
              <a:buSzPts val="1200"/>
              <a:buFont typeface="Arial"/>
              <a:buChar char="-"/>
            </a:pPr>
            <a:r>
              <a:rPr lang="en-GB"/>
              <a:t>Global applicability? E.g. India has better borehole data/monitoring, so this was taken into consideration </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endParaRPr/>
          </a:p>
        </p:txBody>
      </p:sp>
      <p:sp>
        <p:nvSpPr>
          <p:cNvPr id="776" name="Google Shape;776;g23763937cca_9_3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7" name="Google Shape;79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230c7826214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8" name="Google Shape;808;g230c7826214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9" name="Google Shape;809;g230c7826214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16</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g230c7826214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4" name="Google Shape;824;g230c7826214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5" name="Google Shape;825;g230c7826214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17</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GB">
                <a:solidFill>
                  <a:srgbClr val="504C44"/>
                </a:solidFill>
                <a:latin typeface="Arial"/>
                <a:ea typeface="Arial"/>
                <a:cs typeface="Arial"/>
                <a:sym typeface="Arial"/>
              </a:rPr>
              <a:t>So, what exactly are sand dams?</a:t>
            </a:r>
            <a:endParaRPr>
              <a:solidFill>
                <a:srgbClr val="504C44"/>
              </a:solidFill>
              <a:latin typeface="Arial"/>
              <a:ea typeface="Arial"/>
              <a:cs typeface="Arial"/>
              <a:sym typeface="Arial"/>
            </a:endParaRPr>
          </a:p>
          <a:p>
            <a:pPr marL="0" lvl="0" indent="0" algn="l" rtl="0">
              <a:lnSpc>
                <a:spcPct val="115000"/>
              </a:lnSpc>
              <a:spcBef>
                <a:spcPts val="0"/>
              </a:spcBef>
              <a:spcAft>
                <a:spcPts val="0"/>
              </a:spcAft>
              <a:buNone/>
            </a:pPr>
            <a:r>
              <a:rPr lang="en-GB">
                <a:solidFill>
                  <a:srgbClr val="504C44"/>
                </a:solidFill>
                <a:latin typeface="Arial"/>
                <a:ea typeface="Arial"/>
                <a:cs typeface="Arial"/>
                <a:sym typeface="Arial"/>
              </a:rPr>
              <a:t>They’re basically small dams built on seasonal rivers in drylands used to collect and store water for the dry season</a:t>
            </a:r>
            <a:endParaRPr>
              <a:solidFill>
                <a:srgbClr val="504C44"/>
              </a:solidFill>
              <a:latin typeface="Arial"/>
              <a:ea typeface="Arial"/>
              <a:cs typeface="Arial"/>
              <a:sym typeface="Arial"/>
            </a:endParaRPr>
          </a:p>
          <a:p>
            <a:pPr marL="0" lvl="0" indent="0" algn="l" rtl="0">
              <a:lnSpc>
                <a:spcPct val="115000"/>
              </a:lnSpc>
              <a:spcBef>
                <a:spcPts val="0"/>
              </a:spcBef>
              <a:spcAft>
                <a:spcPts val="0"/>
              </a:spcAft>
              <a:buNone/>
            </a:pPr>
            <a:endParaRPr>
              <a:solidFill>
                <a:srgbClr val="504C44"/>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a:solidFill>
                  <a:srgbClr val="504C44"/>
                </a:solidFill>
                <a:latin typeface="Arial"/>
                <a:ea typeface="Arial"/>
                <a:cs typeface="Arial"/>
                <a:sym typeface="Arial"/>
              </a:rPr>
              <a:t>We begin with a small river in a dryland</a:t>
            </a:r>
            <a:endParaRPr>
              <a:solidFill>
                <a:srgbClr val="504C44"/>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a:solidFill>
                  <a:srgbClr val="504C44"/>
                </a:solidFill>
                <a:latin typeface="Arial"/>
                <a:ea typeface="Arial"/>
                <a:cs typeface="Arial"/>
                <a:sym typeface="Arial"/>
              </a:rPr>
              <a:t>They build a small concrete wall across the stream</a:t>
            </a:r>
            <a:endParaRPr>
              <a:solidFill>
                <a:srgbClr val="504C44"/>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a:solidFill>
                  <a:srgbClr val="504C44"/>
                </a:solidFill>
                <a:latin typeface="Arial"/>
                <a:ea typeface="Arial"/>
                <a:cs typeface="Arial"/>
                <a:sym typeface="Arial"/>
              </a:rPr>
              <a:t>Sand builds up behind the dam wall in the rainy season</a:t>
            </a:r>
            <a:endParaRPr>
              <a:solidFill>
                <a:srgbClr val="504C44"/>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GB">
                <a:solidFill>
                  <a:srgbClr val="504C44"/>
                </a:solidFill>
                <a:latin typeface="Arial"/>
                <a:ea typeface="Arial"/>
                <a:cs typeface="Arial"/>
                <a:sym typeface="Arial"/>
              </a:rPr>
              <a:t>whilst silt mostly flows over the wall</a:t>
            </a:r>
            <a:endParaRPr>
              <a:solidFill>
                <a:srgbClr val="504C44"/>
              </a:solidFill>
              <a:latin typeface="Arial"/>
              <a:ea typeface="Arial"/>
              <a:cs typeface="Arial"/>
              <a:sym typeface="Arial"/>
            </a:endParaRPr>
          </a:p>
          <a:p>
            <a:pPr marL="0" lvl="0" indent="0" algn="l" rtl="0">
              <a:lnSpc>
                <a:spcPct val="115000"/>
              </a:lnSpc>
              <a:spcBef>
                <a:spcPts val="0"/>
              </a:spcBef>
              <a:spcAft>
                <a:spcPts val="0"/>
              </a:spcAft>
              <a:buNone/>
            </a:pPr>
            <a:r>
              <a:rPr lang="en-GB">
                <a:solidFill>
                  <a:srgbClr val="504C44"/>
                </a:solidFill>
                <a:latin typeface="Arial"/>
                <a:ea typeface="Arial"/>
                <a:cs typeface="Arial"/>
                <a:sym typeface="Arial"/>
              </a:rPr>
              <a:t>When it rains water gets stored in the sand </a:t>
            </a:r>
            <a:endParaRPr/>
          </a:p>
        </p:txBody>
      </p:sp>
      <p:sp>
        <p:nvSpPr>
          <p:cNvPr id="843" name="Google Shape;84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2330dfe9ae3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2330dfe9ae3_0_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I wanted to know how much water was being abstracted from sand dams throughout the year, especially whether they could sustain abstraction by the end of the long dry season when other sources have dried out. I also wanted to know how much abstraction varied spatially between different sites and whether certain characteristics of the different dams impacted abstraction volume </a:t>
            </a:r>
            <a:endParaRPr/>
          </a:p>
          <a:p>
            <a:pPr marL="0" lvl="0" indent="0" algn="l" rtl="0">
              <a:spcBef>
                <a:spcPts val="0"/>
              </a:spcBef>
              <a:spcAft>
                <a:spcPts val="0"/>
              </a:spcAft>
              <a:buNone/>
            </a:pPr>
            <a:endParaRPr/>
          </a:p>
          <a:p>
            <a:pPr marL="0" lvl="0" indent="0" algn="l" rtl="0">
              <a:spcBef>
                <a:spcPts val="0"/>
              </a:spcBef>
              <a:spcAft>
                <a:spcPts val="0"/>
              </a:spcAft>
              <a:buNone/>
            </a:pPr>
            <a:r>
              <a:rPr lang="en-GB"/>
              <a:t>So I used water point data transmitters: basically sensors attached hand pumps at 26 sites to create smart hand pumps</a:t>
            </a:r>
            <a:endParaRPr/>
          </a:p>
          <a:p>
            <a:pPr marL="0" lvl="0" indent="0" algn="l" rtl="0">
              <a:spcBef>
                <a:spcPts val="0"/>
              </a:spcBef>
              <a:spcAft>
                <a:spcPts val="0"/>
              </a:spcAft>
              <a:buNone/>
            </a:pPr>
            <a:r>
              <a:rPr lang="en-GB"/>
              <a:t>It’s a technology developed by Patrick Thompson at Oxford Uni</a:t>
            </a:r>
            <a:endParaRPr/>
          </a:p>
          <a:p>
            <a:pPr marL="0" lvl="0" indent="0" algn="l" rtl="0">
              <a:spcBef>
                <a:spcPts val="0"/>
              </a:spcBef>
              <a:spcAft>
                <a:spcPts val="0"/>
              </a:spcAft>
              <a:buNone/>
            </a:pPr>
            <a:r>
              <a:rPr lang="en-GB"/>
              <a:t>Measures the number of times the handle is used in 1 hour and factoring in the force that is exerted converts this into volume of water abstracted </a:t>
            </a:r>
            <a:endParaRPr/>
          </a:p>
          <a:p>
            <a:pPr marL="0" lvl="0" indent="0" algn="l" rtl="0">
              <a:spcBef>
                <a:spcPts val="0"/>
              </a:spcBef>
              <a:spcAft>
                <a:spcPts val="0"/>
              </a:spcAft>
              <a:buClr>
                <a:schemeClr val="dk1"/>
              </a:buClr>
              <a:buSzPts val="1100"/>
              <a:buFont typeface="Arial"/>
              <a:buNone/>
            </a:pPr>
            <a:r>
              <a:rPr lang="en-GB"/>
              <a:t>The hourly data is then transmitted as an SMS via the GSM network</a:t>
            </a:r>
            <a:endParaRPr/>
          </a:p>
        </p:txBody>
      </p:sp>
      <p:sp>
        <p:nvSpPr>
          <p:cNvPr id="855" name="Google Shape;855;g2330dfe9ae3_0_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20</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1"/>
              <a:t>Results from SHP research:</a:t>
            </a:r>
            <a:endParaRPr b="1"/>
          </a:p>
          <a:p>
            <a:pPr marL="0" lvl="0" indent="0" algn="l" rtl="0">
              <a:lnSpc>
                <a:spcPct val="115000"/>
              </a:lnSpc>
              <a:spcBef>
                <a:spcPts val="0"/>
              </a:spcBef>
              <a:spcAft>
                <a:spcPts val="0"/>
              </a:spcAft>
              <a:buClr>
                <a:schemeClr val="dk1"/>
              </a:buClr>
              <a:buSzPts val="1100"/>
              <a:buFont typeface="Arial"/>
              <a:buNone/>
            </a:pPr>
            <a:r>
              <a:rPr lang="en-GB"/>
              <a:t>This graph show precipitation as bars: blue = perceived rainy season (more) and brown = perceived dry season (less) as per general literature</a:t>
            </a:r>
            <a:endParaRPr/>
          </a:p>
          <a:p>
            <a:pPr marL="0" lvl="0" indent="0" algn="l" rtl="0">
              <a:lnSpc>
                <a:spcPct val="115000"/>
              </a:lnSpc>
              <a:spcBef>
                <a:spcPts val="800"/>
              </a:spcBef>
              <a:spcAft>
                <a:spcPts val="0"/>
              </a:spcAft>
              <a:buNone/>
            </a:pPr>
            <a:r>
              <a:rPr lang="en-GB"/>
              <a:t>Then when we add on the abstraction line, we see that the highest abstraction occurs generally when rainfall is lower, highlighting the positive contribution that sand dams can make to year-round water security by providing water in times of greater need</a:t>
            </a:r>
            <a:endParaRPr/>
          </a:p>
          <a:p>
            <a:pPr marL="0" lvl="0" indent="0" algn="l" rtl="0">
              <a:lnSpc>
                <a:spcPct val="115000"/>
              </a:lnSpc>
              <a:spcBef>
                <a:spcPts val="800"/>
              </a:spcBef>
              <a:spcAft>
                <a:spcPts val="0"/>
              </a:spcAft>
              <a:buNone/>
            </a:pPr>
            <a:r>
              <a:rPr lang="en-GB" b="1"/>
              <a:t>Other results:</a:t>
            </a:r>
            <a:endParaRPr b="1"/>
          </a:p>
          <a:p>
            <a:pPr marL="0" lvl="0" indent="0" algn="l" rtl="0">
              <a:lnSpc>
                <a:spcPct val="115000"/>
              </a:lnSpc>
              <a:spcBef>
                <a:spcPts val="800"/>
              </a:spcBef>
              <a:spcAft>
                <a:spcPts val="0"/>
              </a:spcAft>
              <a:buNone/>
            </a:pPr>
            <a:r>
              <a:rPr lang="en-GB"/>
              <a:t>- High heterogeneity in abstraction between sites, with median abstraction being over 2,000L at some sites and less than 10 at others</a:t>
            </a:r>
            <a:endParaRPr/>
          </a:p>
          <a:p>
            <a:pPr marL="0" lvl="0" indent="0" algn="l" rtl="0">
              <a:lnSpc>
                <a:spcPct val="115000"/>
              </a:lnSpc>
              <a:spcBef>
                <a:spcPts val="800"/>
              </a:spcBef>
              <a:spcAft>
                <a:spcPts val="0"/>
              </a:spcAft>
              <a:buNone/>
            </a:pPr>
            <a:r>
              <a:rPr lang="en-GB"/>
              <a:t>- </a:t>
            </a:r>
            <a:r>
              <a:rPr lang="en-GB">
                <a:solidFill>
                  <a:srgbClr val="504C44"/>
                </a:solidFill>
              </a:rPr>
              <a:t>&gt;50% of sites were meeting drinking water needs of the users by the end of the long dry season, again highlighting their positive contribution to dryland water security</a:t>
            </a:r>
            <a:endParaRPr/>
          </a:p>
          <a:p>
            <a:pPr marL="0" lvl="0" indent="0" algn="l" rtl="0">
              <a:spcBef>
                <a:spcPts val="800"/>
              </a:spcBef>
              <a:spcAft>
                <a:spcPts val="0"/>
              </a:spcAft>
              <a:buNone/>
            </a:pPr>
            <a:r>
              <a:rPr lang="en-GB" b="1"/>
              <a:t>Impacts:</a:t>
            </a:r>
            <a:endParaRPr b="1"/>
          </a:p>
          <a:p>
            <a:pPr marL="0" lvl="0" indent="0" algn="l" rtl="0">
              <a:lnSpc>
                <a:spcPct val="169727"/>
              </a:lnSpc>
              <a:spcBef>
                <a:spcPts val="0"/>
              </a:spcBef>
              <a:spcAft>
                <a:spcPts val="0"/>
              </a:spcAft>
              <a:buNone/>
            </a:pPr>
            <a:r>
              <a:rPr lang="en-GB">
                <a:solidFill>
                  <a:srgbClr val="504C44"/>
                </a:solidFill>
              </a:rPr>
              <a:t>- Aiding decision makers when choosing the most appropriate water management technique</a:t>
            </a:r>
            <a:endParaRPr>
              <a:solidFill>
                <a:srgbClr val="504C44"/>
              </a:solidFill>
            </a:endParaRPr>
          </a:p>
          <a:p>
            <a:pPr marL="0" lvl="0" indent="0" algn="l" rtl="0">
              <a:lnSpc>
                <a:spcPct val="169727"/>
              </a:lnSpc>
              <a:spcBef>
                <a:spcPts val="0"/>
              </a:spcBef>
              <a:spcAft>
                <a:spcPts val="0"/>
              </a:spcAft>
              <a:buNone/>
            </a:pPr>
            <a:r>
              <a:rPr lang="en-GB">
                <a:solidFill>
                  <a:srgbClr val="504C44"/>
                </a:solidFill>
              </a:rPr>
              <a:t>- Improving holistic dryland water management </a:t>
            </a:r>
            <a:endParaRPr>
              <a:solidFill>
                <a:srgbClr val="504C44"/>
              </a:solidFill>
            </a:endParaRPr>
          </a:p>
          <a:p>
            <a:pPr marL="0" lvl="0" indent="0" algn="l" rtl="0">
              <a:lnSpc>
                <a:spcPct val="169727"/>
              </a:lnSpc>
              <a:spcBef>
                <a:spcPts val="0"/>
              </a:spcBef>
              <a:spcAft>
                <a:spcPts val="0"/>
              </a:spcAft>
              <a:buNone/>
            </a:pPr>
            <a:r>
              <a:rPr lang="en-GB">
                <a:solidFill>
                  <a:srgbClr val="504C44"/>
                </a:solidFill>
              </a:rPr>
              <a:t>- Helping in optimising sand dam design</a:t>
            </a:r>
            <a:endParaRPr>
              <a:solidFill>
                <a:srgbClr val="504C44"/>
              </a:solidFill>
            </a:endParaRPr>
          </a:p>
          <a:p>
            <a:pPr marL="0" lvl="0" indent="0" algn="l" rtl="0">
              <a:lnSpc>
                <a:spcPct val="169727"/>
              </a:lnSpc>
              <a:spcBef>
                <a:spcPts val="0"/>
              </a:spcBef>
              <a:spcAft>
                <a:spcPts val="0"/>
              </a:spcAft>
              <a:buNone/>
            </a:pPr>
            <a:r>
              <a:rPr lang="en-GB">
                <a:solidFill>
                  <a:srgbClr val="504C44"/>
                </a:solidFill>
              </a:rPr>
              <a:t>- Aiding sand-dam funding applications</a:t>
            </a:r>
            <a:endParaRPr/>
          </a:p>
        </p:txBody>
      </p:sp>
      <p:sp>
        <p:nvSpPr>
          <p:cNvPr id="860" name="Google Shape;86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23b2537b5e2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3" name="Google Shape;873;g23b2537b5e2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4" name="Google Shape;874;g23b2537b5e2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23</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23904f20379_1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Slide 2 – how was WASH Basins Global Toolkit created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PSI &amp; Samerth – time taken taking surveys comparison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Tailored to India context</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History and benefit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endParaRPr sz="1100">
              <a:latin typeface="Calibri"/>
              <a:ea typeface="Calibri"/>
              <a:cs typeface="Calibri"/>
              <a:sym typeface="Calibri"/>
            </a:endParaRPr>
          </a:p>
          <a:p>
            <a:pPr marL="0" lvl="0" indent="0" algn="l" rtl="0">
              <a:lnSpc>
                <a:spcPct val="90000"/>
              </a:lnSpc>
              <a:spcBef>
                <a:spcPts val="1000"/>
              </a:spcBef>
              <a:spcAft>
                <a:spcPts val="0"/>
              </a:spcAft>
              <a:buClr>
                <a:srgbClr val="0C0C0C"/>
              </a:buClr>
              <a:buSzPts val="2000"/>
              <a:buFont typeface="Rubik"/>
              <a:buNone/>
            </a:pPr>
            <a:r>
              <a:rPr lang="en-GB" sz="1100" b="1">
                <a:solidFill>
                  <a:srgbClr val="0C0C0C"/>
                </a:solidFill>
                <a:latin typeface="Calibri"/>
                <a:ea typeface="Calibri"/>
                <a:cs typeface="Calibri"/>
                <a:sym typeface="Calibri"/>
              </a:rPr>
              <a:t> </a:t>
            </a:r>
            <a:r>
              <a:rPr lang="en-GB" sz="1100" b="1">
                <a:solidFill>
                  <a:srgbClr val="0F5C78"/>
                </a:solidFill>
                <a:latin typeface="Calibri"/>
                <a:ea typeface="Calibri"/>
                <a:cs typeface="Calibri"/>
                <a:sym typeface="Calibri"/>
              </a:rPr>
              <a:t>Successful trials in India with NGOs PSI and Samerth</a:t>
            </a: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6 Stage process with outcome of WSPs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Updated Toolkit for a Global context…..</a:t>
            </a:r>
            <a:endParaRPr sz="1100">
              <a:solidFill>
                <a:srgbClr val="0C0C0C"/>
              </a:solidFill>
              <a:latin typeface="Calibri"/>
              <a:ea typeface="Calibri"/>
              <a:cs typeface="Calibri"/>
              <a:sym typeface="Calibri"/>
            </a:endParaRPr>
          </a:p>
          <a:p>
            <a:pPr marL="342900" lvl="0" indent="-215900" algn="l" rtl="0">
              <a:lnSpc>
                <a:spcPct val="90000"/>
              </a:lnSpc>
              <a:spcBef>
                <a:spcPts val="1000"/>
              </a:spcBef>
              <a:spcAft>
                <a:spcPts val="0"/>
              </a:spcAft>
              <a:buClr>
                <a:srgbClr val="0C0C0C"/>
              </a:buClr>
              <a:buSzPts val="2000"/>
              <a:buFont typeface="Quicksand"/>
              <a:buNone/>
            </a:pP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Slide 2 – how was WASH Basins Global Toolkit created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PSI &amp; Samerth – time taken taking surveys comparison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Tailored to India context</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History and benefit </a:t>
            </a:r>
            <a:endParaRPr sz="1100">
              <a:latin typeface="Calibri"/>
              <a:ea typeface="Calibri"/>
              <a:cs typeface="Calibri"/>
              <a:sym typeface="Calibri"/>
            </a:endParaRPr>
          </a:p>
        </p:txBody>
      </p:sp>
      <p:sp>
        <p:nvSpPr>
          <p:cNvPr id="880" name="Google Shape;880;g23904f20379_1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23994c1a7bd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23994c1a7bd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9" name="Google Shape;889;g23994c1a7bd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25</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23b2537b5e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23b2537b5e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g23b2537b5e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26</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23904f20379_1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Slide 2 – how was WASH Basins Global Toolkit created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PSI &amp; Samerth – time taken taking surveys comparison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Tailored to India context</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GB" sz="1100">
                <a:latin typeface="Calibri"/>
                <a:ea typeface="Calibri"/>
                <a:cs typeface="Calibri"/>
                <a:sym typeface="Calibri"/>
              </a:rPr>
              <a:t>History and benefit </a:t>
            </a:r>
            <a:endParaRPr sz="110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endParaRPr sz="1100">
              <a:latin typeface="Calibri"/>
              <a:ea typeface="Calibri"/>
              <a:cs typeface="Calibri"/>
              <a:sym typeface="Calibri"/>
            </a:endParaRPr>
          </a:p>
          <a:p>
            <a:pPr marL="0" lvl="0" indent="0" algn="l" rtl="0">
              <a:lnSpc>
                <a:spcPct val="90000"/>
              </a:lnSpc>
              <a:spcBef>
                <a:spcPts val="1000"/>
              </a:spcBef>
              <a:spcAft>
                <a:spcPts val="0"/>
              </a:spcAft>
              <a:buClr>
                <a:srgbClr val="0C0C0C"/>
              </a:buClr>
              <a:buSzPts val="2000"/>
              <a:buFont typeface="Rubik"/>
              <a:buNone/>
            </a:pPr>
            <a:r>
              <a:rPr lang="en-GB" sz="1100" b="1">
                <a:solidFill>
                  <a:srgbClr val="0C0C0C"/>
                </a:solidFill>
                <a:latin typeface="Calibri"/>
                <a:ea typeface="Calibri"/>
                <a:cs typeface="Calibri"/>
                <a:sym typeface="Calibri"/>
              </a:rPr>
              <a:t> </a:t>
            </a:r>
            <a:r>
              <a:rPr lang="en-GB" sz="1100" b="1">
                <a:solidFill>
                  <a:srgbClr val="0F5C78"/>
                </a:solidFill>
                <a:latin typeface="Calibri"/>
                <a:ea typeface="Calibri"/>
                <a:cs typeface="Calibri"/>
                <a:sym typeface="Calibri"/>
              </a:rPr>
              <a:t>Successful trials in India with NGOs PSI and Samerth</a:t>
            </a: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6 Stage process with outcome of WSPs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Updated Toolkit for a Global context…..</a:t>
            </a:r>
            <a:endParaRPr sz="1100">
              <a:solidFill>
                <a:srgbClr val="0C0C0C"/>
              </a:solidFill>
              <a:latin typeface="Calibri"/>
              <a:ea typeface="Calibri"/>
              <a:cs typeface="Calibri"/>
              <a:sym typeface="Calibri"/>
            </a:endParaRPr>
          </a:p>
          <a:p>
            <a:pPr marL="342900" lvl="0" indent="-215900" algn="l" rtl="0">
              <a:lnSpc>
                <a:spcPct val="90000"/>
              </a:lnSpc>
              <a:spcBef>
                <a:spcPts val="1000"/>
              </a:spcBef>
              <a:spcAft>
                <a:spcPts val="0"/>
              </a:spcAft>
              <a:buClr>
                <a:srgbClr val="0C0C0C"/>
              </a:buClr>
              <a:buSzPts val="2000"/>
              <a:buFont typeface="Quicksand"/>
              <a:buNone/>
            </a:pPr>
            <a:endParaRPr sz="1100" b="1">
              <a:solidFill>
                <a:srgbClr val="0F5C78"/>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Slide 2 – how was WASH Basins Global Toolkit created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PSI &amp; Samerth – time taken taking surveys comparison </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Tailored to India context</a:t>
            </a:r>
            <a:endParaRPr sz="1100">
              <a:solidFill>
                <a:srgbClr val="0C0C0C"/>
              </a:solidFill>
              <a:latin typeface="Calibri"/>
              <a:ea typeface="Calibri"/>
              <a:cs typeface="Calibri"/>
              <a:sym typeface="Calibri"/>
            </a:endParaRPr>
          </a:p>
          <a:p>
            <a:pPr marL="342900" lvl="0" indent="-285750" algn="l" rtl="0">
              <a:lnSpc>
                <a:spcPct val="90000"/>
              </a:lnSpc>
              <a:spcBef>
                <a:spcPts val="1000"/>
              </a:spcBef>
              <a:spcAft>
                <a:spcPts val="0"/>
              </a:spcAft>
              <a:buClr>
                <a:srgbClr val="0F5C78"/>
              </a:buClr>
              <a:buSzPts val="1100"/>
              <a:buFont typeface="Calibri"/>
              <a:buChar char="-"/>
            </a:pPr>
            <a:r>
              <a:rPr lang="en-GB" sz="1100" b="1">
                <a:solidFill>
                  <a:srgbClr val="0F5C78"/>
                </a:solidFill>
                <a:latin typeface="Calibri"/>
                <a:ea typeface="Calibri"/>
                <a:cs typeface="Calibri"/>
                <a:sym typeface="Calibri"/>
              </a:rPr>
              <a:t>History and benefit </a:t>
            </a:r>
            <a:endParaRPr sz="1100">
              <a:latin typeface="Calibri"/>
              <a:ea typeface="Calibri"/>
              <a:cs typeface="Calibri"/>
              <a:sym typeface="Calibri"/>
            </a:endParaRPr>
          </a:p>
        </p:txBody>
      </p:sp>
      <p:sp>
        <p:nvSpPr>
          <p:cNvPr id="903" name="Google Shape;903;g23904f20379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23904f20379_1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7" name="Google Shape;917;g23904f20379_1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23a49a4e660_3_1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6" name="Google Shape;926;g23a49a4e660_3_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23a49a4e660_3_17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5" name="Google Shape;935;g23a49a4e660_3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23a49a4e660_3_1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4" name="Google Shape;944;g23a49a4e660_3_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23a7b3813bc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GB" sz="1100" u="sng">
                <a:solidFill>
                  <a:schemeClr val="hlink"/>
                </a:solidFill>
                <a:latin typeface="Arial"/>
                <a:ea typeface="Arial"/>
                <a:cs typeface="Arial"/>
                <a:sym typeface="Arial"/>
                <a:hlinkClick r:id="rId3"/>
              </a:rPr>
              <a:t>Untitled presentation - Mentimeter</a:t>
            </a:r>
            <a:endParaRPr/>
          </a:p>
        </p:txBody>
      </p:sp>
      <p:sp>
        <p:nvSpPr>
          <p:cNvPr id="956" name="Google Shape;956;g23a7b3813bc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3" name="Google Shape;96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Zooming out</a:t>
            </a:r>
            <a:endParaRPr/>
          </a:p>
        </p:txBody>
      </p:sp>
      <p:sp>
        <p:nvSpPr>
          <p:cNvPr id="964" name="Google Shape;96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23a7b3813bc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100" u="sng">
                <a:solidFill>
                  <a:schemeClr val="hlink"/>
                </a:solidFill>
                <a:latin typeface="Arial"/>
                <a:ea typeface="Arial"/>
                <a:cs typeface="Arial"/>
                <a:sym typeface="Arial"/>
                <a:hlinkClick r:id="rId3"/>
              </a:rPr>
              <a:t>Untitled presentation - Mentimeter</a:t>
            </a:r>
            <a:endParaRPr/>
          </a:p>
          <a:p>
            <a:pPr marL="0" lvl="0" indent="0" algn="l" rtl="0">
              <a:spcBef>
                <a:spcPts val="0"/>
              </a:spcBef>
              <a:spcAft>
                <a:spcPts val="0"/>
              </a:spcAft>
              <a:buNone/>
            </a:pPr>
            <a:endParaRPr/>
          </a:p>
        </p:txBody>
      </p:sp>
      <p:sp>
        <p:nvSpPr>
          <p:cNvPr id="973" name="Google Shape;973;g23a7b3813bc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0" name="Google Shape;98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Zooming in</a:t>
            </a:r>
            <a:endParaRPr/>
          </a:p>
          <a:p>
            <a:pPr marL="0" lvl="0" indent="0" algn="l" rtl="0">
              <a:spcBef>
                <a:spcPts val="0"/>
              </a:spcBef>
              <a:spcAft>
                <a:spcPts val="0"/>
              </a:spcAft>
              <a:buNone/>
            </a:pPr>
            <a:endParaRPr/>
          </a:p>
        </p:txBody>
      </p:sp>
      <p:sp>
        <p:nvSpPr>
          <p:cNvPr id="981" name="Google Shape;98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36</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g23b403d15a2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100" u="sng">
                <a:solidFill>
                  <a:schemeClr val="hlink"/>
                </a:solidFill>
                <a:latin typeface="Arial"/>
                <a:ea typeface="Arial"/>
                <a:cs typeface="Arial"/>
                <a:sym typeface="Arial"/>
                <a:hlinkClick r:id="rId3"/>
              </a:rPr>
              <a:t>Untitled presentation - Mentimeter</a:t>
            </a:r>
            <a:endParaRPr/>
          </a:p>
          <a:p>
            <a:pPr marL="0" lvl="0" indent="0" algn="l" rtl="0">
              <a:spcBef>
                <a:spcPts val="0"/>
              </a:spcBef>
              <a:spcAft>
                <a:spcPts val="0"/>
              </a:spcAft>
              <a:buNone/>
            </a:pPr>
            <a:endParaRPr/>
          </a:p>
        </p:txBody>
      </p:sp>
      <p:sp>
        <p:nvSpPr>
          <p:cNvPr id="990" name="Google Shape;990;g23b403d15a2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7" name="Google Shape;99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2" name="Google Shape;100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23a49a4e660_3_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23a49a4e660_3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5" name="Google Shape;1015;g23a49a4e660_3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2153270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470097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682787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444645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1410836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953941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24380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188550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48991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91314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918948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4162430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485746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856411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3629364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169958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108149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096085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4657121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84024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493439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276973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5068356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7383465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5711226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685021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4202514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s Slide">
  <p:cSld name="1_Contents Slide">
    <p:spTree>
      <p:nvGrpSpPr>
        <p:cNvPr id="1" name="Shape 407"/>
        <p:cNvGrpSpPr/>
        <p:nvPr/>
      </p:nvGrpSpPr>
      <p:grpSpPr>
        <a:xfrm>
          <a:off x="0" y="0"/>
          <a:ext cx="0" cy="0"/>
          <a:chOff x="0" y="0"/>
          <a:chExt cx="0" cy="0"/>
        </a:xfrm>
      </p:grpSpPr>
      <p:sp>
        <p:nvSpPr>
          <p:cNvPr id="424" name="Google Shape;424;g23763937cca_9_62"/>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5" name="Google Shape;425;g23763937cca_9_62"/>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7" name="Google Shape;427;g23763937cca_9_62"/>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177033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366"/>
        <p:cNvGrpSpPr/>
        <p:nvPr/>
      </p:nvGrpSpPr>
      <p:grpSpPr>
        <a:xfrm>
          <a:off x="0" y="0"/>
          <a:ext cx="0" cy="0"/>
          <a:chOff x="0" y="0"/>
          <a:chExt cx="0" cy="0"/>
        </a:xfrm>
      </p:grpSpPr>
      <p:sp>
        <p:nvSpPr>
          <p:cNvPr id="367" name="Google Shape;367;g23763937cca_9_21"/>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8" name="Google Shape;368;g23763937cca_9_21"/>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g23763937cca_9_21"/>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660491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1082166958"/>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1869106048"/>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575895490"/>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1610092086"/>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0073500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289686534"/>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24297042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812877451"/>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Tree>
    <p:extLst>
      <p:ext uri="{BB962C8B-B14F-4D97-AF65-F5344CB8AC3E}">
        <p14:creationId xmlns:p14="http://schemas.microsoft.com/office/powerpoint/2010/main" val="19490358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690266554"/>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Tree>
    <p:extLst>
      <p:ext uri="{BB962C8B-B14F-4D97-AF65-F5344CB8AC3E}">
        <p14:creationId xmlns:p14="http://schemas.microsoft.com/office/powerpoint/2010/main" val="2444777834"/>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999142405"/>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963722165"/>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129249737"/>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13608717"/>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4068503491"/>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905242642"/>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821479147"/>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696129207"/>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71829666"/>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3366439687"/>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561881900"/>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2471778520"/>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466373366"/>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4267896728"/>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836763549"/>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632386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72"/>
        <p:cNvGrpSpPr/>
        <p:nvPr/>
      </p:nvGrpSpPr>
      <p:grpSpPr>
        <a:xfrm>
          <a:off x="0" y="0"/>
          <a:ext cx="0" cy="0"/>
          <a:chOff x="0" y="0"/>
          <a:chExt cx="0" cy="0"/>
        </a:xfrm>
      </p:grpSpPr>
      <p:sp>
        <p:nvSpPr>
          <p:cNvPr id="73" name="Google Shape;73;p30"/>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0"/>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721320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209"/>
        <p:cNvGrpSpPr/>
        <p:nvPr/>
      </p:nvGrpSpPr>
      <p:grpSpPr>
        <a:xfrm>
          <a:off x="0" y="0"/>
          <a:ext cx="0" cy="0"/>
          <a:chOff x="0" y="0"/>
          <a:chExt cx="0" cy="0"/>
        </a:xfrm>
      </p:grpSpPr>
      <p:sp>
        <p:nvSpPr>
          <p:cNvPr id="210" name="Google Shape;210;p44"/>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1" name="Google Shape;211;p44"/>
          <p:cNvSpPr txBox="1">
            <a:spLocks noGrp="1"/>
          </p:cNvSpPr>
          <p:nvPr>
            <p:ph type="body" idx="1"/>
          </p:nvPr>
        </p:nvSpPr>
        <p:spPr>
          <a:xfrm>
            <a:off x="751840" y="1825625"/>
            <a:ext cx="5267959" cy="36192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2" name="Google Shape;212;p44"/>
          <p:cNvSpPr>
            <a:spLocks noGrp="1"/>
          </p:cNvSpPr>
          <p:nvPr>
            <p:ph type="chart" idx="2"/>
          </p:nvPr>
        </p:nvSpPr>
        <p:spPr>
          <a:xfrm>
            <a:off x="6172201" y="1825625"/>
            <a:ext cx="5282789" cy="361921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44"/>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9916174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spTree>
      <p:nvGrpSpPr>
        <p:cNvPr id="1" name="Shape 92"/>
        <p:cNvGrpSpPr/>
        <p:nvPr/>
      </p:nvGrpSpPr>
      <p:grpSpPr>
        <a:xfrm>
          <a:off x="0" y="0"/>
          <a:ext cx="0" cy="0"/>
          <a:chOff x="0" y="0"/>
          <a:chExt cx="0" cy="0"/>
        </a:xfrm>
      </p:grpSpPr>
      <p:sp>
        <p:nvSpPr>
          <p:cNvPr id="93" name="Google Shape;93;p32"/>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94" name="Google Shape;94;p32"/>
          <p:cNvSpPr/>
          <p:nvPr/>
        </p:nvSpPr>
        <p:spPr>
          <a:xfrm rot="10800000">
            <a:off x="8177366" y="3758779"/>
            <a:ext cx="3694477" cy="4834083"/>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32"/>
          <p:cNvSpPr/>
          <p:nvPr/>
        </p:nvSpPr>
        <p:spPr>
          <a:xfrm rot="10800000">
            <a:off x="7677415" y="6480079"/>
            <a:ext cx="765566" cy="796245"/>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32"/>
          <p:cNvSpPr/>
          <p:nvPr/>
        </p:nvSpPr>
        <p:spPr>
          <a:xfrm rot="10800000">
            <a:off x="11530830" y="6395080"/>
            <a:ext cx="638498" cy="334033"/>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32"/>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32"/>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32"/>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100" name="Google Shape;100;p32"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01" name="Google Shape;101;p32"/>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102" name="Google Shape;102;p32"/>
          <p:cNvGrpSpPr/>
          <p:nvPr/>
        </p:nvGrpSpPr>
        <p:grpSpPr>
          <a:xfrm>
            <a:off x="9597" y="0"/>
            <a:ext cx="4329657" cy="4281798"/>
            <a:chOff x="9597" y="0"/>
            <a:chExt cx="4329657" cy="4281798"/>
          </a:xfrm>
        </p:grpSpPr>
        <p:sp>
          <p:nvSpPr>
            <p:cNvPr id="103" name="Google Shape;103;p32"/>
            <p:cNvSpPr/>
            <p:nvPr/>
          </p:nvSpPr>
          <p:spPr>
            <a:xfrm>
              <a:off x="108938" y="11"/>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32"/>
            <p:cNvSpPr/>
            <p:nvPr/>
          </p:nvSpPr>
          <p:spPr>
            <a:xfrm>
              <a:off x="3624663" y="653716"/>
              <a:ext cx="714591" cy="72610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32"/>
            <p:cNvSpPr/>
            <p:nvPr/>
          </p:nvSpPr>
          <p:spPr>
            <a:xfrm>
              <a:off x="9597" y="0"/>
              <a:ext cx="210750" cy="1356629"/>
            </a:xfrm>
            <a:custGeom>
              <a:avLst/>
              <a:gdLst/>
              <a:ahLst/>
              <a:cxnLst/>
              <a:rect l="l" t="t" r="r" b="b"/>
              <a:pathLst>
                <a:path w="232410" h="1496060" extrusionOk="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extrusionOk="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extrusionOk="0">
                  <a:moveTo>
                    <a:pt x="6762" y="0"/>
                  </a:moveTo>
                  <a:lnTo>
                    <a:pt x="0" y="0"/>
                  </a:lnTo>
                  <a:lnTo>
                    <a:pt x="0" y="6232"/>
                  </a:lnTo>
                  <a:lnTo>
                    <a:pt x="676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 name="Google Shape;106;p32"/>
            <p:cNvSpPr/>
            <p:nvPr/>
          </p:nvSpPr>
          <p:spPr>
            <a:xfrm>
              <a:off x="9598" y="1623705"/>
              <a:ext cx="399042" cy="229752"/>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32"/>
            <p:cNvSpPr/>
            <p:nvPr/>
          </p:nvSpPr>
          <p:spPr>
            <a:xfrm>
              <a:off x="304371" y="530626"/>
              <a:ext cx="347219" cy="35240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32"/>
            <p:cNvSpPr/>
            <p:nvPr/>
          </p:nvSpPr>
          <p:spPr>
            <a:xfrm>
              <a:off x="508301" y="1080912"/>
              <a:ext cx="292516" cy="2971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9" name="Google Shape;109;p32"/>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800"/>
              <a:buFont typeface="Quicksand"/>
              <a:buNone/>
              <a:defRPr sz="48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2"/>
          <p:cNvSpPr/>
          <p:nvPr/>
        </p:nvSpPr>
        <p:spPr>
          <a:xfrm rot="10800000">
            <a:off x="11929385" y="3918569"/>
            <a:ext cx="767112" cy="726458"/>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32"/>
          <p:cNvSpPr/>
          <p:nvPr/>
        </p:nvSpPr>
        <p:spPr>
          <a:xfrm rot="10800000">
            <a:off x="11955863" y="5877240"/>
            <a:ext cx="638498" cy="334035"/>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63757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llage Slide - Blue">
  <p:cSld name="Collage Slide - Blue">
    <p:spTree>
      <p:nvGrpSpPr>
        <p:cNvPr id="1" name="Shape 112"/>
        <p:cNvGrpSpPr/>
        <p:nvPr/>
      </p:nvGrpSpPr>
      <p:grpSpPr>
        <a:xfrm>
          <a:off x="0" y="0"/>
          <a:ext cx="0" cy="0"/>
          <a:chOff x="0" y="0"/>
          <a:chExt cx="0" cy="0"/>
        </a:xfrm>
      </p:grpSpPr>
      <p:sp>
        <p:nvSpPr>
          <p:cNvPr id="113" name="Google Shape;113;p33"/>
          <p:cNvSpPr/>
          <p:nvPr/>
        </p:nvSpPr>
        <p:spPr>
          <a:xfrm>
            <a:off x="15163" y="2303"/>
            <a:ext cx="12271379" cy="6908925"/>
          </a:xfrm>
          <a:custGeom>
            <a:avLst/>
            <a:gdLst/>
            <a:ahLst/>
            <a:cxnLst/>
            <a:rect l="l" t="t" r="r" b="b"/>
            <a:pathLst>
              <a:path w="13428344" h="7560309" extrusionOk="0">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extrusionOk="0">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extrusionOk="0">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extrusionOk="0">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extrusionOk="0">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extrusionOk="0">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extrusionOk="0">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extrusionOk="0">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extrusionOk="0">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extrusionOk="0">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extrusionOk="0">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extrusionOk="0">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extrusionOk="0">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33"/>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 name="Google Shape;115;p33"/>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6" name="Google Shape;116;p33"/>
          <p:cNvGrpSpPr/>
          <p:nvPr/>
        </p:nvGrpSpPr>
        <p:grpSpPr>
          <a:xfrm>
            <a:off x="10681097" y="5820975"/>
            <a:ext cx="651093" cy="708475"/>
            <a:chOff x="5598848" y="1620229"/>
            <a:chExt cx="2189904" cy="2382902"/>
          </a:xfrm>
        </p:grpSpPr>
        <p:pic>
          <p:nvPicPr>
            <p:cNvPr id="117" name="Google Shape;117;p3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18" name="Google Shape;118;p3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119" name="Google Shape;119;p3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20" name="Google Shape;120;p33"/>
          <p:cNvSpPr txBox="1">
            <a:spLocks noGrp="1"/>
          </p:cNvSpPr>
          <p:nvPr>
            <p:ph type="body" idx="1"/>
          </p:nvPr>
        </p:nvSpPr>
        <p:spPr>
          <a:xfrm>
            <a:off x="4159032" y="323841"/>
            <a:ext cx="2409934"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1" name="Google Shape;121;p33"/>
          <p:cNvSpPr txBox="1">
            <a:spLocks noGrp="1"/>
          </p:cNvSpPr>
          <p:nvPr>
            <p:ph type="body" idx="2"/>
          </p:nvPr>
        </p:nvSpPr>
        <p:spPr>
          <a:xfrm>
            <a:off x="342828" y="4045890"/>
            <a:ext cx="2694661"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2" name="Google Shape;122;p33"/>
          <p:cNvSpPr txBox="1">
            <a:spLocks noGrp="1"/>
          </p:cNvSpPr>
          <p:nvPr>
            <p:ph type="body" idx="3"/>
          </p:nvPr>
        </p:nvSpPr>
        <p:spPr>
          <a:xfrm>
            <a:off x="859810" y="5994450"/>
            <a:ext cx="2177679"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3" name="Google Shape;123;p33"/>
          <p:cNvSpPr>
            <a:spLocks noGrp="1"/>
          </p:cNvSpPr>
          <p:nvPr>
            <p:ph type="pic" idx="4"/>
          </p:nvPr>
        </p:nvSpPr>
        <p:spPr>
          <a:xfrm>
            <a:off x="528540" y="569748"/>
            <a:ext cx="2993617" cy="2953425"/>
          </a:xfrm>
          <a:prstGeom prst="ellipse">
            <a:avLst/>
          </a:prstGeom>
          <a:noFill/>
          <a:ln>
            <a:noFill/>
          </a:ln>
        </p:spPr>
      </p:sp>
      <p:sp>
        <p:nvSpPr>
          <p:cNvPr id="124" name="Google Shape;124;p33"/>
          <p:cNvSpPr>
            <a:spLocks noGrp="1"/>
          </p:cNvSpPr>
          <p:nvPr>
            <p:ph type="pic" idx="5"/>
          </p:nvPr>
        </p:nvSpPr>
        <p:spPr>
          <a:xfrm>
            <a:off x="3129092" y="2844799"/>
            <a:ext cx="5166198" cy="5096837"/>
          </a:xfrm>
          <a:prstGeom prst="ellipse">
            <a:avLst/>
          </a:prstGeom>
          <a:noFill/>
          <a:ln>
            <a:noFill/>
          </a:ln>
        </p:spPr>
      </p:sp>
      <p:sp>
        <p:nvSpPr>
          <p:cNvPr id="125" name="Google Shape;125;p33"/>
          <p:cNvSpPr>
            <a:spLocks noGrp="1"/>
          </p:cNvSpPr>
          <p:nvPr>
            <p:ph type="pic" idx="6"/>
          </p:nvPr>
        </p:nvSpPr>
        <p:spPr>
          <a:xfrm>
            <a:off x="7221221" y="-501494"/>
            <a:ext cx="3537548" cy="3490053"/>
          </a:xfrm>
          <a:prstGeom prst="ellipse">
            <a:avLst/>
          </a:prstGeom>
          <a:noFill/>
          <a:ln>
            <a:noFill/>
          </a:ln>
        </p:spPr>
      </p:sp>
      <p:sp>
        <p:nvSpPr>
          <p:cNvPr id="126" name="Google Shape;126;p33"/>
          <p:cNvSpPr>
            <a:spLocks noGrp="1"/>
          </p:cNvSpPr>
          <p:nvPr>
            <p:ph type="pic" idx="7"/>
          </p:nvPr>
        </p:nvSpPr>
        <p:spPr>
          <a:xfrm>
            <a:off x="9173795" y="3523173"/>
            <a:ext cx="2005782" cy="1978853"/>
          </a:xfrm>
          <a:prstGeom prst="ellipse">
            <a:avLst/>
          </a:prstGeom>
          <a:noFill/>
          <a:ln>
            <a:noFill/>
          </a:ln>
        </p:spPr>
      </p:sp>
    </p:spTree>
    <p:extLst>
      <p:ext uri="{BB962C8B-B14F-4D97-AF65-F5344CB8AC3E}">
        <p14:creationId xmlns:p14="http://schemas.microsoft.com/office/powerpoint/2010/main" val="23708727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Divider - Blue">
  <p:cSld name="Section Divider - Blue">
    <p:spTree>
      <p:nvGrpSpPr>
        <p:cNvPr id="1" name="Shape 127"/>
        <p:cNvGrpSpPr/>
        <p:nvPr/>
      </p:nvGrpSpPr>
      <p:grpSpPr>
        <a:xfrm>
          <a:off x="0" y="0"/>
          <a:ext cx="0" cy="0"/>
          <a:chOff x="0" y="0"/>
          <a:chExt cx="0" cy="0"/>
        </a:xfrm>
      </p:grpSpPr>
      <p:sp>
        <p:nvSpPr>
          <p:cNvPr id="128" name="Google Shape;128;p34"/>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29" name="Google Shape;129;p34"/>
          <p:cNvSpPr txBox="1">
            <a:spLocks noGrp="1"/>
          </p:cNvSpPr>
          <p:nvPr>
            <p:ph type="body" idx="1"/>
          </p:nvPr>
        </p:nvSpPr>
        <p:spPr>
          <a:xfrm>
            <a:off x="6642514" y="651643"/>
            <a:ext cx="4351283" cy="30447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0" name="Google Shape;130;p34"/>
          <p:cNvSpPr/>
          <p:nvPr/>
        </p:nvSpPr>
        <p:spPr>
          <a:xfrm>
            <a:off x="11017319" y="4297582"/>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34"/>
          <p:cNvSpPr/>
          <p:nvPr/>
        </p:nvSpPr>
        <p:spPr>
          <a:xfrm>
            <a:off x="10858176" y="4794163"/>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34"/>
          <p:cNvSpPr/>
          <p:nvPr/>
        </p:nvSpPr>
        <p:spPr>
          <a:xfrm>
            <a:off x="10211952" y="5003948"/>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 name="Google Shape;133;p34"/>
          <p:cNvSpPr/>
          <p:nvPr/>
        </p:nvSpPr>
        <p:spPr>
          <a:xfrm>
            <a:off x="9239151" y="4572895"/>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4" name="Google Shape;134;p34"/>
          <p:cNvSpPr/>
          <p:nvPr/>
        </p:nvSpPr>
        <p:spPr>
          <a:xfrm>
            <a:off x="7173395" y="6277376"/>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 name="Google Shape;135;p34"/>
          <p:cNvSpPr/>
          <p:nvPr/>
        </p:nvSpPr>
        <p:spPr>
          <a:xfrm>
            <a:off x="6464955" y="5911803"/>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6" name="Google Shape;136;p34"/>
          <p:cNvSpPr/>
          <p:nvPr/>
        </p:nvSpPr>
        <p:spPr>
          <a:xfrm>
            <a:off x="6826903" y="3913649"/>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 name="Google Shape;137;p34"/>
          <p:cNvSpPr/>
          <p:nvPr/>
        </p:nvSpPr>
        <p:spPr>
          <a:xfrm>
            <a:off x="8852061" y="5677297"/>
            <a:ext cx="1497988" cy="149798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8" name="Google Shape;138;p34"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139" name="Google Shape;139;p34"/>
          <p:cNvSpPr>
            <a:spLocks noGrp="1"/>
          </p:cNvSpPr>
          <p:nvPr>
            <p:ph type="pic" idx="2"/>
          </p:nvPr>
        </p:nvSpPr>
        <p:spPr>
          <a:xfrm>
            <a:off x="-1086041" y="431046"/>
            <a:ext cx="7293907" cy="7195979"/>
          </a:xfrm>
          <a:prstGeom prst="ellipse">
            <a:avLst/>
          </a:prstGeom>
          <a:noFill/>
          <a:ln>
            <a:noFill/>
          </a:ln>
        </p:spPr>
      </p:sp>
    </p:spTree>
    <p:extLst>
      <p:ext uri="{BB962C8B-B14F-4D97-AF65-F5344CB8AC3E}">
        <p14:creationId xmlns:p14="http://schemas.microsoft.com/office/powerpoint/2010/main" val="15104073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140"/>
        <p:cNvGrpSpPr/>
        <p:nvPr/>
      </p:nvGrpSpPr>
      <p:grpSpPr>
        <a:xfrm>
          <a:off x="0" y="0"/>
          <a:ext cx="0" cy="0"/>
          <a:chOff x="0" y="0"/>
          <a:chExt cx="0" cy="0"/>
        </a:xfrm>
      </p:grpSpPr>
      <p:sp>
        <p:nvSpPr>
          <p:cNvPr id="141" name="Google Shape;141;p35"/>
          <p:cNvSpPr/>
          <p:nvPr/>
        </p:nvSpPr>
        <p:spPr>
          <a:xfrm>
            <a:off x="0" y="0"/>
            <a:ext cx="12192000" cy="5611091"/>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2" name="Google Shape;142;p35"/>
          <p:cNvSpPr txBox="1">
            <a:spLocks noGrp="1"/>
          </p:cNvSpPr>
          <p:nvPr>
            <p:ph type="body" idx="1"/>
          </p:nvPr>
        </p:nvSpPr>
        <p:spPr>
          <a:xfrm>
            <a:off x="711200" y="1606551"/>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3" name="Google Shape;143;p35"/>
          <p:cNvSpPr/>
          <p:nvPr/>
        </p:nvSpPr>
        <p:spPr>
          <a:xfrm>
            <a:off x="0" y="5611091"/>
            <a:ext cx="12192000" cy="12414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44" name="Google Shape;144;p35" descr="Icon&#10;&#10;Description automatically generated"/>
          <p:cNvPicPr preferRelativeResize="0"/>
          <p:nvPr/>
        </p:nvPicPr>
        <p:blipFill rotWithShape="1">
          <a:blip r:embed="rId2">
            <a:alphaModFix/>
          </a:blip>
          <a:srcRect/>
          <a:stretch/>
        </p:blipFill>
        <p:spPr>
          <a:xfrm>
            <a:off x="11056192" y="365125"/>
            <a:ext cx="729786" cy="791002"/>
          </a:xfrm>
          <a:prstGeom prst="rect">
            <a:avLst/>
          </a:prstGeom>
          <a:noFill/>
          <a:ln>
            <a:noFill/>
          </a:ln>
        </p:spPr>
      </p:pic>
      <p:sp>
        <p:nvSpPr>
          <p:cNvPr id="145" name="Google Shape;145;p35"/>
          <p:cNvSpPr txBox="1">
            <a:spLocks noGrp="1"/>
          </p:cNvSpPr>
          <p:nvPr>
            <p:ph type="title"/>
          </p:nvPr>
        </p:nvSpPr>
        <p:spPr>
          <a:xfrm>
            <a:off x="708297" y="430440"/>
            <a:ext cx="10819673" cy="10391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35"/>
          <p:cNvSpPr txBox="1">
            <a:spLocks noGrp="1"/>
          </p:cNvSpPr>
          <p:nvPr>
            <p:ph type="body" idx="2"/>
          </p:nvPr>
        </p:nvSpPr>
        <p:spPr>
          <a:xfrm>
            <a:off x="739775" y="5845175"/>
            <a:ext cx="10820854" cy="66516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35"/>
          <p:cNvSpPr txBox="1">
            <a:spLocks noGrp="1"/>
          </p:cNvSpPr>
          <p:nvPr>
            <p:ph type="body" idx="3"/>
          </p:nvPr>
        </p:nvSpPr>
        <p:spPr>
          <a:xfrm>
            <a:off x="6320183" y="1619803"/>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41794697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2099809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8909432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7438541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9077222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9720092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13816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6242494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9797251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2041138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4416854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180279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34"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image" Target="../media/image1.png"/><Relationship Id="rId8"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3.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95039002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74" r:id="rId28"/>
    <p:sldLayoutId id="2147483776" r:id="rId29"/>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28816838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77" r:id="rId30"/>
    <p:sldLayoutId id="2147483778" r:id="rId31"/>
    <p:sldLayoutId id="2147483779" r:id="rId32"/>
    <p:sldLayoutId id="2147483780" r:id="rId33"/>
  </p:sldLayoutIdLst>
  <p:hf sldNum="0" hdr="0" ft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281853538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32.jpg"/><Relationship Id="rId7"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5.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0.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3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9.xml"/><Relationship Id="rId5" Type="http://schemas.openxmlformats.org/officeDocument/2006/relationships/image" Target="../media/image56.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58.xml"/><Relationship Id="rId4" Type="http://schemas.openxmlformats.org/officeDocument/2006/relationships/image" Target="../media/image62.jpg"/></Relationships>
</file>

<file path=ppt/slides/_rels/slide3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3.xml"/><Relationship Id="rId1" Type="http://schemas.openxmlformats.org/officeDocument/2006/relationships/slideLayout" Target="../slideLayouts/slideLayout58.xml"/><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4.xml"/><Relationship Id="rId1" Type="http://schemas.openxmlformats.org/officeDocument/2006/relationships/slideLayout" Target="../slideLayouts/slideLayout58.xml"/><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5.xml"/><Relationship Id="rId1" Type="http://schemas.openxmlformats.org/officeDocument/2006/relationships/slideLayout" Target="../slideLayouts/slideLayout58.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6.xml"/><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7.xml"/><Relationship Id="rId1" Type="http://schemas.openxmlformats.org/officeDocument/2006/relationships/slideLayout" Target="../slideLayouts/slideLayout60.xml"/><Relationship Id="rId4" Type="http://schemas.openxmlformats.org/officeDocument/2006/relationships/image" Target="../media/image68.jp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60.xml"/><Relationship Id="rId4" Type="http://schemas.openxmlformats.org/officeDocument/2006/relationships/image" Target="../media/image70.png"/></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8" Type="http://schemas.openxmlformats.org/officeDocument/2006/relationships/hyperlink" Target="https://urldefense.proofpoint.com/v2/url?u=https-3A__worldwatermap.nationalgeographic.org_&amp;d=DwMFaQ&amp;c=KveGjKEXiH4bMFgGs-LRbCbewnnyGW6-rJ0JK7ViA_E&amp;r=XaYyRSNHAzeLnNp6moWmvJQIB3V149FtEdUPl9yxnRI&amp;m=w-YO600BbxHNGU5ShJEIG84Nyil2aGphxnjUyFvrjbCkQZrgz8jvUg7KjEz8n7AV&amp;s=YtflgINYycqHiXARLnt-jSo458PSLA7-pR6wHUCvARM&amp;e=" TargetMode="External"/><Relationship Id="rId13" Type="http://schemas.openxmlformats.org/officeDocument/2006/relationships/image" Target="../media/image74.jpg"/><Relationship Id="rId3" Type="http://schemas.openxmlformats.org/officeDocument/2006/relationships/hyperlink" Target="https://urldefense.proofpoint.com/v2/url?u=https-3A__www.vanessen.com&amp;d=DwMGaQ&amp;c=KveGjKEXiH4bMFgGs-LRbCbewnnyGW6-rJ0JK7ViA_E&amp;r=XaYyRSNHAzeLnNp6moWmvJQIB3V149FtEdUPl9yxnRI&amp;m=0Q3cKEenNW1Eh2eLuPTwJjndAWun-V4bRanLyY5sSFjk3mhqc_a4ubBYwBC_l1lJ&amp;s=F3L68WcTQAXU3RgQvEuoMove8PuT2KxYMKIr6tJ9FXI&amp;e=" TargetMode="External"/><Relationship Id="rId7" Type="http://schemas.openxmlformats.org/officeDocument/2006/relationships/hyperlink" Target="https://wsp.akvotest.org/" TargetMode="External"/><Relationship Id="rId12" Type="http://schemas.openxmlformats.org/officeDocument/2006/relationships/image" Target="../media/image73.jpg"/><Relationship Id="rId2" Type="http://schemas.openxmlformats.org/officeDocument/2006/relationships/notesSlide" Target="../notesSlides/notesSlide32.xml"/><Relationship Id="rId1" Type="http://schemas.openxmlformats.org/officeDocument/2006/relationships/slideLayout" Target="../slideLayouts/slideLayout55.xml"/><Relationship Id="rId6" Type="http://schemas.openxmlformats.org/officeDocument/2006/relationships/hyperlink" Target="https://urldefense.proofpoint.com/v2/url?u=https-3A__play.google.com_store_apps_details-3Fid-3Dcom.ttl.frankwater-26hl-3Den-26gl-3DUS-26pli-3D1&amp;d=DwMFaQ&amp;c=KveGjKEXiH4bMFgGs-LRbCbewnnyGW6-rJ0JK7ViA_E&amp;r=XaYyRSNHAzeLnNp6moWmvJQIB3V149FtEdUPl9yxnRI&amp;m=ojViegADG-wRKHHmf5eoTFQD3MP96vSbDygVLyYnYW_-uEfrKZRmboLjYxiA6AL8&amp;s=9m4btnDTJkmMi_OieSx7CybmSuPixRPekh7b9O5VoJ8&amp;e=" TargetMode="External"/><Relationship Id="rId11" Type="http://schemas.openxmlformats.org/officeDocument/2006/relationships/image" Target="../media/image72.jpg"/><Relationship Id="rId5" Type="http://schemas.openxmlformats.org/officeDocument/2006/relationships/hyperlink" Target="https://urldefense.proofpoint.com/v2/url?u=https-3A__www.frankwater.com_app_uploads_2022_01_WASH-2DBasins-2DToolkit-2DGlobal-2D.pdf&amp;d=DwMFaQ&amp;c=KveGjKEXiH4bMFgGs-LRbCbewnnyGW6-rJ0JK7ViA_E&amp;r=XaYyRSNHAzeLnNp6moWmvJQIB3V149FtEdUPl9yxnRI&amp;m=ojViegADG-wRKHHmf5eoTFQD3MP96vSbDygVLyYnYW_-uEfrKZRmboLjYxiA6AL8&amp;s=vhkkwVwSuwElh9UEYV9OVQVsVxu9whaOLoDVTgDHqZI&amp;e=" TargetMode="External"/><Relationship Id="rId10" Type="http://schemas.openxmlformats.org/officeDocument/2006/relationships/image" Target="../media/image71.png"/><Relationship Id="rId4" Type="http://schemas.openxmlformats.org/officeDocument/2006/relationships/hyperlink" Target="https://urldefense.proofpoint.com/v2/url?u=https-3A__diver-2Doffice.software.informer.com&amp;d=DwMGaQ&amp;c=KveGjKEXiH4bMFgGs-LRbCbewnnyGW6-rJ0JK7ViA_E&amp;r=XaYyRSNHAzeLnNp6moWmvJQIB3V149FtEdUPl9yxnRI&amp;m=0Q3cKEenNW1Eh2eLuPTwJjndAWun-V4bRanLyY5sSFjk3mhqc_a4ubBYwBC_l1lJ&amp;s=qveXDKwY6oQ0broQ_kky5GMWM-nxv4YOvKMssyrcL30&amp;e=" TargetMode="External"/><Relationship Id="rId9" Type="http://schemas.openxmlformats.org/officeDocument/2006/relationships/hyperlink" Target="https://urldefense.proofpoint.com/v2/url?u=https-3A__www.worldbank.org_en_publication_wdr2021&amp;d=DwMFaQ&amp;c=KveGjKEXiH4bMFgGs-LRbCbewnnyGW6-rJ0JK7ViA_E&amp;r=XaYyRSNHAzeLnNp6moWmvJQIB3V149FtEdUPl9yxnRI&amp;m=w-YO600BbxHNGU5ShJEIG84Nyil2aGphxnjUyFvrjbCkQZrgz8jvUg7KjEz8n7AV&amp;s=lUCMjtibJ5TjAg1pf3wUe7ZhGkUlqLGBCvBuX9lfts0&amp;e=" TargetMode="External"/><Relationship Id="rId14" Type="http://schemas.openxmlformats.org/officeDocument/2006/relationships/image" Target="../media/image75.jp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31.xml"/><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4.emf"/><Relationship Id="rId3" Type="http://schemas.openxmlformats.org/officeDocument/2006/relationships/image" Target="../media/image79.png"/><Relationship Id="rId21" Type="http://schemas.openxmlformats.org/officeDocument/2006/relationships/image" Target="../media/image97.jpg"/><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3.png"/><Relationship Id="rId2" Type="http://schemas.openxmlformats.org/officeDocument/2006/relationships/image" Target="../media/image78.png"/><Relationship Id="rId16" Type="http://schemas.openxmlformats.org/officeDocument/2006/relationships/image" Target="../media/image92.jpg"/><Relationship Id="rId20" Type="http://schemas.openxmlformats.org/officeDocument/2006/relationships/image" Target="../media/image96.jpg"/><Relationship Id="rId1" Type="http://schemas.openxmlformats.org/officeDocument/2006/relationships/slideLayout" Target="../slideLayouts/slideLayout63.xml"/><Relationship Id="rId6" Type="http://schemas.openxmlformats.org/officeDocument/2006/relationships/image" Target="../media/image82.sv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91.svg"/><Relationship Id="rId10" Type="http://schemas.openxmlformats.org/officeDocument/2006/relationships/image" Target="../media/image86.emf"/><Relationship Id="rId19" Type="http://schemas.openxmlformats.org/officeDocument/2006/relationships/image" Target="../media/image95.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GB" dirty="0">
                <a:sym typeface="Calibri"/>
              </a:rPr>
              <a:t>WRM data collection, visualization, and management for better water governance </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lvl="0"/>
            <a:r>
              <a:rPr lang="en-US" dirty="0">
                <a:sym typeface="Quicksand"/>
              </a:rPr>
              <a:t>Theme three: Water resource management: finding systemic solutions</a:t>
            </a:r>
            <a:endParaRPr lang="en-US"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noProof="0" dirty="0"/>
              <a:t>Speaker name and date</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2"/>
          <p:cNvSpPr txBox="1">
            <a:spLocks noGrp="1"/>
          </p:cNvSpPr>
          <p:nvPr>
            <p:ph type="title"/>
          </p:nvPr>
        </p:nvSpPr>
        <p:spPr/>
        <p:txBody>
          <a:bodyPr/>
          <a:lstStyle/>
          <a:p>
            <a:pPr lvl="0"/>
            <a:r>
              <a:rPr lang="en-GB"/>
              <a:t>Session outline</a:t>
            </a:r>
          </a:p>
        </p:txBody>
      </p:sp>
      <p:sp>
        <p:nvSpPr>
          <p:cNvPr id="699" name="Google Shape;699;p2"/>
          <p:cNvSpPr txBox="1">
            <a:spLocks noGrp="1"/>
          </p:cNvSpPr>
          <p:nvPr>
            <p:ph idx="1"/>
          </p:nvPr>
        </p:nvSpPr>
        <p:spPr/>
        <p:txBody>
          <a:bodyPr>
            <a:normAutofit fontScale="85000" lnSpcReduction="10000"/>
          </a:bodyPr>
          <a:lstStyle/>
          <a:p>
            <a:pPr lvl="0">
              <a:lnSpc>
                <a:spcPct val="110000"/>
              </a:lnSpc>
            </a:pPr>
            <a:r>
              <a:rPr lang="en-GB" dirty="0"/>
              <a:t>Lightning presentations: </a:t>
            </a:r>
          </a:p>
          <a:p>
            <a:pPr lvl="1">
              <a:lnSpc>
                <a:spcPct val="110000"/>
              </a:lnSpc>
            </a:pPr>
            <a:r>
              <a:rPr lang="en-GB" dirty="0"/>
              <a:t>Stanley </a:t>
            </a:r>
            <a:r>
              <a:rPr lang="en-GB" dirty="0" err="1"/>
              <a:t>Okettayot</a:t>
            </a:r>
            <a:r>
              <a:rPr lang="en-GB" dirty="0"/>
              <a:t> </a:t>
            </a:r>
            <a:r>
              <a:rPr lang="en-GB" dirty="0" err="1"/>
              <a:t>Lobi</a:t>
            </a:r>
            <a:r>
              <a:rPr lang="en-GB" dirty="0"/>
              <a:t>, Water for People</a:t>
            </a:r>
          </a:p>
          <a:p>
            <a:pPr lvl="1">
              <a:lnSpc>
                <a:spcPct val="110000"/>
              </a:lnSpc>
            </a:pPr>
            <a:r>
              <a:rPr lang="en-GB" dirty="0"/>
              <a:t>Jon Shepherd and Freya Scott, Frank Water</a:t>
            </a:r>
          </a:p>
          <a:p>
            <a:pPr lvl="1">
              <a:lnSpc>
                <a:spcPct val="110000"/>
              </a:lnSpc>
            </a:pPr>
            <a:r>
              <a:rPr lang="en-GB" dirty="0"/>
              <a:t>Lauren </a:t>
            </a:r>
            <a:r>
              <a:rPr lang="en-GB" dirty="0" err="1"/>
              <a:t>Cuscuna</a:t>
            </a:r>
            <a:r>
              <a:rPr lang="en-GB" dirty="0"/>
              <a:t>, Safe Water Network</a:t>
            </a:r>
          </a:p>
          <a:p>
            <a:pPr lvl="1">
              <a:lnSpc>
                <a:spcPct val="110000"/>
              </a:lnSpc>
            </a:pPr>
            <a:r>
              <a:rPr lang="en-GB" dirty="0"/>
              <a:t>Hannah Ritchie, Cranfield University</a:t>
            </a:r>
          </a:p>
          <a:p>
            <a:pPr lvl="1">
              <a:lnSpc>
                <a:spcPct val="110000"/>
              </a:lnSpc>
            </a:pPr>
            <a:r>
              <a:rPr lang="en-GB" dirty="0" err="1"/>
              <a:t>Muthi</a:t>
            </a:r>
            <a:r>
              <a:rPr lang="en-GB" dirty="0"/>
              <a:t> </a:t>
            </a:r>
            <a:r>
              <a:rPr lang="en-GB" dirty="0" err="1"/>
              <a:t>Nhlema</a:t>
            </a:r>
            <a:r>
              <a:rPr lang="en-GB" dirty="0"/>
              <a:t>, </a:t>
            </a:r>
            <a:r>
              <a:rPr lang="en-GB" dirty="0" err="1"/>
              <a:t>BASEflow</a:t>
            </a:r>
            <a:endParaRPr lang="en-GB" dirty="0"/>
          </a:p>
          <a:p>
            <a:pPr lvl="1">
              <a:lnSpc>
                <a:spcPct val="110000"/>
              </a:lnSpc>
            </a:pPr>
            <a:r>
              <a:rPr lang="en-GB" dirty="0"/>
              <a:t>Emeline </a:t>
            </a:r>
            <a:r>
              <a:rPr lang="en-GB" dirty="0" err="1"/>
              <a:t>Béréziat</a:t>
            </a:r>
            <a:r>
              <a:rPr lang="en-GB" dirty="0"/>
              <a:t>, </a:t>
            </a:r>
            <a:r>
              <a:rPr lang="en-GB" dirty="0" err="1"/>
              <a:t>Akvo</a:t>
            </a:r>
            <a:endParaRPr lang="en-GB" dirty="0"/>
          </a:p>
          <a:p>
            <a:pPr lvl="1">
              <a:lnSpc>
                <a:spcPct val="110000"/>
              </a:lnSpc>
            </a:pPr>
            <a:endParaRPr lang="en-GB" dirty="0"/>
          </a:p>
          <a:p>
            <a:pPr lvl="0">
              <a:lnSpc>
                <a:spcPct val="110000"/>
              </a:lnSpc>
            </a:pPr>
            <a:r>
              <a:rPr lang="en-GB" dirty="0"/>
              <a:t>Audience and presenter discussion</a:t>
            </a:r>
          </a:p>
          <a:p>
            <a:pPr lvl="0">
              <a:lnSpc>
                <a:spcPct val="110000"/>
              </a:lnSpc>
            </a:pPr>
            <a:endParaRPr lang="en-GB" dirty="0"/>
          </a:p>
          <a:p>
            <a:pPr lvl="0">
              <a:lnSpc>
                <a:spcPct val="110000"/>
              </a:lnSpc>
            </a:pPr>
            <a:r>
              <a:rPr lang="en-GB" dirty="0"/>
              <a:t>Audience questions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68787" y="2373290"/>
            <a:ext cx="6950801" cy="1655762"/>
          </a:xfrm>
        </p:spPr>
        <p:txBody>
          <a:bodyPr>
            <a:normAutofit fontScale="90000"/>
          </a:bodyPr>
          <a:lstStyle/>
          <a:p>
            <a:r>
              <a:rPr lang="en-US" dirty="0">
                <a:sym typeface="Quicksand"/>
              </a:rPr>
              <a:t>Technical performance of CTD diver as an IWRM tool for mitigating climatic </a:t>
            </a:r>
            <a:br>
              <a:rPr lang="en-US" dirty="0">
                <a:sym typeface="Quicksand"/>
              </a:rPr>
            </a:br>
            <a:r>
              <a:rPr lang="en-US" dirty="0">
                <a:sym typeface="Quicksand"/>
              </a:rPr>
              <a:t>shock and enhancing </a:t>
            </a:r>
            <a:br>
              <a:rPr lang="en-US" dirty="0">
                <a:sym typeface="Quicksand"/>
              </a:rPr>
            </a:br>
            <a:r>
              <a:rPr lang="en-US" dirty="0">
                <a:sym typeface="Quicksand"/>
              </a:rPr>
              <a:t>water supply sustainability</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346117" y="4385810"/>
            <a:ext cx="7034432" cy="1127847"/>
          </a:xfrm>
        </p:spPr>
        <p:txBody>
          <a:bodyPr/>
          <a:lstStyle/>
          <a:p>
            <a:pPr lvl="0"/>
            <a:r>
              <a:rPr lang="en-US" dirty="0">
                <a:sym typeface="Quicksand"/>
              </a:rPr>
              <a:t>Experience from Mid-western Uganda</a:t>
            </a:r>
            <a:endParaRPr lang="en-US"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ym typeface="Quicksand"/>
              </a:rPr>
              <a:t>Stanley </a:t>
            </a:r>
            <a:r>
              <a:rPr lang="en-US" dirty="0" err="1">
                <a:sym typeface="Quicksand"/>
              </a:rPr>
              <a:t>Okettayot</a:t>
            </a:r>
            <a:r>
              <a:rPr lang="en-US" dirty="0">
                <a:sym typeface="Quicksand"/>
              </a:rPr>
              <a:t> </a:t>
            </a:r>
            <a:r>
              <a:rPr lang="en-US" dirty="0" err="1">
                <a:sym typeface="Quicksand"/>
              </a:rPr>
              <a:t>Lobi</a:t>
            </a:r>
            <a:endParaRPr kumimoji="0" lang="en-GB" sz="1400" b="0" i="0" u="none" strike="noStrike" kern="0" cap="none" spc="0" normalizeH="0" baseline="0" noProof="0" dirty="0">
              <a:ln>
                <a:noFill/>
              </a:ln>
              <a:solidFill>
                <a:srgbClr val="00A79D"/>
              </a:solidFill>
              <a:effectLst/>
              <a:uLnTx/>
              <a:uFillTx/>
              <a:latin typeface="Quicksand" pitchFamily="2" charset="0"/>
              <a:cs typeface="Arial"/>
              <a:sym typeface="Arial"/>
            </a:endParaRPr>
          </a:p>
        </p:txBody>
      </p:sp>
    </p:spTree>
    <p:extLst>
      <p:ext uri="{BB962C8B-B14F-4D97-AF65-F5344CB8AC3E}">
        <p14:creationId xmlns:p14="http://schemas.microsoft.com/office/powerpoint/2010/main" val="714795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g218979a9282_1_0"/>
          <p:cNvSpPr txBox="1">
            <a:spLocks noGrp="1"/>
          </p:cNvSpPr>
          <p:nvPr>
            <p:ph type="title"/>
          </p:nvPr>
        </p:nvSpPr>
        <p:spPr/>
        <p:txBody>
          <a:bodyPr/>
          <a:lstStyle/>
          <a:p>
            <a:pPr lvl="0"/>
            <a:r>
              <a:rPr lang="en-GB" dirty="0"/>
              <a:t>Introduction</a:t>
            </a:r>
          </a:p>
        </p:txBody>
      </p:sp>
      <p:sp>
        <p:nvSpPr>
          <p:cNvPr id="711" name="Google Shape;711;g218979a9282_1_0"/>
          <p:cNvSpPr txBox="1">
            <a:spLocks noGrp="1"/>
          </p:cNvSpPr>
          <p:nvPr>
            <p:ph idx="1"/>
          </p:nvPr>
        </p:nvSpPr>
        <p:spPr>
          <a:xfrm>
            <a:off x="738652" y="1643743"/>
            <a:ext cx="10136177" cy="4397828"/>
          </a:xfrm>
        </p:spPr>
        <p:txBody>
          <a:bodyPr>
            <a:normAutofit/>
          </a:bodyPr>
          <a:lstStyle/>
          <a:p>
            <a:pPr lvl="0">
              <a:lnSpc>
                <a:spcPct val="110000"/>
              </a:lnSpc>
            </a:pPr>
            <a:r>
              <a:rPr lang="en-US" dirty="0"/>
              <a:t>More than 61% of the Uganda’s water is from GW in Uganda. GW plays a vital role in food production, livelihood improvement, employment, and wealth creation</a:t>
            </a:r>
          </a:p>
          <a:p>
            <a:pPr lvl="2">
              <a:lnSpc>
                <a:spcPct val="110000"/>
              </a:lnSpc>
            </a:pPr>
            <a:r>
              <a:rPr lang="en-US" dirty="0"/>
              <a:t>Effective GW development and management faces hydrological diversity and complexity, inadequate scientific knowledge on aquifer, pollution, limited knowledge on abstraction and climate change</a:t>
            </a:r>
          </a:p>
          <a:p>
            <a:pPr lvl="2">
              <a:lnSpc>
                <a:spcPct val="110000"/>
              </a:lnSpc>
            </a:pPr>
            <a:r>
              <a:rPr lang="en-US" dirty="0"/>
              <a:t>CTD diver is one of the techniques to enhance effective GW development and management as it measures depth, temperature and electrical conductivity and stores up to 48,000 measurements</a:t>
            </a:r>
          </a:p>
          <a:p>
            <a:pPr lvl="2">
              <a:lnSpc>
                <a:spcPct val="110000"/>
              </a:lnSpc>
            </a:pPr>
            <a:r>
              <a:rPr lang="en-US" dirty="0"/>
              <a:t>Water For People constructed over 10 piped water supply systems in </a:t>
            </a:r>
            <a:r>
              <a:rPr lang="en-US" dirty="0" err="1"/>
              <a:t>Kamwenge</a:t>
            </a:r>
            <a:r>
              <a:rPr lang="en-US" dirty="0"/>
              <a:t> district and yet Well performance; safe pumping, recovery, aquifer characteristics, quality and  groundwater level was unknown thus threat to sustainability and this necessitated the need for monitoring - CTD diver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pic>
        <p:nvPicPr>
          <p:cNvPr id="720" name="Google Shape;720;g218979a9282_1_15"/>
          <p:cNvPicPr preferRelativeResize="0"/>
          <p:nvPr/>
        </p:nvPicPr>
        <p:blipFill>
          <a:blip r:embed="rId3">
            <a:alphaModFix/>
          </a:blip>
          <a:stretch>
            <a:fillRect/>
          </a:stretch>
        </p:blipFill>
        <p:spPr>
          <a:xfrm>
            <a:off x="9231086" y="3287484"/>
            <a:ext cx="2960914" cy="3657193"/>
          </a:xfrm>
          <a:prstGeom prst="rect">
            <a:avLst/>
          </a:prstGeom>
          <a:noFill/>
          <a:ln>
            <a:noFill/>
          </a:ln>
        </p:spPr>
      </p:pic>
      <p:sp>
        <p:nvSpPr>
          <p:cNvPr id="716" name="Google Shape;716;g218979a9282_1_15"/>
          <p:cNvSpPr txBox="1">
            <a:spLocks noGrp="1"/>
          </p:cNvSpPr>
          <p:nvPr>
            <p:ph type="title"/>
          </p:nvPr>
        </p:nvSpPr>
        <p:spPr/>
        <p:txBody>
          <a:bodyPr/>
          <a:lstStyle/>
          <a:p>
            <a:pPr lvl="0"/>
            <a:r>
              <a:rPr lang="en-GB" dirty="0"/>
              <a:t>Objectives</a:t>
            </a:r>
          </a:p>
        </p:txBody>
      </p:sp>
      <p:sp>
        <p:nvSpPr>
          <p:cNvPr id="718" name="Google Shape;718;g218979a9282_1_15"/>
          <p:cNvSpPr txBox="1">
            <a:spLocks noGrp="1"/>
          </p:cNvSpPr>
          <p:nvPr>
            <p:ph idx="1"/>
          </p:nvPr>
        </p:nvSpPr>
        <p:spPr>
          <a:xfrm>
            <a:off x="738652" y="1458687"/>
            <a:ext cx="8547587" cy="4139474"/>
          </a:xfrm>
        </p:spPr>
        <p:txBody>
          <a:bodyPr>
            <a:normAutofit/>
          </a:bodyPr>
          <a:lstStyle/>
          <a:p>
            <a:pPr marL="457200" lvl="0" indent="-282575">
              <a:lnSpc>
                <a:spcPct val="100000"/>
              </a:lnSpc>
              <a:buFont typeface="+mj-lt"/>
              <a:buAutoNum type="arabicPeriod"/>
            </a:pPr>
            <a:r>
              <a:rPr lang="en-US" dirty="0"/>
              <a:t>1.To understand the well aquifer type</a:t>
            </a:r>
          </a:p>
          <a:p>
            <a:pPr marL="457200" lvl="0" indent="-282575">
              <a:lnSpc>
                <a:spcPct val="100000"/>
              </a:lnSpc>
              <a:buFont typeface="+mj-lt"/>
              <a:buAutoNum type="arabicPeriod"/>
            </a:pPr>
            <a:r>
              <a:rPr lang="en-US" dirty="0"/>
              <a:t>2. To ascertain possibility of groundwater intrusion - quality</a:t>
            </a:r>
          </a:p>
          <a:p>
            <a:pPr marL="457200" lvl="0" indent="-282575">
              <a:lnSpc>
                <a:spcPct val="100000"/>
              </a:lnSpc>
              <a:buFont typeface="+mj-lt"/>
              <a:buAutoNum type="arabicPeriod"/>
            </a:pPr>
            <a:r>
              <a:rPr lang="en-US" dirty="0"/>
              <a:t>3.To validate the significance of wetland restoration to recharge</a:t>
            </a:r>
            <a:br>
              <a:rPr lang="en-US" dirty="0"/>
            </a:br>
            <a:endParaRPr lang="en-US" dirty="0"/>
          </a:p>
          <a:p>
            <a:pPr marL="0" lvl="0" indent="0">
              <a:lnSpc>
                <a:spcPct val="100000"/>
              </a:lnSpc>
              <a:buNone/>
            </a:pPr>
            <a:r>
              <a:rPr lang="en-US" b="1" dirty="0"/>
              <a:t>APPROACH/METHODS</a:t>
            </a:r>
          </a:p>
          <a:p>
            <a:pPr marL="358775" lvl="2" indent="-184150">
              <a:lnSpc>
                <a:spcPct val="100000"/>
              </a:lnSpc>
            </a:pPr>
            <a:r>
              <a:rPr lang="en-US" dirty="0"/>
              <a:t>Assessment of existing technologies</a:t>
            </a:r>
          </a:p>
          <a:p>
            <a:pPr marL="358775" lvl="2" indent="-184150">
              <a:lnSpc>
                <a:spcPct val="100000"/>
              </a:lnSpc>
            </a:pPr>
            <a:r>
              <a:rPr lang="en-US" dirty="0"/>
              <a:t>Training of stakeholders</a:t>
            </a:r>
          </a:p>
          <a:p>
            <a:pPr marL="358775" lvl="2" indent="-184150">
              <a:lnSpc>
                <a:spcPct val="100000"/>
              </a:lnSpc>
            </a:pPr>
            <a:r>
              <a:rPr lang="en-US" dirty="0"/>
              <a:t>Installation of data loggers</a:t>
            </a:r>
          </a:p>
          <a:p>
            <a:pPr marL="358775" lvl="2" indent="-184150">
              <a:lnSpc>
                <a:spcPct val="100000"/>
              </a:lnSpc>
            </a:pPr>
            <a:r>
              <a:rPr lang="en-US" dirty="0"/>
              <a:t>Downloading and </a:t>
            </a:r>
            <a:r>
              <a:rPr lang="en-US" dirty="0" err="1"/>
              <a:t>analysing</a:t>
            </a:r>
            <a:r>
              <a:rPr lang="en-US" dirty="0"/>
              <a:t> of Data</a:t>
            </a:r>
          </a:p>
          <a:p>
            <a:pPr marL="358775" lvl="2" indent="-184150">
              <a:lnSpc>
                <a:spcPct val="100000"/>
              </a:lnSpc>
            </a:pPr>
            <a:r>
              <a:rPr lang="en-US" dirty="0"/>
              <a:t>Data Sharing/Dissemination of data in the region</a:t>
            </a:r>
            <a:endParaRPr lang="en-US" dirty="0">
              <a:sym typeface="Arial"/>
            </a:endParaRPr>
          </a:p>
        </p:txBody>
      </p:sp>
      <p:pic>
        <p:nvPicPr>
          <p:cNvPr id="719" name="Google Shape;719;g218979a9282_1_15"/>
          <p:cNvPicPr preferRelativeResize="0"/>
          <p:nvPr/>
        </p:nvPicPr>
        <p:blipFill>
          <a:blip r:embed="rId4">
            <a:alphaModFix/>
          </a:blip>
          <a:stretch>
            <a:fillRect/>
          </a:stretch>
        </p:blipFill>
        <p:spPr>
          <a:xfrm>
            <a:off x="9192893" y="0"/>
            <a:ext cx="2999108" cy="3429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g218979a9282_1_21"/>
          <p:cNvSpPr txBox="1">
            <a:spLocks noGrp="1"/>
          </p:cNvSpPr>
          <p:nvPr>
            <p:ph type="title"/>
          </p:nvPr>
        </p:nvSpPr>
        <p:spPr/>
        <p:txBody>
          <a:bodyPr/>
          <a:lstStyle/>
          <a:p>
            <a:pPr lvl="0"/>
            <a:r>
              <a:rPr lang="en-GB" dirty="0"/>
              <a:t>Results/findings</a:t>
            </a:r>
          </a:p>
        </p:txBody>
      </p:sp>
      <p:sp>
        <p:nvSpPr>
          <p:cNvPr id="727" name="Google Shape;727;g218979a9282_1_21"/>
          <p:cNvSpPr txBox="1">
            <a:spLocks noGrp="1"/>
          </p:cNvSpPr>
          <p:nvPr>
            <p:ph idx="1"/>
          </p:nvPr>
        </p:nvSpPr>
        <p:spPr/>
        <p:txBody>
          <a:bodyPr/>
          <a:lstStyle/>
          <a:p>
            <a:pPr marL="342900" lvl="2" indent="-342900">
              <a:lnSpc>
                <a:spcPct val="100000"/>
              </a:lnSpc>
              <a:buClr>
                <a:schemeClr val="bg2"/>
              </a:buClr>
              <a:buFont typeface="Arial" panose="020B0604020202020204" pitchFamily="34" charset="0"/>
              <a:buChar char="•"/>
            </a:pPr>
            <a:r>
              <a:rPr lang="en-US" dirty="0"/>
              <a:t>Abstraction is within safe yield and recovery is over 85% for motorized and hand pumped wells</a:t>
            </a:r>
          </a:p>
          <a:p>
            <a:pPr marL="342900" lvl="2" indent="-342900">
              <a:lnSpc>
                <a:spcPct val="100000"/>
              </a:lnSpc>
              <a:buClr>
                <a:schemeClr val="bg2"/>
              </a:buClr>
              <a:buFont typeface="Arial" panose="020B0604020202020204" pitchFamily="34" charset="0"/>
              <a:buChar char="•"/>
            </a:pPr>
            <a:r>
              <a:rPr lang="en-US" dirty="0"/>
              <a:t>In </a:t>
            </a:r>
            <a:r>
              <a:rPr lang="en-US" dirty="0" err="1"/>
              <a:t>Biguli</a:t>
            </a:r>
            <a:r>
              <a:rPr lang="en-US" dirty="0"/>
              <a:t>, Wells do not tap from same aquifer. No influence of pumping on monitoring wells. In </a:t>
            </a:r>
            <a:r>
              <a:rPr lang="en-US" dirty="0" err="1"/>
              <a:t>Mubende</a:t>
            </a:r>
            <a:r>
              <a:rPr lang="en-US" dirty="0"/>
              <a:t>, effect of pumping has been observed on the monitoring well.</a:t>
            </a:r>
          </a:p>
          <a:p>
            <a:pPr marL="342900" lvl="2" indent="-342900">
              <a:lnSpc>
                <a:spcPct val="100000"/>
              </a:lnSpc>
              <a:buClr>
                <a:schemeClr val="bg2"/>
              </a:buClr>
              <a:buFont typeface="Arial" panose="020B0604020202020204" pitchFamily="34" charset="0"/>
              <a:buChar char="•"/>
            </a:pPr>
            <a:r>
              <a:rPr lang="en-US" dirty="0"/>
              <a:t>Fluctuation of water level with season of the year. Wells consist of unconfined aquifer. Drop in water level 0.85m – 0.96m in dry season in monitoring well</a:t>
            </a:r>
          </a:p>
          <a:p>
            <a:pPr marL="342900" lvl="2" indent="-342900">
              <a:lnSpc>
                <a:spcPct val="100000"/>
              </a:lnSpc>
              <a:buClr>
                <a:schemeClr val="bg2"/>
              </a:buClr>
              <a:buFont typeface="Arial" panose="020B0604020202020204" pitchFamily="34" charset="0"/>
              <a:buChar char="•"/>
            </a:pPr>
            <a:r>
              <a:rPr lang="en-US" dirty="0"/>
              <a:t>No fluctuation in GW quality. No intrusion</a:t>
            </a:r>
          </a:p>
        </p:txBody>
      </p:sp>
      <p:sp>
        <p:nvSpPr>
          <p:cNvPr id="726" name="Google Shape;726;g218979a9282_1_21"/>
          <p:cNvSpPr txBox="1">
            <a:spLocks noGrp="1"/>
          </p:cNvSpPr>
          <p:nvPr>
            <p:ph type="ftr" sz="quarter" idx="3"/>
          </p:nvPr>
        </p:nvSpPr>
        <p:spPr/>
        <p:txBody>
          <a:bodyPr/>
          <a:lstStyle/>
          <a:p>
            <a:pPr lvl="0"/>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218979a9282_8_4"/>
          <p:cNvSpPr txBox="1">
            <a:spLocks noGrp="1"/>
          </p:cNvSpPr>
          <p:nvPr>
            <p:ph type="title"/>
          </p:nvPr>
        </p:nvSpPr>
        <p:spPr/>
        <p:txBody>
          <a:bodyPr/>
          <a:lstStyle/>
          <a:p>
            <a:pPr lvl="0"/>
            <a:r>
              <a:rPr lang="en-GB" dirty="0"/>
              <a:t>Results/findings cont’d</a:t>
            </a:r>
          </a:p>
        </p:txBody>
      </p:sp>
      <p:sp>
        <p:nvSpPr>
          <p:cNvPr id="733" name="Google Shape;733;g218979a9282_8_4"/>
          <p:cNvSpPr txBox="1">
            <a:spLocks noGrp="1"/>
          </p:cNvSpPr>
          <p:nvPr>
            <p:ph type="ftr" sz="quarter" idx="3"/>
          </p:nvPr>
        </p:nvSpPr>
        <p:spPr/>
        <p:txBody>
          <a:bodyPr/>
          <a:lstStyle/>
          <a:p>
            <a:pPr lvl="0"/>
            <a:endParaRPr lang="en-GB"/>
          </a:p>
        </p:txBody>
      </p:sp>
      <p:pic>
        <p:nvPicPr>
          <p:cNvPr id="735" name="Google Shape;735;g218979a9282_8_4"/>
          <p:cNvPicPr preferRelativeResize="0"/>
          <p:nvPr/>
        </p:nvPicPr>
        <p:blipFill>
          <a:blip r:embed="rId3">
            <a:alphaModFix/>
          </a:blip>
          <a:stretch>
            <a:fillRect/>
          </a:stretch>
        </p:blipFill>
        <p:spPr>
          <a:xfrm>
            <a:off x="268122" y="1389075"/>
            <a:ext cx="9655850" cy="2520552"/>
          </a:xfrm>
          <a:prstGeom prst="rect">
            <a:avLst/>
          </a:prstGeom>
          <a:noFill/>
          <a:ln>
            <a:noFill/>
          </a:ln>
        </p:spPr>
      </p:pic>
      <p:pic>
        <p:nvPicPr>
          <p:cNvPr id="736" name="Google Shape;736;g218979a9282_8_4"/>
          <p:cNvPicPr preferRelativeResize="0"/>
          <p:nvPr/>
        </p:nvPicPr>
        <p:blipFill>
          <a:blip r:embed="rId4">
            <a:alphaModFix/>
          </a:blip>
          <a:stretch>
            <a:fillRect/>
          </a:stretch>
        </p:blipFill>
        <p:spPr>
          <a:xfrm>
            <a:off x="803275" y="3956954"/>
            <a:ext cx="10369102" cy="27394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g218979a9282_1_27"/>
          <p:cNvSpPr txBox="1">
            <a:spLocks noGrp="1"/>
          </p:cNvSpPr>
          <p:nvPr>
            <p:ph type="title"/>
          </p:nvPr>
        </p:nvSpPr>
        <p:spPr/>
        <p:txBody>
          <a:bodyPr/>
          <a:lstStyle/>
          <a:p>
            <a:pPr lvl="0"/>
            <a:r>
              <a:rPr lang="en-GB" dirty="0"/>
              <a:t>Conclusions and </a:t>
            </a:r>
            <a:br>
              <a:rPr lang="en-GB" dirty="0"/>
            </a:br>
            <a:r>
              <a:rPr lang="en-GB" dirty="0"/>
              <a:t>recommendations</a:t>
            </a:r>
          </a:p>
        </p:txBody>
      </p:sp>
      <p:sp>
        <p:nvSpPr>
          <p:cNvPr id="743" name="Google Shape;743;g218979a9282_1_27"/>
          <p:cNvSpPr txBox="1">
            <a:spLocks noGrp="1"/>
          </p:cNvSpPr>
          <p:nvPr>
            <p:ph idx="1"/>
          </p:nvPr>
        </p:nvSpPr>
        <p:spPr>
          <a:xfrm>
            <a:off x="803275" y="1970315"/>
            <a:ext cx="6552474" cy="4117703"/>
          </a:xfrm>
        </p:spPr>
        <p:txBody>
          <a:bodyPr>
            <a:normAutofit/>
          </a:bodyPr>
          <a:lstStyle/>
          <a:p>
            <a:pPr marL="342900" lvl="0" indent="-342900">
              <a:lnSpc>
                <a:spcPct val="100000"/>
              </a:lnSpc>
              <a:buClr>
                <a:schemeClr val="bg2"/>
              </a:buClr>
              <a:buFont typeface="Arial" panose="020B0604020202020204" pitchFamily="34" charset="0"/>
              <a:buChar char="•"/>
            </a:pPr>
            <a:r>
              <a:rPr lang="en-US" dirty="0"/>
              <a:t>There has been insignificant fluctuation in </a:t>
            </a:r>
            <a:br>
              <a:rPr lang="en-US" dirty="0"/>
            </a:br>
            <a:r>
              <a:rPr lang="en-US" dirty="0"/>
              <a:t>GW levels in the monitoring wells much as drop by 0.85m – 0.96m has always been experienced in the dry seasons.</a:t>
            </a:r>
          </a:p>
          <a:p>
            <a:pPr marL="342900" lvl="0" indent="-342900">
              <a:lnSpc>
                <a:spcPct val="100000"/>
              </a:lnSpc>
              <a:buClr>
                <a:schemeClr val="bg2"/>
              </a:buClr>
              <a:buFont typeface="Arial" panose="020B0604020202020204" pitchFamily="34" charset="0"/>
              <a:buChar char="•"/>
            </a:pPr>
            <a:r>
              <a:rPr lang="en-US" dirty="0"/>
              <a:t>Motorized wells have presented good recovery and pumping has always been </a:t>
            </a:r>
            <a:br>
              <a:rPr lang="en-US" dirty="0"/>
            </a:br>
            <a:r>
              <a:rPr lang="en-US" dirty="0"/>
              <a:t>done within the safe yield.</a:t>
            </a:r>
          </a:p>
          <a:p>
            <a:pPr lvl="0">
              <a:lnSpc>
                <a:spcPct val="100000"/>
              </a:lnSpc>
              <a:buClr>
                <a:schemeClr val="bg2"/>
              </a:buClr>
            </a:pPr>
            <a:r>
              <a:rPr lang="en-US" b="1" dirty="0"/>
              <a:t>RECOMMENDATIONS</a:t>
            </a:r>
          </a:p>
          <a:p>
            <a:pPr marL="342900" lvl="0" indent="-342900">
              <a:lnSpc>
                <a:spcPct val="100000"/>
              </a:lnSpc>
              <a:buClr>
                <a:schemeClr val="bg2"/>
              </a:buClr>
              <a:buFont typeface="Arial" panose="020B0604020202020204" pitchFamily="34" charset="0"/>
              <a:buChar char="•"/>
            </a:pPr>
            <a:r>
              <a:rPr lang="en-US" dirty="0"/>
              <a:t>Demarcation and restoration of </a:t>
            </a:r>
            <a:br>
              <a:rPr lang="en-US" dirty="0"/>
            </a:br>
            <a:r>
              <a:rPr lang="en-US" dirty="0"/>
              <a:t>critical ecosystems</a:t>
            </a:r>
          </a:p>
          <a:p>
            <a:pPr lvl="0">
              <a:lnSpc>
                <a:spcPct val="100000"/>
              </a:lnSpc>
            </a:pPr>
            <a:endParaRPr lang="en-US" dirty="0"/>
          </a:p>
        </p:txBody>
      </p:sp>
      <p:pic>
        <p:nvPicPr>
          <p:cNvPr id="744" name="Google Shape;744;g218979a9282_1_27"/>
          <p:cNvPicPr preferRelativeResize="0"/>
          <p:nvPr/>
        </p:nvPicPr>
        <p:blipFill>
          <a:blip r:embed="rId3">
            <a:alphaModFix/>
          </a:blip>
          <a:stretch>
            <a:fillRect/>
          </a:stretch>
        </p:blipFill>
        <p:spPr>
          <a:xfrm>
            <a:off x="7359918" y="0"/>
            <a:ext cx="4832082" cy="3725336"/>
          </a:xfrm>
          <a:prstGeom prst="rect">
            <a:avLst/>
          </a:prstGeom>
          <a:noFill/>
          <a:ln>
            <a:noFill/>
          </a:ln>
        </p:spPr>
      </p:pic>
      <p:pic>
        <p:nvPicPr>
          <p:cNvPr id="745" name="Google Shape;745;g218979a9282_1_27"/>
          <p:cNvPicPr preferRelativeResize="0"/>
          <p:nvPr/>
        </p:nvPicPr>
        <p:blipFill>
          <a:blip r:embed="rId4">
            <a:alphaModFix/>
          </a:blip>
          <a:stretch>
            <a:fillRect/>
          </a:stretch>
        </p:blipFill>
        <p:spPr>
          <a:xfrm>
            <a:off x="7355649" y="3907024"/>
            <a:ext cx="4836351" cy="29509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a:bodyPr>
          <a:lstStyle/>
          <a:p>
            <a:pPr lvl="0"/>
            <a:r>
              <a:rPr lang="en-US" dirty="0">
                <a:sym typeface="Quicksand"/>
              </a:rPr>
              <a:t>Global WASH Basins </a:t>
            </a:r>
            <a:br>
              <a:rPr lang="en-US" dirty="0">
                <a:sym typeface="Quicksand"/>
              </a:rPr>
            </a:br>
            <a:r>
              <a:rPr lang="en-US" dirty="0">
                <a:sym typeface="Quicksand"/>
              </a:rPr>
              <a:t>Toolkit in Kenya</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lvl="0"/>
            <a:r>
              <a:rPr lang="en-US" dirty="0">
                <a:sym typeface="Quicksand"/>
              </a:rPr>
              <a:t>A solution for WRM? </a:t>
            </a:r>
            <a:endParaRPr lang="en-US"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US" dirty="0">
                <a:sym typeface="Quicksand"/>
              </a:rPr>
              <a:t>Jon Shepherd and Freya Scott</a:t>
            </a:r>
          </a:p>
        </p:txBody>
      </p:sp>
    </p:spTree>
    <p:extLst>
      <p:ext uri="{BB962C8B-B14F-4D97-AF65-F5344CB8AC3E}">
        <p14:creationId xmlns:p14="http://schemas.microsoft.com/office/powerpoint/2010/main" val="3882412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pic>
        <p:nvPicPr>
          <p:cNvPr id="759" name="Google Shape;759;g232b059290f_3_353"/>
          <p:cNvPicPr preferRelativeResize="0"/>
          <p:nvPr/>
        </p:nvPicPr>
        <p:blipFill rotWithShape="1">
          <a:blip r:embed="rId3">
            <a:alphaModFix/>
          </a:blip>
          <a:srcRect l="22368" t="4039" r="7793" b="3947"/>
          <a:stretch/>
        </p:blipFill>
        <p:spPr>
          <a:xfrm>
            <a:off x="429715" y="1578430"/>
            <a:ext cx="5399191" cy="4729384"/>
          </a:xfrm>
          <a:prstGeom prst="rect">
            <a:avLst/>
          </a:prstGeom>
          <a:noFill/>
          <a:ln>
            <a:noFill/>
          </a:ln>
        </p:spPr>
      </p:pic>
      <p:sp>
        <p:nvSpPr>
          <p:cNvPr id="755" name="Google Shape;755;g232b059290f_3_353"/>
          <p:cNvSpPr txBox="1">
            <a:spLocks noGrp="1"/>
          </p:cNvSpPr>
          <p:nvPr>
            <p:ph type="title"/>
          </p:nvPr>
        </p:nvSpPr>
        <p:spPr/>
        <p:txBody>
          <a:bodyPr/>
          <a:lstStyle/>
          <a:p>
            <a:pPr lvl="0"/>
            <a:r>
              <a:rPr lang="en-US" dirty="0"/>
              <a:t>WASH Basins Toolkit </a:t>
            </a:r>
            <a:br>
              <a:rPr lang="en-US" dirty="0"/>
            </a:br>
            <a:r>
              <a:rPr lang="en-US" dirty="0"/>
              <a:t>a solution for WRM?</a:t>
            </a:r>
          </a:p>
        </p:txBody>
      </p:sp>
      <p:sp>
        <p:nvSpPr>
          <p:cNvPr id="756" name="Google Shape;756;g232b059290f_3_353"/>
          <p:cNvSpPr txBox="1">
            <a:spLocks noGrp="1"/>
          </p:cNvSpPr>
          <p:nvPr>
            <p:ph idx="1"/>
          </p:nvPr>
        </p:nvSpPr>
        <p:spPr/>
        <p:txBody>
          <a:bodyPr/>
          <a:lstStyle/>
          <a:p>
            <a:pPr lvl="0"/>
            <a:endParaRPr lang="en-GB" dirty="0"/>
          </a:p>
          <a:p>
            <a:pPr lvl="0"/>
            <a:endParaRPr lang="en-GB" dirty="0"/>
          </a:p>
        </p:txBody>
      </p:sp>
      <p:pic>
        <p:nvPicPr>
          <p:cNvPr id="757" name="Google Shape;757;g232b059290f_3_353"/>
          <p:cNvPicPr preferRelativeResize="0"/>
          <p:nvPr/>
        </p:nvPicPr>
        <p:blipFill rotWithShape="1">
          <a:blip r:embed="rId4">
            <a:alphaModFix/>
          </a:blip>
          <a:srcRect/>
          <a:stretch/>
        </p:blipFill>
        <p:spPr>
          <a:xfrm>
            <a:off x="7312592" y="5788749"/>
            <a:ext cx="1430894" cy="595694"/>
          </a:xfrm>
          <a:prstGeom prst="rect">
            <a:avLst/>
          </a:prstGeom>
          <a:noFill/>
          <a:ln>
            <a:noFill/>
          </a:ln>
        </p:spPr>
      </p:pic>
      <p:pic>
        <p:nvPicPr>
          <p:cNvPr id="758" name="Google Shape;758;g232b059290f_3_353"/>
          <p:cNvPicPr preferRelativeResize="0"/>
          <p:nvPr/>
        </p:nvPicPr>
        <p:blipFill rotWithShape="1">
          <a:blip r:embed="rId5">
            <a:alphaModFix/>
          </a:blip>
          <a:srcRect/>
          <a:stretch/>
        </p:blipFill>
        <p:spPr>
          <a:xfrm>
            <a:off x="4933394" y="5824532"/>
            <a:ext cx="2161308" cy="603557"/>
          </a:xfrm>
          <a:prstGeom prst="rect">
            <a:avLst/>
          </a:prstGeom>
          <a:noFill/>
          <a:ln>
            <a:noFill/>
          </a:ln>
        </p:spPr>
      </p:pic>
      <p:pic>
        <p:nvPicPr>
          <p:cNvPr id="760" name="Google Shape;760;g232b059290f_3_353"/>
          <p:cNvPicPr preferRelativeResize="0"/>
          <p:nvPr/>
        </p:nvPicPr>
        <p:blipFill rotWithShape="1">
          <a:blip r:embed="rId6">
            <a:alphaModFix/>
          </a:blip>
          <a:srcRect t="17715" b="17722"/>
          <a:stretch/>
        </p:blipFill>
        <p:spPr>
          <a:xfrm>
            <a:off x="6096000" y="2097088"/>
            <a:ext cx="5941130" cy="2551103"/>
          </a:xfrm>
          <a:prstGeom prst="rect">
            <a:avLst/>
          </a:prstGeom>
          <a:noFill/>
          <a:ln>
            <a:noFill/>
          </a:ln>
        </p:spPr>
      </p:pic>
      <p:pic>
        <p:nvPicPr>
          <p:cNvPr id="761" name="Google Shape;761;g232b059290f_3_353" descr="Amref Health Africa Signs MoU with Aga Khan Foundation East Africa to ..."/>
          <p:cNvPicPr preferRelativeResize="0"/>
          <p:nvPr/>
        </p:nvPicPr>
        <p:blipFill rotWithShape="1">
          <a:blip r:embed="rId7">
            <a:alphaModFix/>
          </a:blip>
          <a:srcRect/>
          <a:stretch/>
        </p:blipFill>
        <p:spPr>
          <a:xfrm>
            <a:off x="8874314" y="5795800"/>
            <a:ext cx="1173709" cy="66101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g23763937cca_7_0"/>
          <p:cNvSpPr txBox="1">
            <a:spLocks noGrp="1"/>
          </p:cNvSpPr>
          <p:nvPr>
            <p:ph type="title"/>
          </p:nvPr>
        </p:nvSpPr>
        <p:spPr/>
        <p:txBody>
          <a:bodyPr/>
          <a:lstStyle/>
          <a:p>
            <a:pPr lvl="0"/>
            <a:r>
              <a:rPr lang="en-US" dirty="0"/>
              <a:t>WASH Basins Toolkit</a:t>
            </a:r>
            <a:br>
              <a:rPr lang="en-US" dirty="0"/>
            </a:br>
            <a:r>
              <a:rPr lang="en-US" dirty="0"/>
              <a:t>history &amp; context</a:t>
            </a:r>
          </a:p>
        </p:txBody>
      </p:sp>
      <p:sp>
        <p:nvSpPr>
          <p:cNvPr id="768" name="Google Shape;768;g23763937cca_7_0"/>
          <p:cNvSpPr txBox="1">
            <a:spLocks noGrp="1"/>
          </p:cNvSpPr>
          <p:nvPr>
            <p:ph idx="1"/>
          </p:nvPr>
        </p:nvSpPr>
        <p:spPr/>
        <p:txBody>
          <a:bodyPr/>
          <a:lstStyle/>
          <a:p>
            <a:pPr lvl="0"/>
            <a:endParaRPr lang="en-GB"/>
          </a:p>
          <a:p>
            <a:pPr lvl="0"/>
            <a:endParaRPr lang="en-GB"/>
          </a:p>
        </p:txBody>
      </p:sp>
      <p:pic>
        <p:nvPicPr>
          <p:cNvPr id="769" name="Google Shape;769;g23763937cca_7_0"/>
          <p:cNvPicPr preferRelativeResize="0"/>
          <p:nvPr/>
        </p:nvPicPr>
        <p:blipFill rotWithShape="1">
          <a:blip r:embed="rId3">
            <a:alphaModFix/>
          </a:blip>
          <a:srcRect/>
          <a:stretch/>
        </p:blipFill>
        <p:spPr>
          <a:xfrm>
            <a:off x="828352" y="2315287"/>
            <a:ext cx="1205872" cy="1045089"/>
          </a:xfrm>
          <a:prstGeom prst="rect">
            <a:avLst/>
          </a:prstGeom>
          <a:noFill/>
          <a:ln>
            <a:noFill/>
          </a:ln>
        </p:spPr>
      </p:pic>
      <p:pic>
        <p:nvPicPr>
          <p:cNvPr id="770" name="Google Shape;770;g23763937cca_7_0"/>
          <p:cNvPicPr preferRelativeResize="0"/>
          <p:nvPr/>
        </p:nvPicPr>
        <p:blipFill rotWithShape="1">
          <a:blip r:embed="rId4">
            <a:alphaModFix/>
          </a:blip>
          <a:srcRect/>
          <a:stretch/>
        </p:blipFill>
        <p:spPr>
          <a:xfrm>
            <a:off x="996865" y="4684734"/>
            <a:ext cx="921328" cy="1045089"/>
          </a:xfrm>
          <a:prstGeom prst="rect">
            <a:avLst/>
          </a:prstGeom>
          <a:noFill/>
          <a:ln>
            <a:noFill/>
          </a:ln>
        </p:spPr>
      </p:pic>
      <p:pic>
        <p:nvPicPr>
          <p:cNvPr id="771" name="Google Shape;771;g23763937cca_7_0" descr="Gerd and Philip at Samerth's office in Raipur"/>
          <p:cNvPicPr preferRelativeResize="0"/>
          <p:nvPr/>
        </p:nvPicPr>
        <p:blipFill rotWithShape="1">
          <a:blip r:embed="rId5">
            <a:alphaModFix/>
          </a:blip>
          <a:srcRect/>
          <a:stretch/>
        </p:blipFill>
        <p:spPr>
          <a:xfrm>
            <a:off x="2809256" y="3929258"/>
            <a:ext cx="3613619" cy="2412293"/>
          </a:xfrm>
          <a:prstGeom prst="rect">
            <a:avLst/>
          </a:prstGeom>
          <a:noFill/>
          <a:ln>
            <a:noFill/>
          </a:ln>
        </p:spPr>
      </p:pic>
      <p:pic>
        <p:nvPicPr>
          <p:cNvPr id="772" name="Google Shape;772;g23763937cca_7_0" descr="A group of people sitting at a table&#10;&#10;Description generated with very high confidence"/>
          <p:cNvPicPr preferRelativeResize="0"/>
          <p:nvPr/>
        </p:nvPicPr>
        <p:blipFill rotWithShape="1">
          <a:blip r:embed="rId6">
            <a:alphaModFix/>
          </a:blip>
          <a:srcRect/>
          <a:stretch/>
        </p:blipFill>
        <p:spPr>
          <a:xfrm>
            <a:off x="2809256" y="1746406"/>
            <a:ext cx="3557100" cy="1999101"/>
          </a:xfrm>
          <a:prstGeom prst="rect">
            <a:avLst/>
          </a:prstGeom>
          <a:noFill/>
          <a:ln>
            <a:noFill/>
          </a:ln>
        </p:spPr>
      </p:pic>
      <p:pic>
        <p:nvPicPr>
          <p:cNvPr id="773" name="Google Shape;773;g23763937cca_7_0" descr="A picture containing person&#10;&#10;Description generated with high confidence"/>
          <p:cNvPicPr preferRelativeResize="0"/>
          <p:nvPr/>
        </p:nvPicPr>
        <p:blipFill rotWithShape="1">
          <a:blip r:embed="rId7">
            <a:alphaModFix/>
          </a:blip>
          <a:srcRect/>
          <a:stretch/>
        </p:blipFill>
        <p:spPr>
          <a:xfrm rot="-5400000">
            <a:off x="6045187" y="737778"/>
            <a:ext cx="7024940" cy="526868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g23763937cca_9_332"/>
          <p:cNvSpPr txBox="1">
            <a:spLocks noGrp="1"/>
          </p:cNvSpPr>
          <p:nvPr>
            <p:ph type="title"/>
          </p:nvPr>
        </p:nvSpPr>
        <p:spPr/>
        <p:txBody>
          <a:bodyPr/>
          <a:lstStyle/>
          <a:p>
            <a:pPr lvl="0"/>
            <a:r>
              <a:rPr lang="en-US"/>
              <a:t>WASH Basins Global Toolkit in Kenya</a:t>
            </a:r>
          </a:p>
        </p:txBody>
      </p:sp>
      <p:sp>
        <p:nvSpPr>
          <p:cNvPr id="779" name="Google Shape;779;g23763937cca_9_332"/>
          <p:cNvSpPr txBox="1">
            <a:spLocks noGrp="1"/>
          </p:cNvSpPr>
          <p:nvPr>
            <p:ph idx="1"/>
          </p:nvPr>
        </p:nvSpPr>
        <p:spPr>
          <a:xfrm>
            <a:off x="3952240" y="5243875"/>
            <a:ext cx="10703150" cy="3772535"/>
          </a:xfrm>
        </p:spPr>
        <p:txBody>
          <a:bodyPr>
            <a:normAutofit/>
          </a:bodyPr>
          <a:lstStyle/>
          <a:p>
            <a:pPr marL="285750" lvl="0" indent="-285750">
              <a:buClr>
                <a:schemeClr val="bg2"/>
              </a:buClr>
              <a:buFont typeface="Arial" panose="020B0604020202020204" pitchFamily="34" charset="0"/>
              <a:buChar char="•"/>
            </a:pPr>
            <a:r>
              <a:rPr lang="en-US" sz="1800" dirty="0"/>
              <a:t>Partnership with </a:t>
            </a:r>
            <a:r>
              <a:rPr lang="en-US" sz="1800" dirty="0" err="1"/>
              <a:t>Amref</a:t>
            </a:r>
            <a:r>
              <a:rPr lang="en-US" sz="1800" dirty="0"/>
              <a:t> in Kajiado, Kenya</a:t>
            </a:r>
          </a:p>
          <a:p>
            <a:pPr marL="285750" lvl="1" indent="-285750">
              <a:buClr>
                <a:schemeClr val="bg2"/>
              </a:buClr>
              <a:buFont typeface="Arial" panose="020B0604020202020204" pitchFamily="34" charset="0"/>
              <a:buChar char="•"/>
            </a:pPr>
            <a:r>
              <a:rPr lang="en-US" sz="1800" dirty="0"/>
              <a:t>Local hydrology/hydrogeology  </a:t>
            </a:r>
          </a:p>
          <a:p>
            <a:pPr marL="285750" lvl="1" indent="-285750">
              <a:buClr>
                <a:schemeClr val="bg2"/>
              </a:buClr>
              <a:buFont typeface="Arial" panose="020B0604020202020204" pitchFamily="34" charset="0"/>
              <a:buChar char="•"/>
            </a:pPr>
            <a:r>
              <a:rPr lang="en-US" sz="1800" dirty="0"/>
              <a:t>Consideration of wildlife and livestock</a:t>
            </a:r>
          </a:p>
          <a:p>
            <a:pPr marL="285750" lvl="1" indent="-285750">
              <a:buClr>
                <a:schemeClr val="bg2"/>
              </a:buClr>
              <a:buFont typeface="Arial" panose="020B0604020202020204" pitchFamily="34" charset="0"/>
              <a:buChar char="•"/>
            </a:pPr>
            <a:r>
              <a:rPr lang="en-US" sz="1800" dirty="0"/>
              <a:t>Water source data – similarity despite context</a:t>
            </a:r>
          </a:p>
        </p:txBody>
      </p:sp>
      <p:pic>
        <p:nvPicPr>
          <p:cNvPr id="780" name="Google Shape;780;g23763937cca_9_332" descr="Kenya Counties: Know All the 47 Counties and Their Governors in 2019 ..."/>
          <p:cNvPicPr preferRelativeResize="0"/>
          <p:nvPr/>
        </p:nvPicPr>
        <p:blipFill rotWithShape="1">
          <a:blip r:embed="rId3">
            <a:alphaModFix/>
          </a:blip>
          <a:srcRect t="2347" r="1755" b="6216"/>
          <a:stretch/>
        </p:blipFill>
        <p:spPr>
          <a:xfrm>
            <a:off x="663994" y="1305948"/>
            <a:ext cx="3100523" cy="3723389"/>
          </a:xfrm>
          <a:prstGeom prst="rect">
            <a:avLst/>
          </a:prstGeom>
          <a:noFill/>
          <a:ln>
            <a:noFill/>
          </a:ln>
        </p:spPr>
      </p:pic>
      <p:pic>
        <p:nvPicPr>
          <p:cNvPr id="781" name="Google Shape;781;g23763937cca_9_332"/>
          <p:cNvPicPr preferRelativeResize="0"/>
          <p:nvPr/>
        </p:nvPicPr>
        <p:blipFill rotWithShape="1">
          <a:blip r:embed="rId4">
            <a:alphaModFix/>
          </a:blip>
          <a:srcRect/>
          <a:stretch/>
        </p:blipFill>
        <p:spPr>
          <a:xfrm>
            <a:off x="10182559" y="219569"/>
            <a:ext cx="722172" cy="303494"/>
          </a:xfrm>
          <a:prstGeom prst="rect">
            <a:avLst/>
          </a:prstGeom>
          <a:noFill/>
          <a:ln>
            <a:noFill/>
          </a:ln>
        </p:spPr>
      </p:pic>
      <p:pic>
        <p:nvPicPr>
          <p:cNvPr id="782" name="Google Shape;782;g23763937cca_9_332"/>
          <p:cNvPicPr preferRelativeResize="0"/>
          <p:nvPr/>
        </p:nvPicPr>
        <p:blipFill rotWithShape="1">
          <a:blip r:embed="rId5">
            <a:alphaModFix/>
          </a:blip>
          <a:srcRect/>
          <a:stretch/>
        </p:blipFill>
        <p:spPr>
          <a:xfrm>
            <a:off x="8795600" y="180762"/>
            <a:ext cx="1272906" cy="342301"/>
          </a:xfrm>
          <a:prstGeom prst="rect">
            <a:avLst/>
          </a:prstGeom>
          <a:noFill/>
          <a:ln>
            <a:noFill/>
          </a:ln>
        </p:spPr>
      </p:pic>
      <p:pic>
        <p:nvPicPr>
          <p:cNvPr id="783" name="Google Shape;783;g23763937cca_9_332" descr="Amref Health Africa Signs MoU with Aga Khan Foundation East Africa to ..."/>
          <p:cNvPicPr preferRelativeResize="0"/>
          <p:nvPr/>
        </p:nvPicPr>
        <p:blipFill rotWithShape="1">
          <a:blip r:embed="rId6">
            <a:alphaModFix/>
          </a:blip>
          <a:srcRect/>
          <a:stretch/>
        </p:blipFill>
        <p:spPr>
          <a:xfrm>
            <a:off x="10940269" y="105542"/>
            <a:ext cx="979330" cy="551545"/>
          </a:xfrm>
          <a:prstGeom prst="rect">
            <a:avLst/>
          </a:prstGeom>
          <a:noFill/>
          <a:ln>
            <a:noFill/>
          </a:ln>
        </p:spPr>
      </p:pic>
      <p:sp>
        <p:nvSpPr>
          <p:cNvPr id="784" name="Google Shape;784;g23763937cca_9_332"/>
          <p:cNvSpPr/>
          <p:nvPr/>
        </p:nvSpPr>
        <p:spPr>
          <a:xfrm>
            <a:off x="1388027" y="3741935"/>
            <a:ext cx="976701" cy="912531"/>
          </a:xfrm>
          <a:prstGeom prst="flowChartConnector">
            <a:avLst/>
          </a:prstGeom>
          <a:noFill/>
          <a:ln w="57150" cap="flat" cmpd="sng">
            <a:solidFill>
              <a:srgbClr val="31FE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latin typeface="Arial"/>
              <a:ea typeface="Arial"/>
              <a:cs typeface="Arial"/>
              <a:sym typeface="Arial"/>
            </a:endParaRPr>
          </a:p>
        </p:txBody>
      </p:sp>
      <p:pic>
        <p:nvPicPr>
          <p:cNvPr id="785" name="Google Shape;785;g23763937cca_9_332"/>
          <p:cNvPicPr preferRelativeResize="0"/>
          <p:nvPr/>
        </p:nvPicPr>
        <p:blipFill rotWithShape="1">
          <a:blip r:embed="rId7">
            <a:alphaModFix/>
          </a:blip>
          <a:srcRect/>
          <a:stretch/>
        </p:blipFill>
        <p:spPr>
          <a:xfrm>
            <a:off x="4118712" y="1458585"/>
            <a:ext cx="5153173" cy="3378163"/>
          </a:xfrm>
          <a:prstGeom prst="rect">
            <a:avLst/>
          </a:prstGeom>
          <a:noFill/>
          <a:ln>
            <a:solidFill>
              <a:schemeClr val="bg2"/>
            </a:solidFill>
          </a:ln>
        </p:spPr>
      </p:pic>
      <p:pic>
        <p:nvPicPr>
          <p:cNvPr id="786" name="Google Shape;786;g23763937cca_9_332" descr="Kajiado Kenya 2011 | Natural landmarks, Photo, Landmarks"/>
          <p:cNvPicPr preferRelativeResize="0"/>
          <p:nvPr/>
        </p:nvPicPr>
        <p:blipFill rotWithShape="1">
          <a:blip r:embed="rId8">
            <a:alphaModFix/>
          </a:blip>
          <a:srcRect t="5253" b="5684"/>
          <a:stretch/>
        </p:blipFill>
        <p:spPr>
          <a:xfrm>
            <a:off x="663994" y="4889696"/>
            <a:ext cx="3100523" cy="184093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90558" y="2264433"/>
            <a:ext cx="6950801" cy="1655762"/>
          </a:xfrm>
        </p:spPr>
        <p:txBody>
          <a:bodyPr>
            <a:normAutofit fontScale="90000"/>
          </a:bodyPr>
          <a:lstStyle/>
          <a:p>
            <a:pPr lvl="0"/>
            <a:r>
              <a:rPr lang="en-US" dirty="0">
                <a:sym typeface="Quicksand"/>
              </a:rPr>
              <a:t>The Safe Water Resiliency Toolkit: Using GIS Technology to Identify </a:t>
            </a:r>
            <a:br>
              <a:rPr lang="en-US" dirty="0">
                <a:sym typeface="Quicksand"/>
              </a:rPr>
            </a:br>
            <a:r>
              <a:rPr lang="en-US" dirty="0">
                <a:sym typeface="Quicksand"/>
              </a:rPr>
              <a:t>and Mitigate Risk to </a:t>
            </a:r>
            <a:br>
              <a:rPr lang="en-US" dirty="0">
                <a:sym typeface="Quicksand"/>
              </a:rPr>
            </a:br>
            <a:r>
              <a:rPr lang="en-US" dirty="0">
                <a:sym typeface="Quicksand"/>
              </a:rPr>
              <a:t>Water Infrastructure </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dirty="0">
                <a:sym typeface="Quicksand"/>
              </a:rPr>
              <a:t>Lauren </a:t>
            </a:r>
            <a:r>
              <a:rPr lang="en-GB" dirty="0" err="1">
                <a:sym typeface="Quicksand"/>
              </a:rPr>
              <a:t>Cuscuna</a:t>
            </a:r>
            <a:endParaRPr lang="en-GB" dirty="0">
              <a:sym typeface="Quicksand"/>
            </a:endParaRPr>
          </a:p>
        </p:txBody>
      </p:sp>
      <p:pic>
        <p:nvPicPr>
          <p:cNvPr id="11" name="Google Shape;793;g2330dfe9ae3_0_23">
            <a:extLst>
              <a:ext uri="{FF2B5EF4-FFF2-40B4-BE49-F238E27FC236}">
                <a16:creationId xmlns:a16="http://schemas.microsoft.com/office/drawing/2014/main" id="{12F360D9-C583-1E7E-C392-7B206080EB74}"/>
              </a:ext>
            </a:extLst>
          </p:cNvPr>
          <p:cNvPicPr preferRelativeResize="0"/>
          <p:nvPr/>
        </p:nvPicPr>
        <p:blipFill>
          <a:blip r:embed="rId2">
            <a:alphaModFix/>
            <a:duotone>
              <a:prstClr val="black"/>
              <a:schemeClr val="accent4">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3308957" y="5649685"/>
            <a:ext cx="1992668" cy="820313"/>
          </a:xfrm>
          <a:prstGeom prst="rect">
            <a:avLst/>
          </a:prstGeom>
          <a:noFill/>
          <a:ln>
            <a:noFill/>
          </a:ln>
        </p:spPr>
      </p:pic>
      <p:pic>
        <p:nvPicPr>
          <p:cNvPr id="12" name="Google Shape;794;g2330dfe9ae3_0_23">
            <a:extLst>
              <a:ext uri="{FF2B5EF4-FFF2-40B4-BE49-F238E27FC236}">
                <a16:creationId xmlns:a16="http://schemas.microsoft.com/office/drawing/2014/main" id="{F295CC3C-16D7-D7FA-39F4-5897E4DF4386}"/>
              </a:ext>
            </a:extLst>
          </p:cNvPr>
          <p:cNvPicPr preferRelativeResize="0"/>
          <p:nvPr/>
        </p:nvPicPr>
        <p:blipFill>
          <a:blip r:embed="rId4">
            <a:alphaModFix/>
            <a:duotone>
              <a:prstClr val="black"/>
              <a:schemeClr val="accent4">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5863730" y="5539284"/>
            <a:ext cx="2650625" cy="964828"/>
          </a:xfrm>
          <a:prstGeom prst="rect">
            <a:avLst/>
          </a:prstGeom>
          <a:noFill/>
          <a:ln>
            <a:noFill/>
          </a:ln>
        </p:spPr>
      </p:pic>
    </p:spTree>
    <p:extLst>
      <p:ext uri="{BB962C8B-B14F-4D97-AF65-F5344CB8AC3E}">
        <p14:creationId xmlns:p14="http://schemas.microsoft.com/office/powerpoint/2010/main" val="424340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16"/>
          <p:cNvSpPr/>
          <p:nvPr/>
        </p:nvSpPr>
        <p:spPr>
          <a:xfrm>
            <a:off x="6575125" y="2056275"/>
            <a:ext cx="5616900" cy="3540900"/>
          </a:xfrm>
          <a:prstGeom prst="rect">
            <a:avLst/>
          </a:prstGeom>
          <a:solidFill>
            <a:schemeClr val="accent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6"/>
          <p:cNvSpPr txBox="1">
            <a:spLocks noGrp="1"/>
          </p:cNvSpPr>
          <p:nvPr>
            <p:ph type="title"/>
          </p:nvPr>
        </p:nvSpPr>
        <p:spPr/>
        <p:txBody>
          <a:bodyPr>
            <a:normAutofit fontScale="90000"/>
          </a:bodyPr>
          <a:lstStyle/>
          <a:p>
            <a:pPr lvl="0"/>
            <a:r>
              <a:rPr lang="en-US"/>
              <a:t>Innovation is a key part of our mission and our success in community water supply</a:t>
            </a:r>
          </a:p>
        </p:txBody>
      </p:sp>
      <p:sp>
        <p:nvSpPr>
          <p:cNvPr id="801" name="Google Shape;801;p16"/>
          <p:cNvSpPr txBox="1">
            <a:spLocks noGrp="1"/>
          </p:cNvSpPr>
          <p:nvPr>
            <p:ph idx="1"/>
          </p:nvPr>
        </p:nvSpPr>
        <p:spPr/>
        <p:txBody>
          <a:bodyPr/>
          <a:lstStyle/>
          <a:p>
            <a:pPr lvl="0"/>
            <a:r>
              <a:rPr lang="en-GB" dirty="0"/>
              <a:t>About Safe Water Network</a:t>
            </a:r>
          </a:p>
          <a:p>
            <a:pPr lvl="0"/>
            <a:endParaRPr lang="en-GB" dirty="0"/>
          </a:p>
          <a:p>
            <a:pPr lvl="0"/>
            <a:endParaRPr lang="en-GB" dirty="0"/>
          </a:p>
        </p:txBody>
      </p:sp>
      <p:sp>
        <p:nvSpPr>
          <p:cNvPr id="802" name="Google Shape;802;p16"/>
          <p:cNvSpPr txBox="1">
            <a:spLocks noGrp="1"/>
          </p:cNvSpPr>
          <p:nvPr>
            <p:ph type="body" idx="4294967295"/>
          </p:nvPr>
        </p:nvSpPr>
        <p:spPr>
          <a:xfrm>
            <a:off x="7267575" y="2195513"/>
            <a:ext cx="4924425" cy="3619500"/>
          </a:xfrm>
          <a:prstGeom prst="rect">
            <a:avLst/>
          </a:prstGeom>
          <a:noFill/>
          <a:ln>
            <a:noFill/>
          </a:ln>
        </p:spPr>
        <p:txBody>
          <a:bodyPr spcFirstLastPara="1" wrap="square" lIns="91425" tIns="45700" rIns="91425" bIns="46800" anchor="t" anchorCtr="0">
            <a:normAutofit/>
          </a:bodyPr>
          <a:lstStyle/>
          <a:p>
            <a:pPr marL="0" lvl="0" indent="0" algn="l" rtl="0">
              <a:lnSpc>
                <a:spcPct val="90000"/>
              </a:lnSpc>
              <a:spcBef>
                <a:spcPts val="0"/>
              </a:spcBef>
              <a:spcAft>
                <a:spcPts val="0"/>
              </a:spcAft>
              <a:buClr>
                <a:schemeClr val="dk1"/>
              </a:buClr>
              <a:buSzPts val="2200"/>
              <a:buFont typeface="Quicksand"/>
              <a:buNone/>
            </a:pPr>
            <a:r>
              <a:rPr lang="en-GB">
                <a:solidFill>
                  <a:schemeClr val="lt1"/>
                </a:solidFill>
              </a:rPr>
              <a:t>The Safe Water Resiliency Toolkit</a:t>
            </a:r>
            <a:endParaRPr>
              <a:solidFill>
                <a:schemeClr val="lt1"/>
              </a:solidFill>
            </a:endParaRPr>
          </a:p>
          <a:p>
            <a:pPr marL="457200" lvl="0" indent="-323850" algn="l" rtl="0">
              <a:lnSpc>
                <a:spcPct val="90000"/>
              </a:lnSpc>
              <a:spcBef>
                <a:spcPts val="1000"/>
              </a:spcBef>
              <a:spcAft>
                <a:spcPts val="0"/>
              </a:spcAft>
              <a:buClr>
                <a:schemeClr val="lt1"/>
              </a:buClr>
              <a:buSzPts val="1500"/>
              <a:buAutoNum type="arabicPeriod"/>
            </a:pPr>
            <a:r>
              <a:rPr lang="en-GB" sz="1500" b="1">
                <a:solidFill>
                  <a:schemeClr val="lt1"/>
                </a:solidFill>
              </a:rPr>
              <a:t>Feasibility Tool</a:t>
            </a:r>
            <a:r>
              <a:rPr lang="en-GB" sz="1500">
                <a:solidFill>
                  <a:schemeClr val="lt1"/>
                </a:solidFill>
              </a:rPr>
              <a:t>: Pre-Screen &amp; Assess Optimal Communities</a:t>
            </a:r>
            <a:endParaRPr sz="1500">
              <a:solidFill>
                <a:schemeClr val="lt1"/>
              </a:solidFill>
            </a:endParaRPr>
          </a:p>
          <a:p>
            <a:pPr marL="457200" lvl="0" indent="-323850" algn="l" rtl="0">
              <a:lnSpc>
                <a:spcPct val="90000"/>
              </a:lnSpc>
              <a:spcBef>
                <a:spcPts val="1000"/>
              </a:spcBef>
              <a:spcAft>
                <a:spcPts val="0"/>
              </a:spcAft>
              <a:buClr>
                <a:schemeClr val="lt1"/>
              </a:buClr>
              <a:buSzPts val="1500"/>
              <a:buAutoNum type="arabicPeriod"/>
            </a:pPr>
            <a:r>
              <a:rPr lang="en-GB" sz="1500" b="1">
                <a:solidFill>
                  <a:schemeClr val="lt1"/>
                </a:solidFill>
              </a:rPr>
              <a:t>Risk Assessment Tool</a:t>
            </a:r>
            <a:r>
              <a:rPr lang="en-GB" sz="1500">
                <a:solidFill>
                  <a:schemeClr val="lt1"/>
                </a:solidFill>
              </a:rPr>
              <a:t>: Explore Local &amp; Regional Hazards &amp; Risks</a:t>
            </a:r>
            <a:endParaRPr sz="1500">
              <a:solidFill>
                <a:schemeClr val="lt1"/>
              </a:solidFill>
            </a:endParaRPr>
          </a:p>
          <a:p>
            <a:pPr marL="457200" lvl="0" indent="-323850" algn="l" rtl="0">
              <a:lnSpc>
                <a:spcPct val="90000"/>
              </a:lnSpc>
              <a:spcBef>
                <a:spcPts val="1000"/>
              </a:spcBef>
              <a:spcAft>
                <a:spcPts val="0"/>
              </a:spcAft>
              <a:buClr>
                <a:schemeClr val="lt1"/>
              </a:buClr>
              <a:buSzPts val="1500"/>
              <a:buAutoNum type="arabicPeriod"/>
            </a:pPr>
            <a:r>
              <a:rPr lang="en-GB" sz="1500" b="1">
                <a:solidFill>
                  <a:schemeClr val="lt1"/>
                </a:solidFill>
              </a:rPr>
              <a:t>EPANET+ Tool</a:t>
            </a:r>
            <a:r>
              <a:rPr lang="en-GB" sz="1500">
                <a:solidFill>
                  <a:schemeClr val="lt1"/>
                </a:solidFill>
              </a:rPr>
              <a:t>: Plan Optimal Infrastructure Design</a:t>
            </a:r>
            <a:endParaRPr sz="1500">
              <a:solidFill>
                <a:schemeClr val="lt1"/>
              </a:solidFill>
            </a:endParaRPr>
          </a:p>
          <a:p>
            <a:pPr marL="457200" lvl="0" indent="-323850" algn="l" rtl="0">
              <a:lnSpc>
                <a:spcPct val="90000"/>
              </a:lnSpc>
              <a:spcBef>
                <a:spcPts val="1000"/>
              </a:spcBef>
              <a:spcAft>
                <a:spcPts val="0"/>
              </a:spcAft>
              <a:buClr>
                <a:schemeClr val="lt1"/>
              </a:buClr>
              <a:buSzPts val="1500"/>
              <a:buAutoNum type="arabicPeriod"/>
            </a:pPr>
            <a:r>
              <a:rPr lang="en-GB" sz="1500" b="1">
                <a:solidFill>
                  <a:schemeClr val="lt1"/>
                </a:solidFill>
              </a:rPr>
              <a:t>Mitigation Tool</a:t>
            </a:r>
            <a:r>
              <a:rPr lang="en-GB" sz="1500">
                <a:solidFill>
                  <a:schemeClr val="lt1"/>
                </a:solidFill>
              </a:rPr>
              <a:t>: Creating Infrastructure and Community Resilience</a:t>
            </a:r>
            <a:endParaRPr sz="1500">
              <a:solidFill>
                <a:schemeClr val="lt1"/>
              </a:solidFill>
            </a:endParaRPr>
          </a:p>
          <a:p>
            <a:pPr marL="457200" lvl="0" indent="-323850" algn="l" rtl="0">
              <a:lnSpc>
                <a:spcPct val="90000"/>
              </a:lnSpc>
              <a:spcBef>
                <a:spcPts val="1000"/>
              </a:spcBef>
              <a:spcAft>
                <a:spcPts val="1000"/>
              </a:spcAft>
              <a:buClr>
                <a:schemeClr val="lt1"/>
              </a:buClr>
              <a:buSzPts val="1500"/>
              <a:buAutoNum type="arabicPeriod"/>
            </a:pPr>
            <a:r>
              <a:rPr lang="en-GB" sz="1500" b="1">
                <a:solidFill>
                  <a:schemeClr val="lt1"/>
                </a:solidFill>
              </a:rPr>
              <a:t>Field Sales Tool</a:t>
            </a:r>
            <a:r>
              <a:rPr lang="en-GB" sz="1500">
                <a:solidFill>
                  <a:schemeClr val="lt1"/>
                </a:solidFill>
              </a:rPr>
              <a:t>: Building Sustainability and Growth</a:t>
            </a:r>
            <a:endParaRPr sz="1500">
              <a:solidFill>
                <a:schemeClr val="lt1"/>
              </a:solidFill>
            </a:endParaRPr>
          </a:p>
        </p:txBody>
      </p:sp>
      <p:pic>
        <p:nvPicPr>
          <p:cNvPr id="803" name="Google Shape;803;p16"/>
          <p:cNvPicPr preferRelativeResize="0"/>
          <p:nvPr/>
        </p:nvPicPr>
        <p:blipFill rotWithShape="1">
          <a:blip r:embed="rId3">
            <a:alphaModFix/>
          </a:blip>
          <a:srcRect l="25088" t="12103" r="34915"/>
          <a:stretch/>
        </p:blipFill>
        <p:spPr>
          <a:xfrm>
            <a:off x="654000" y="2308625"/>
            <a:ext cx="3887526" cy="3325875"/>
          </a:xfrm>
          <a:prstGeom prst="rect">
            <a:avLst/>
          </a:prstGeom>
          <a:noFill/>
          <a:ln>
            <a:noFill/>
          </a:ln>
        </p:spPr>
      </p:pic>
      <p:pic>
        <p:nvPicPr>
          <p:cNvPr id="804" name="Google Shape;804;p16"/>
          <p:cNvPicPr preferRelativeResize="0"/>
          <p:nvPr/>
        </p:nvPicPr>
        <p:blipFill rotWithShape="1">
          <a:blip r:embed="rId3">
            <a:alphaModFix/>
          </a:blip>
          <a:srcRect l="3502" t="7490" r="77113" b="8348"/>
          <a:stretch/>
        </p:blipFill>
        <p:spPr>
          <a:xfrm>
            <a:off x="4770175" y="2079575"/>
            <a:ext cx="1103976" cy="1865850"/>
          </a:xfrm>
          <a:prstGeom prst="rect">
            <a:avLst/>
          </a:prstGeom>
          <a:noFill/>
          <a:ln>
            <a:noFill/>
          </a:ln>
        </p:spPr>
      </p:pic>
      <p:pic>
        <p:nvPicPr>
          <p:cNvPr id="805" name="Google Shape;805;p16"/>
          <p:cNvPicPr preferRelativeResize="0"/>
          <p:nvPr/>
        </p:nvPicPr>
        <p:blipFill rotWithShape="1">
          <a:blip r:embed="rId3">
            <a:alphaModFix/>
          </a:blip>
          <a:srcRect l="66392" t="8651" r="1721" b="1791"/>
          <a:stretch/>
        </p:blipFill>
        <p:spPr>
          <a:xfrm>
            <a:off x="4770175" y="4028373"/>
            <a:ext cx="1365201" cy="14926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2" name="Google Shape;812;g230c7826214_0_2"/>
          <p:cNvSpPr txBox="1">
            <a:spLocks noGrp="1"/>
          </p:cNvSpPr>
          <p:nvPr>
            <p:ph type="title"/>
          </p:nvPr>
        </p:nvSpPr>
        <p:spPr/>
        <p:txBody>
          <a:bodyPr/>
          <a:lstStyle/>
          <a:p>
            <a:pPr lvl="0"/>
            <a:r>
              <a:rPr lang="en-US"/>
              <a:t>What happens when we don’t plan for climate shocks?</a:t>
            </a:r>
          </a:p>
        </p:txBody>
      </p:sp>
      <p:sp>
        <p:nvSpPr>
          <p:cNvPr id="811" name="Google Shape;811;g230c7826214_0_2"/>
          <p:cNvSpPr txBox="1">
            <a:spLocks noGrp="1"/>
          </p:cNvSpPr>
          <p:nvPr>
            <p:ph idx="1"/>
          </p:nvPr>
        </p:nvSpPr>
        <p:spPr>
          <a:xfrm>
            <a:off x="751840" y="1825625"/>
            <a:ext cx="5463903" cy="4519613"/>
          </a:xfrm>
        </p:spPr>
        <p:txBody>
          <a:bodyPr>
            <a:normAutofit fontScale="85000" lnSpcReduction="20000"/>
          </a:bodyPr>
          <a:lstStyle/>
          <a:p>
            <a:pPr lvl="0">
              <a:lnSpc>
                <a:spcPct val="120000"/>
              </a:lnSpc>
            </a:pPr>
            <a:r>
              <a:rPr lang="en-US" dirty="0"/>
              <a:t>Flooding at water treatment facilities leads to direct and indirect costs</a:t>
            </a:r>
          </a:p>
          <a:p>
            <a:pPr lvl="0">
              <a:lnSpc>
                <a:spcPct val="120000"/>
              </a:lnSpc>
            </a:pPr>
            <a:r>
              <a:rPr lang="en-US" dirty="0"/>
              <a:t>Total Cost of Flood Damage at Station in Volta Region, Ghana</a:t>
            </a:r>
          </a:p>
          <a:p>
            <a:pPr lvl="0">
              <a:lnSpc>
                <a:spcPct val="120000"/>
              </a:lnSpc>
            </a:pPr>
            <a:endParaRPr lang="en-US" dirty="0"/>
          </a:p>
          <a:p>
            <a:pPr lvl="0">
              <a:lnSpc>
                <a:spcPct val="120000"/>
              </a:lnSpc>
            </a:pPr>
            <a:endParaRPr lang="en-US" dirty="0"/>
          </a:p>
          <a:p>
            <a:pPr lvl="0">
              <a:lnSpc>
                <a:spcPct val="120000"/>
              </a:lnSpc>
            </a:pPr>
            <a:endParaRPr lang="en-US" dirty="0"/>
          </a:p>
          <a:p>
            <a:pPr lvl="0">
              <a:lnSpc>
                <a:spcPct val="120000"/>
              </a:lnSpc>
            </a:pPr>
            <a:endParaRPr lang="en-US" dirty="0"/>
          </a:p>
          <a:p>
            <a:pPr lvl="0">
              <a:lnSpc>
                <a:spcPct val="120000"/>
              </a:lnSpc>
            </a:pPr>
            <a:r>
              <a:rPr lang="en-US" dirty="0"/>
              <a:t>The risk assessment tool identifies areas at-risk for flood and displays data visually  to improve site planning and mitigate the impact of environmental hazards.</a:t>
            </a:r>
          </a:p>
        </p:txBody>
      </p:sp>
      <p:pic>
        <p:nvPicPr>
          <p:cNvPr id="814" name="Google Shape;814;g230c7826214_0_2"/>
          <p:cNvPicPr preferRelativeResize="0"/>
          <p:nvPr/>
        </p:nvPicPr>
        <p:blipFill rotWithShape="1">
          <a:blip r:embed="rId3">
            <a:alphaModFix/>
          </a:blip>
          <a:srcRect l="4453" r="4463"/>
          <a:stretch/>
        </p:blipFill>
        <p:spPr>
          <a:xfrm>
            <a:off x="6267875" y="1825625"/>
            <a:ext cx="5187072" cy="3219000"/>
          </a:xfrm>
          <a:prstGeom prst="rect">
            <a:avLst/>
          </a:prstGeom>
          <a:noFill/>
          <a:ln>
            <a:noFill/>
          </a:ln>
        </p:spPr>
      </p:pic>
      <p:sp>
        <p:nvSpPr>
          <p:cNvPr id="815" name="Google Shape;815;g230c7826214_0_2"/>
          <p:cNvSpPr txBox="1"/>
          <p:nvPr/>
        </p:nvSpPr>
        <p:spPr>
          <a:xfrm>
            <a:off x="6267875" y="5044625"/>
            <a:ext cx="4010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i="1">
                <a:solidFill>
                  <a:schemeClr val="accent5"/>
                </a:solidFill>
              </a:rPr>
              <a:t>Flood Risk Zones in Volta Region, Ghana</a:t>
            </a:r>
            <a:endParaRPr i="1">
              <a:solidFill>
                <a:schemeClr val="accent5"/>
              </a:solidFill>
            </a:endParaRPr>
          </a:p>
        </p:txBody>
      </p:sp>
      <p:sp>
        <p:nvSpPr>
          <p:cNvPr id="816" name="Google Shape;816;g230c7826214_0_2"/>
          <p:cNvSpPr/>
          <p:nvPr/>
        </p:nvSpPr>
        <p:spPr>
          <a:xfrm>
            <a:off x="1085372" y="3344907"/>
            <a:ext cx="1226100" cy="1226100"/>
          </a:xfrm>
          <a:prstGeom prst="ellipse">
            <a:avLst/>
          </a:prstGeom>
          <a:solidFill>
            <a:schemeClr val="bg2"/>
          </a:solidFill>
          <a:ln w="762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g230c7826214_0_2"/>
          <p:cNvSpPr/>
          <p:nvPr/>
        </p:nvSpPr>
        <p:spPr>
          <a:xfrm>
            <a:off x="2677822" y="3344907"/>
            <a:ext cx="1226100" cy="1226100"/>
          </a:xfrm>
          <a:prstGeom prst="ellipse">
            <a:avLst/>
          </a:prstGeom>
          <a:solidFill>
            <a:schemeClr val="bg2"/>
          </a:solidFill>
          <a:ln w="762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g230c7826214_0_2"/>
          <p:cNvSpPr/>
          <p:nvPr/>
        </p:nvSpPr>
        <p:spPr>
          <a:xfrm>
            <a:off x="4198972" y="3344907"/>
            <a:ext cx="1226100" cy="1226100"/>
          </a:xfrm>
          <a:prstGeom prst="ellipse">
            <a:avLst/>
          </a:prstGeom>
          <a:solidFill>
            <a:schemeClr val="bg2"/>
          </a:solidFill>
          <a:ln w="762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g230c7826214_0_2"/>
          <p:cNvSpPr txBox="1"/>
          <p:nvPr/>
        </p:nvSpPr>
        <p:spPr>
          <a:xfrm>
            <a:off x="1137572" y="3627057"/>
            <a:ext cx="11217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b="1">
                <a:solidFill>
                  <a:schemeClr val="lt1"/>
                </a:solidFill>
                <a:latin typeface="Quicksand"/>
                <a:ea typeface="Quicksand"/>
                <a:cs typeface="Quicksand"/>
                <a:sym typeface="Quicksand"/>
              </a:rPr>
              <a:t>$615</a:t>
            </a:r>
            <a:endParaRPr sz="2000" b="1">
              <a:solidFill>
                <a:schemeClr val="lt1"/>
              </a:solidFill>
              <a:latin typeface="Quicksand"/>
              <a:ea typeface="Quicksand"/>
              <a:cs typeface="Quicksand"/>
              <a:sym typeface="Quicksand"/>
            </a:endParaRPr>
          </a:p>
          <a:p>
            <a:pPr marL="0" lvl="0" indent="0" algn="ctr" rtl="0">
              <a:spcBef>
                <a:spcPts val="0"/>
              </a:spcBef>
              <a:spcAft>
                <a:spcPts val="0"/>
              </a:spcAft>
              <a:buNone/>
            </a:pPr>
            <a:r>
              <a:rPr lang="en-GB" sz="1100">
                <a:solidFill>
                  <a:schemeClr val="lt1"/>
                </a:solidFill>
                <a:latin typeface="Quicksand Medium"/>
                <a:ea typeface="Quicksand Medium"/>
                <a:cs typeface="Quicksand Medium"/>
                <a:sym typeface="Quicksand Medium"/>
              </a:rPr>
              <a:t>Lost Revenue</a:t>
            </a:r>
            <a:endParaRPr sz="1100">
              <a:solidFill>
                <a:schemeClr val="lt1"/>
              </a:solidFill>
              <a:latin typeface="Quicksand Medium"/>
              <a:ea typeface="Quicksand Medium"/>
              <a:cs typeface="Quicksand Medium"/>
              <a:sym typeface="Quicksand Medium"/>
            </a:endParaRPr>
          </a:p>
        </p:txBody>
      </p:sp>
      <p:sp>
        <p:nvSpPr>
          <p:cNvPr id="820" name="Google Shape;820;g230c7826214_0_2"/>
          <p:cNvSpPr txBox="1"/>
          <p:nvPr/>
        </p:nvSpPr>
        <p:spPr>
          <a:xfrm>
            <a:off x="2730022" y="3627057"/>
            <a:ext cx="11217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b="1">
                <a:solidFill>
                  <a:schemeClr val="lt1"/>
                </a:solidFill>
                <a:latin typeface="Quicksand"/>
                <a:ea typeface="Quicksand"/>
                <a:cs typeface="Quicksand"/>
                <a:sym typeface="Quicksand"/>
              </a:rPr>
              <a:t>$3,000</a:t>
            </a:r>
            <a:endParaRPr sz="2000" b="1">
              <a:solidFill>
                <a:schemeClr val="lt1"/>
              </a:solidFill>
              <a:latin typeface="Quicksand"/>
              <a:ea typeface="Quicksand"/>
              <a:cs typeface="Quicksand"/>
              <a:sym typeface="Quicksand"/>
            </a:endParaRPr>
          </a:p>
          <a:p>
            <a:pPr marL="0" lvl="0" indent="0" algn="ctr" rtl="0">
              <a:spcBef>
                <a:spcPts val="0"/>
              </a:spcBef>
              <a:spcAft>
                <a:spcPts val="0"/>
              </a:spcAft>
              <a:buNone/>
            </a:pPr>
            <a:r>
              <a:rPr lang="en-GB" sz="1100">
                <a:solidFill>
                  <a:schemeClr val="lt1"/>
                </a:solidFill>
                <a:latin typeface="Quicksand Medium"/>
                <a:ea typeface="Quicksand Medium"/>
                <a:cs typeface="Quicksand Medium"/>
                <a:sym typeface="Quicksand Medium"/>
              </a:rPr>
              <a:t>Equipment Repair</a:t>
            </a:r>
            <a:endParaRPr sz="1100">
              <a:solidFill>
                <a:schemeClr val="lt1"/>
              </a:solidFill>
              <a:latin typeface="Quicksand Medium"/>
              <a:ea typeface="Quicksand Medium"/>
              <a:cs typeface="Quicksand Medium"/>
              <a:sym typeface="Quicksand Medium"/>
            </a:endParaRPr>
          </a:p>
        </p:txBody>
      </p:sp>
      <p:sp>
        <p:nvSpPr>
          <p:cNvPr id="821" name="Google Shape;821;g230c7826214_0_2"/>
          <p:cNvSpPr txBox="1"/>
          <p:nvPr/>
        </p:nvSpPr>
        <p:spPr>
          <a:xfrm>
            <a:off x="4270272" y="3607482"/>
            <a:ext cx="11217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000" b="1">
                <a:solidFill>
                  <a:schemeClr val="lt1"/>
                </a:solidFill>
                <a:latin typeface="Quicksand"/>
                <a:ea typeface="Quicksand"/>
                <a:cs typeface="Quicksand"/>
                <a:sym typeface="Quicksand"/>
              </a:rPr>
              <a:t>$3,250</a:t>
            </a:r>
            <a:endParaRPr sz="2000" b="1">
              <a:solidFill>
                <a:schemeClr val="lt1"/>
              </a:solidFill>
              <a:latin typeface="Quicksand"/>
              <a:ea typeface="Quicksand"/>
              <a:cs typeface="Quicksand"/>
              <a:sym typeface="Quicksand"/>
            </a:endParaRPr>
          </a:p>
          <a:p>
            <a:pPr marL="0" lvl="0" indent="0" algn="ctr" rtl="0">
              <a:spcBef>
                <a:spcPts val="0"/>
              </a:spcBef>
              <a:spcAft>
                <a:spcPts val="0"/>
              </a:spcAft>
              <a:buNone/>
            </a:pPr>
            <a:r>
              <a:rPr lang="en-GB" sz="1100">
                <a:solidFill>
                  <a:schemeClr val="lt1"/>
                </a:solidFill>
                <a:latin typeface="Quicksand Medium"/>
                <a:ea typeface="Quicksand Medium"/>
                <a:cs typeface="Quicksand Medium"/>
                <a:sym typeface="Quicksand Medium"/>
              </a:rPr>
              <a:t>Benefits Lost</a:t>
            </a:r>
            <a:endParaRPr sz="1100">
              <a:solidFill>
                <a:schemeClr val="lt1"/>
              </a:solidFill>
              <a:latin typeface="Quicksand Medium"/>
              <a:ea typeface="Quicksand Medium"/>
              <a:cs typeface="Quicksand Medium"/>
              <a:sym typeface="Quicksand Medium"/>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g230c7826214_0_11"/>
          <p:cNvSpPr txBox="1">
            <a:spLocks noGrp="1"/>
          </p:cNvSpPr>
          <p:nvPr>
            <p:ph type="title"/>
          </p:nvPr>
        </p:nvSpPr>
        <p:spPr/>
        <p:txBody>
          <a:bodyPr/>
          <a:lstStyle/>
          <a:p>
            <a:pPr lvl="0"/>
            <a:r>
              <a:rPr lang="en-US"/>
              <a:t>How can site planning technology optimize impact?</a:t>
            </a:r>
          </a:p>
        </p:txBody>
      </p:sp>
      <p:sp>
        <p:nvSpPr>
          <p:cNvPr id="828" name="Google Shape;828;g230c7826214_0_11"/>
          <p:cNvSpPr txBox="1">
            <a:spLocks noGrp="1"/>
          </p:cNvSpPr>
          <p:nvPr>
            <p:ph idx="1"/>
          </p:nvPr>
        </p:nvSpPr>
        <p:spPr>
          <a:xfrm>
            <a:off x="751840" y="1825625"/>
            <a:ext cx="5180874" cy="4422775"/>
          </a:xfrm>
        </p:spPr>
        <p:txBody>
          <a:bodyPr>
            <a:normAutofit lnSpcReduction="10000"/>
          </a:bodyPr>
          <a:lstStyle/>
          <a:p>
            <a:pPr marL="342900" lvl="0" indent="-342900">
              <a:lnSpc>
                <a:spcPct val="110000"/>
              </a:lnSpc>
              <a:buClr>
                <a:schemeClr val="bg2"/>
              </a:buClr>
              <a:buFont typeface="Arial" panose="020B0604020202020204" pitchFamily="34" charset="0"/>
              <a:buChar char="•"/>
            </a:pPr>
            <a:r>
              <a:rPr lang="en-US" dirty="0"/>
              <a:t>Users identify criteria for </a:t>
            </a:r>
            <a:br>
              <a:rPr lang="en-US" dirty="0"/>
            </a:br>
            <a:r>
              <a:rPr lang="en-US" dirty="0"/>
              <a:t>site suitability</a:t>
            </a:r>
          </a:p>
          <a:p>
            <a:pPr marL="342900" lvl="0" indent="-342900">
              <a:lnSpc>
                <a:spcPct val="110000"/>
              </a:lnSpc>
              <a:buClr>
                <a:schemeClr val="bg2"/>
              </a:buClr>
              <a:buFont typeface="Arial" panose="020B0604020202020204" pitchFamily="34" charset="0"/>
              <a:buChar char="•"/>
            </a:pPr>
            <a:r>
              <a:rPr lang="en-US" dirty="0"/>
              <a:t>Feasibility Assessment Tool overlays data across communities</a:t>
            </a:r>
          </a:p>
          <a:p>
            <a:pPr marL="342900" lvl="0" indent="-342900">
              <a:lnSpc>
                <a:spcPct val="110000"/>
              </a:lnSpc>
              <a:buClr>
                <a:schemeClr val="bg2"/>
              </a:buClr>
              <a:buFont typeface="Arial" panose="020B0604020202020204" pitchFamily="34" charset="0"/>
              <a:buChar char="•"/>
            </a:pPr>
            <a:r>
              <a:rPr lang="en-US" dirty="0"/>
              <a:t>Communities are ranked based </a:t>
            </a:r>
            <a:br>
              <a:rPr lang="en-US" dirty="0"/>
            </a:br>
            <a:r>
              <a:rPr lang="en-US" dirty="0"/>
              <a:t>on how much they meet </a:t>
            </a:r>
            <a:br>
              <a:rPr lang="en-US" dirty="0"/>
            </a:br>
            <a:r>
              <a:rPr lang="en-US" dirty="0"/>
              <a:t>specified criteria</a:t>
            </a:r>
          </a:p>
          <a:p>
            <a:pPr marL="342900" lvl="0" indent="-342900">
              <a:lnSpc>
                <a:spcPct val="110000"/>
              </a:lnSpc>
              <a:buClr>
                <a:schemeClr val="bg2"/>
              </a:buClr>
              <a:buFont typeface="Arial" panose="020B0604020202020204" pitchFamily="34" charset="0"/>
              <a:buChar char="•"/>
            </a:pPr>
            <a:r>
              <a:rPr lang="en-US" dirty="0"/>
              <a:t>Streamlines site selection process and provides data visualization</a:t>
            </a:r>
          </a:p>
          <a:p>
            <a:pPr marL="342900" lvl="0" indent="-342900">
              <a:lnSpc>
                <a:spcPct val="110000"/>
              </a:lnSpc>
              <a:buClr>
                <a:schemeClr val="bg2"/>
              </a:buClr>
              <a:buFont typeface="Arial" panose="020B0604020202020204" pitchFamily="34" charset="0"/>
              <a:buChar char="•"/>
            </a:pPr>
            <a:r>
              <a:rPr lang="en-US" dirty="0"/>
              <a:t>Ensures communities selected are right-fit and benefit most</a:t>
            </a:r>
          </a:p>
        </p:txBody>
      </p:sp>
      <p:pic>
        <p:nvPicPr>
          <p:cNvPr id="830" name="Google Shape;830;g230c7826214_0_11"/>
          <p:cNvPicPr preferRelativeResize="0"/>
          <p:nvPr/>
        </p:nvPicPr>
        <p:blipFill>
          <a:blip r:embed="rId3">
            <a:alphaModFix/>
          </a:blip>
          <a:stretch>
            <a:fillRect/>
          </a:stretch>
        </p:blipFill>
        <p:spPr>
          <a:xfrm>
            <a:off x="5812971" y="1869168"/>
            <a:ext cx="6019802" cy="2917255"/>
          </a:xfrm>
          <a:prstGeom prst="rect">
            <a:avLst/>
          </a:prstGeom>
          <a:noFill/>
          <a:ln>
            <a:noFill/>
          </a:ln>
        </p:spPr>
      </p:pic>
      <p:sp>
        <p:nvSpPr>
          <p:cNvPr id="831" name="Google Shape;831;g230c7826214_0_11"/>
          <p:cNvSpPr txBox="1"/>
          <p:nvPr/>
        </p:nvSpPr>
        <p:spPr>
          <a:xfrm>
            <a:off x="5812971" y="4786418"/>
            <a:ext cx="5282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i="1">
                <a:solidFill>
                  <a:schemeClr val="accent5"/>
                </a:solidFill>
              </a:rPr>
              <a:t>Planning Data Visualization for Nobewam, Ghana</a:t>
            </a:r>
            <a:endParaRPr i="1">
              <a:solidFill>
                <a:schemeClr val="accent5"/>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68787" y="1773238"/>
            <a:ext cx="6950801" cy="1655762"/>
          </a:xfrm>
        </p:spPr>
        <p:txBody>
          <a:bodyPr/>
          <a:lstStyle/>
          <a:p>
            <a:pPr lvl="0"/>
            <a:r>
              <a:rPr lang="en-GB" dirty="0">
                <a:sym typeface="Quicksand"/>
              </a:rPr>
              <a:t>Sand dams: the answer to dryland water in security?</a:t>
            </a:r>
            <a:endParaRPr lang="en-US" dirty="0">
              <a:sym typeface="Quicksand"/>
            </a:endParaRP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dirty="0">
                <a:sym typeface="Quicksand"/>
              </a:rPr>
              <a:t>Hannah Ritchie</a:t>
            </a:r>
          </a:p>
        </p:txBody>
      </p:sp>
      <p:pic>
        <p:nvPicPr>
          <p:cNvPr id="5" name="Google Shape;837;p18">
            <a:extLst>
              <a:ext uri="{FF2B5EF4-FFF2-40B4-BE49-F238E27FC236}">
                <a16:creationId xmlns:a16="http://schemas.microsoft.com/office/drawing/2014/main" id="{20102E4D-D17A-045B-CB99-BF49E91E23A8}"/>
              </a:ext>
            </a:extLst>
          </p:cNvPr>
          <p:cNvPicPr preferRelativeResize="0"/>
          <p:nvPr/>
        </p:nvPicPr>
        <p:blipFill>
          <a:blip r:embed="rId2">
            <a:alphaModFix/>
          </a:blip>
          <a:stretch>
            <a:fillRect/>
          </a:stretch>
        </p:blipFill>
        <p:spPr>
          <a:xfrm>
            <a:off x="4223658" y="5768748"/>
            <a:ext cx="2362199" cy="613002"/>
          </a:xfrm>
          <a:prstGeom prst="rect">
            <a:avLst/>
          </a:prstGeom>
          <a:noFill/>
          <a:ln>
            <a:noFill/>
          </a:ln>
        </p:spPr>
      </p:pic>
      <p:pic>
        <p:nvPicPr>
          <p:cNvPr id="7" name="Google Shape;838;p18">
            <a:extLst>
              <a:ext uri="{FF2B5EF4-FFF2-40B4-BE49-F238E27FC236}">
                <a16:creationId xmlns:a16="http://schemas.microsoft.com/office/drawing/2014/main" id="{4AAE9E00-09DB-199B-2B3D-601EC1DAAD3E}"/>
              </a:ext>
            </a:extLst>
          </p:cNvPr>
          <p:cNvPicPr preferRelativeResize="0"/>
          <p:nvPr/>
        </p:nvPicPr>
        <p:blipFill rotWithShape="1">
          <a:blip r:embed="rId3">
            <a:alphaModFix/>
          </a:blip>
          <a:srcRect l="22647" r="22021"/>
          <a:stretch/>
        </p:blipFill>
        <p:spPr>
          <a:xfrm>
            <a:off x="8431994" y="5589325"/>
            <a:ext cx="907950" cy="957799"/>
          </a:xfrm>
          <a:prstGeom prst="rect">
            <a:avLst/>
          </a:prstGeom>
          <a:noFill/>
          <a:ln>
            <a:noFill/>
          </a:ln>
        </p:spPr>
      </p:pic>
      <p:pic>
        <p:nvPicPr>
          <p:cNvPr id="9" name="Google Shape;839;p18">
            <a:extLst>
              <a:ext uri="{FF2B5EF4-FFF2-40B4-BE49-F238E27FC236}">
                <a16:creationId xmlns:a16="http://schemas.microsoft.com/office/drawing/2014/main" id="{5FA06460-45C4-8506-BA63-3847F8CA6F63}"/>
              </a:ext>
            </a:extLst>
          </p:cNvPr>
          <p:cNvPicPr preferRelativeResize="0"/>
          <p:nvPr/>
        </p:nvPicPr>
        <p:blipFill>
          <a:blip r:embed="rId4">
            <a:alphaModFix/>
          </a:blip>
          <a:stretch>
            <a:fillRect/>
          </a:stretch>
        </p:blipFill>
        <p:spPr>
          <a:xfrm>
            <a:off x="3008100" y="5442858"/>
            <a:ext cx="873781" cy="1056951"/>
          </a:xfrm>
          <a:prstGeom prst="rect">
            <a:avLst/>
          </a:prstGeom>
          <a:noFill/>
          <a:ln>
            <a:noFill/>
          </a:ln>
        </p:spPr>
      </p:pic>
      <p:pic>
        <p:nvPicPr>
          <p:cNvPr id="10" name="Google Shape;840;p18">
            <a:extLst>
              <a:ext uri="{FF2B5EF4-FFF2-40B4-BE49-F238E27FC236}">
                <a16:creationId xmlns:a16="http://schemas.microsoft.com/office/drawing/2014/main" id="{B41D3B7F-B5A1-8268-63A6-6F6DA4F75597}"/>
              </a:ext>
            </a:extLst>
          </p:cNvPr>
          <p:cNvPicPr preferRelativeResize="0"/>
          <p:nvPr/>
        </p:nvPicPr>
        <p:blipFill>
          <a:blip r:embed="rId5">
            <a:alphaModFix/>
          </a:blip>
          <a:stretch>
            <a:fillRect/>
          </a:stretch>
        </p:blipFill>
        <p:spPr>
          <a:xfrm>
            <a:off x="6933247" y="5368298"/>
            <a:ext cx="1263499" cy="1327453"/>
          </a:xfrm>
          <a:prstGeom prst="rect">
            <a:avLst/>
          </a:prstGeom>
          <a:noFill/>
          <a:ln>
            <a:noFill/>
          </a:ln>
        </p:spPr>
      </p:pic>
    </p:spTree>
    <p:extLst>
      <p:ext uri="{BB962C8B-B14F-4D97-AF65-F5344CB8AC3E}">
        <p14:creationId xmlns:p14="http://schemas.microsoft.com/office/powerpoint/2010/main" val="121464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sp>
        <p:nvSpPr>
          <p:cNvPr id="845" name="Google Shape;845;p19"/>
          <p:cNvSpPr txBox="1">
            <a:spLocks noGrp="1"/>
          </p:cNvSpPr>
          <p:nvPr>
            <p:ph type="title"/>
          </p:nvPr>
        </p:nvSpPr>
        <p:spPr/>
        <p:txBody>
          <a:bodyPr/>
          <a:lstStyle/>
          <a:p>
            <a:pPr lvl="0"/>
            <a:r>
              <a:rPr lang="en-GB"/>
              <a:t>Sand Dams</a:t>
            </a:r>
          </a:p>
        </p:txBody>
      </p:sp>
      <p:pic>
        <p:nvPicPr>
          <p:cNvPr id="846" name="Google Shape;846;p19"/>
          <p:cNvPicPr preferRelativeResize="0"/>
          <p:nvPr/>
        </p:nvPicPr>
        <p:blipFill>
          <a:blip r:embed="rId3">
            <a:alphaModFix/>
          </a:blip>
          <a:stretch>
            <a:fillRect/>
          </a:stretch>
        </p:blipFill>
        <p:spPr>
          <a:xfrm>
            <a:off x="152400" y="5206388"/>
            <a:ext cx="11887197" cy="1429473"/>
          </a:xfrm>
          <a:prstGeom prst="rect">
            <a:avLst/>
          </a:prstGeom>
          <a:noFill/>
          <a:ln>
            <a:noFill/>
          </a:ln>
        </p:spPr>
      </p:pic>
      <p:pic>
        <p:nvPicPr>
          <p:cNvPr id="847" name="Google Shape;847;p19"/>
          <p:cNvPicPr preferRelativeResize="0"/>
          <p:nvPr/>
        </p:nvPicPr>
        <p:blipFill>
          <a:blip r:embed="rId4">
            <a:alphaModFix/>
          </a:blip>
          <a:stretch>
            <a:fillRect/>
          </a:stretch>
        </p:blipFill>
        <p:spPr>
          <a:xfrm>
            <a:off x="152400" y="4764675"/>
            <a:ext cx="4908950" cy="714375"/>
          </a:xfrm>
          <a:prstGeom prst="rect">
            <a:avLst/>
          </a:prstGeom>
          <a:noFill/>
          <a:ln>
            <a:noFill/>
          </a:ln>
        </p:spPr>
      </p:pic>
      <p:pic>
        <p:nvPicPr>
          <p:cNvPr id="848" name="Google Shape;848;p19"/>
          <p:cNvPicPr preferRelativeResize="0"/>
          <p:nvPr/>
        </p:nvPicPr>
        <p:blipFill>
          <a:blip r:embed="rId5">
            <a:alphaModFix/>
          </a:blip>
          <a:stretch>
            <a:fillRect/>
          </a:stretch>
        </p:blipFill>
        <p:spPr>
          <a:xfrm>
            <a:off x="2646850" y="1620350"/>
            <a:ext cx="9545093" cy="3617300"/>
          </a:xfrm>
          <a:prstGeom prst="rect">
            <a:avLst/>
          </a:prstGeom>
          <a:noFill/>
          <a:ln>
            <a:noFill/>
          </a:ln>
        </p:spPr>
      </p:pic>
      <p:pic>
        <p:nvPicPr>
          <p:cNvPr id="849" name="Google Shape;849;p19"/>
          <p:cNvPicPr preferRelativeResize="0"/>
          <p:nvPr/>
        </p:nvPicPr>
        <p:blipFill>
          <a:blip r:embed="rId6">
            <a:alphaModFix/>
          </a:blip>
          <a:stretch>
            <a:fillRect/>
          </a:stretch>
        </p:blipFill>
        <p:spPr>
          <a:xfrm>
            <a:off x="6361650" y="2530900"/>
            <a:ext cx="5677950" cy="2777100"/>
          </a:xfrm>
          <a:prstGeom prst="rect">
            <a:avLst/>
          </a:prstGeom>
          <a:noFill/>
          <a:ln>
            <a:noFill/>
          </a:ln>
        </p:spPr>
      </p:pic>
      <p:pic>
        <p:nvPicPr>
          <p:cNvPr id="850" name="Google Shape;850;p19"/>
          <p:cNvPicPr preferRelativeResize="0"/>
          <p:nvPr/>
        </p:nvPicPr>
        <p:blipFill>
          <a:blip r:embed="rId7">
            <a:alphaModFix/>
          </a:blip>
          <a:stretch>
            <a:fillRect/>
          </a:stretch>
        </p:blipFill>
        <p:spPr>
          <a:xfrm>
            <a:off x="4848225" y="2097088"/>
            <a:ext cx="1846115" cy="3210900"/>
          </a:xfrm>
          <a:prstGeom prst="rect">
            <a:avLst/>
          </a:prstGeom>
          <a:noFill/>
          <a:ln>
            <a:noFill/>
          </a:ln>
        </p:spPr>
      </p:pic>
      <p:pic>
        <p:nvPicPr>
          <p:cNvPr id="851" name="Google Shape;851;p19"/>
          <p:cNvPicPr preferRelativeResize="0"/>
          <p:nvPr/>
        </p:nvPicPr>
        <p:blipFill>
          <a:blip r:embed="rId8">
            <a:alphaModFix/>
          </a:blip>
          <a:stretch>
            <a:fillRect/>
          </a:stretch>
        </p:blipFill>
        <p:spPr>
          <a:xfrm>
            <a:off x="7597625" y="-10562"/>
            <a:ext cx="2342050" cy="2342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pic>
        <p:nvPicPr>
          <p:cNvPr id="857" name="Google Shape;857;g2330dfe9ae3_0_4"/>
          <p:cNvPicPr preferRelativeResize="0"/>
          <p:nvPr/>
        </p:nvPicPr>
        <p:blipFill>
          <a:blip r:embed="rId3">
            <a:alphaModFix/>
          </a:blip>
          <a:stretch>
            <a:fillRect/>
          </a:stretch>
        </p:blipFill>
        <p:spPr>
          <a:xfrm>
            <a:off x="1065913" y="152400"/>
            <a:ext cx="10060186" cy="6553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20"/>
          <p:cNvSpPr txBox="1">
            <a:spLocks noGrp="1"/>
          </p:cNvSpPr>
          <p:nvPr>
            <p:ph type="title"/>
          </p:nvPr>
        </p:nvSpPr>
        <p:spPr/>
        <p:txBody>
          <a:bodyPr/>
          <a:lstStyle/>
          <a:p>
            <a:pPr lvl="0"/>
            <a:r>
              <a:rPr lang="en-GB"/>
              <a:t>Smart hand pump abstraction</a:t>
            </a:r>
          </a:p>
        </p:txBody>
      </p:sp>
      <p:pic>
        <p:nvPicPr>
          <p:cNvPr id="863" name="Google Shape;863;p20"/>
          <p:cNvPicPr preferRelativeResize="0"/>
          <p:nvPr/>
        </p:nvPicPr>
        <p:blipFill>
          <a:blip r:embed="rId3">
            <a:alphaModFix/>
          </a:blip>
          <a:stretch>
            <a:fillRect/>
          </a:stretch>
        </p:blipFill>
        <p:spPr>
          <a:xfrm>
            <a:off x="332305" y="1480458"/>
            <a:ext cx="11157275" cy="5025776"/>
          </a:xfrm>
          <a:prstGeom prst="rect">
            <a:avLst/>
          </a:prstGeom>
          <a:noFill/>
          <a:ln>
            <a:noFill/>
          </a:ln>
        </p:spPr>
      </p:pic>
      <p:pic>
        <p:nvPicPr>
          <p:cNvPr id="864" name="Google Shape;864;p20"/>
          <p:cNvPicPr preferRelativeResize="0"/>
          <p:nvPr/>
        </p:nvPicPr>
        <p:blipFill>
          <a:blip r:embed="rId4">
            <a:alphaModFix/>
          </a:blip>
          <a:stretch>
            <a:fillRect/>
          </a:stretch>
        </p:blipFill>
        <p:spPr>
          <a:xfrm>
            <a:off x="1921901" y="1469573"/>
            <a:ext cx="9628438" cy="453918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412329" y="2362403"/>
            <a:ext cx="6950801" cy="1655762"/>
          </a:xfrm>
        </p:spPr>
        <p:txBody>
          <a:bodyPr>
            <a:normAutofit fontScale="90000"/>
          </a:bodyPr>
          <a:lstStyle/>
          <a:p>
            <a:pPr lvl="0"/>
            <a:r>
              <a:rPr lang="en-GB" dirty="0">
                <a:sym typeface="Quicksand"/>
              </a:rPr>
              <a:t>Data Stewards - An Emerging Competency for </a:t>
            </a:r>
            <a:r>
              <a:rPr lang="en-GB" dirty="0" err="1">
                <a:sym typeface="Quicksand"/>
              </a:rPr>
              <a:t>Catalyzing</a:t>
            </a:r>
            <a:r>
              <a:rPr lang="en-GB" dirty="0">
                <a:sym typeface="Quicksand"/>
              </a:rPr>
              <a:t> Utilization of WASH Data for </a:t>
            </a:r>
            <a:br>
              <a:rPr lang="en-GB" dirty="0">
                <a:sym typeface="Quicksand"/>
              </a:rPr>
            </a:br>
            <a:r>
              <a:rPr lang="en-GB" dirty="0">
                <a:sym typeface="Quicksand"/>
              </a:rPr>
              <a:t>Decision Making?</a:t>
            </a:r>
            <a:endParaRPr lang="en-US" dirty="0">
              <a:sym typeface="Quicksand"/>
            </a:endParaRPr>
          </a:p>
        </p:txBody>
      </p:sp>
      <p:sp>
        <p:nvSpPr>
          <p:cNvPr id="4" name="Subtitle 3">
            <a:extLst>
              <a:ext uri="{FF2B5EF4-FFF2-40B4-BE49-F238E27FC236}">
                <a16:creationId xmlns:a16="http://schemas.microsoft.com/office/drawing/2014/main" id="{E4339FBD-AF5F-31EC-C3EC-2EF3E919361C}"/>
              </a:ext>
            </a:extLst>
          </p:cNvPr>
          <p:cNvSpPr>
            <a:spLocks noGrp="1"/>
          </p:cNvSpPr>
          <p:nvPr>
            <p:ph type="subTitle" idx="1"/>
          </p:nvPr>
        </p:nvSpPr>
        <p:spPr>
          <a:xfrm>
            <a:off x="1389659" y="4374923"/>
            <a:ext cx="7034432" cy="1127847"/>
          </a:xfrm>
        </p:spPr>
        <p:txBody>
          <a:bodyPr/>
          <a:lstStyle/>
          <a:p>
            <a:r>
              <a:rPr lang="en-GB" dirty="0">
                <a:sym typeface="Quicksand"/>
              </a:rPr>
              <a:t>A Malawi Case Study</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dirty="0" err="1">
                <a:sym typeface="Quicksand"/>
              </a:rPr>
              <a:t>Muthi</a:t>
            </a:r>
            <a:r>
              <a:rPr lang="en-GB" dirty="0">
                <a:sym typeface="Quicksand"/>
              </a:rPr>
              <a:t> </a:t>
            </a:r>
            <a:r>
              <a:rPr lang="en-GB" dirty="0" err="1">
                <a:sym typeface="Quicksand"/>
              </a:rPr>
              <a:t>Nhlema</a:t>
            </a:r>
            <a:r>
              <a:rPr lang="en-GB" dirty="0">
                <a:sym typeface="Quicksand"/>
              </a:rPr>
              <a:t> &amp; Marieke </a:t>
            </a:r>
            <a:r>
              <a:rPr lang="en-GB" dirty="0" err="1">
                <a:sym typeface="Quicksand"/>
              </a:rPr>
              <a:t>Adank</a:t>
            </a:r>
            <a:r>
              <a:rPr lang="en-GB" dirty="0">
                <a:sym typeface="Quicksand"/>
              </a:rPr>
              <a:t> </a:t>
            </a:r>
          </a:p>
        </p:txBody>
      </p:sp>
    </p:spTree>
    <p:extLst>
      <p:ext uri="{BB962C8B-B14F-4D97-AF65-F5344CB8AC3E}">
        <p14:creationId xmlns:p14="http://schemas.microsoft.com/office/powerpoint/2010/main" val="16588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pic>
        <p:nvPicPr>
          <p:cNvPr id="876" name="Google Shape;876;g23b2537b5e2_0_7"/>
          <p:cNvPicPr preferRelativeResize="0"/>
          <p:nvPr/>
        </p:nvPicPr>
        <p:blipFill rotWithShape="1">
          <a:blip r:embed="rId3">
            <a:alphaModFix/>
          </a:blip>
          <a:srcRect l="13822" t="23028" r="13959" b="8921"/>
          <a:stretch/>
        </p:blipFill>
        <p:spPr>
          <a:xfrm>
            <a:off x="803275" y="1553803"/>
            <a:ext cx="9393551" cy="4976805"/>
          </a:xfrm>
          <a:prstGeom prst="rect">
            <a:avLst/>
          </a:prstGeom>
          <a:noFill/>
          <a:ln>
            <a:noFill/>
          </a:ln>
        </p:spPr>
      </p:pic>
      <p:sp>
        <p:nvSpPr>
          <p:cNvPr id="877" name="Google Shape;877;g23b2537b5e2_0_7"/>
          <p:cNvSpPr txBox="1">
            <a:spLocks noGrp="1"/>
          </p:cNvSpPr>
          <p:nvPr>
            <p:ph type="title"/>
          </p:nvPr>
        </p:nvSpPr>
        <p:spPr/>
        <p:txBody>
          <a:bodyPr/>
          <a:lstStyle/>
          <a:p>
            <a:pPr lvl="0"/>
            <a:r>
              <a:rPr lang="en-US" dirty="0"/>
              <a:t>Why is it easier to find failed WASH </a:t>
            </a:r>
            <a:br>
              <a:rPr lang="en-US" dirty="0"/>
            </a:br>
            <a:r>
              <a:rPr lang="en-US" dirty="0"/>
              <a:t>MI systems?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pic>
        <p:nvPicPr>
          <p:cNvPr id="882" name="Google Shape;882;g23904f20379_1_35"/>
          <p:cNvPicPr preferRelativeResize="0"/>
          <p:nvPr/>
        </p:nvPicPr>
        <p:blipFill>
          <a:blip r:embed="rId3">
            <a:alphaModFix/>
          </a:blip>
          <a:stretch>
            <a:fillRect/>
          </a:stretch>
        </p:blipFill>
        <p:spPr>
          <a:xfrm>
            <a:off x="8073614" y="183169"/>
            <a:ext cx="2963046" cy="3496675"/>
          </a:xfrm>
          <a:prstGeom prst="rect">
            <a:avLst/>
          </a:prstGeom>
          <a:noFill/>
          <a:ln>
            <a:noFill/>
          </a:ln>
        </p:spPr>
      </p:pic>
      <p:pic>
        <p:nvPicPr>
          <p:cNvPr id="883" name="Google Shape;883;g23904f20379_1_35"/>
          <p:cNvPicPr preferRelativeResize="0"/>
          <p:nvPr/>
        </p:nvPicPr>
        <p:blipFill>
          <a:blip r:embed="rId4">
            <a:alphaModFix/>
          </a:blip>
          <a:stretch>
            <a:fillRect/>
          </a:stretch>
        </p:blipFill>
        <p:spPr>
          <a:xfrm>
            <a:off x="458054" y="185465"/>
            <a:ext cx="5948875" cy="5899775"/>
          </a:xfrm>
          <a:prstGeom prst="rect">
            <a:avLst/>
          </a:prstGeom>
          <a:noFill/>
          <a:ln>
            <a:noFill/>
          </a:ln>
        </p:spPr>
      </p:pic>
      <p:pic>
        <p:nvPicPr>
          <p:cNvPr id="884" name="Google Shape;884;g23904f20379_1_35"/>
          <p:cNvPicPr preferRelativeResize="0"/>
          <p:nvPr/>
        </p:nvPicPr>
        <p:blipFill>
          <a:blip r:embed="rId5">
            <a:alphaModFix/>
          </a:blip>
          <a:stretch>
            <a:fillRect/>
          </a:stretch>
        </p:blipFill>
        <p:spPr>
          <a:xfrm>
            <a:off x="7808797" y="145521"/>
            <a:ext cx="3551525" cy="3571950"/>
          </a:xfrm>
          <a:prstGeom prst="rect">
            <a:avLst/>
          </a:prstGeom>
          <a:noFill/>
          <a:ln>
            <a:noFill/>
          </a:ln>
        </p:spPr>
      </p:pic>
      <p:graphicFrame>
        <p:nvGraphicFramePr>
          <p:cNvPr id="885" name="Google Shape;885;g23904f20379_1_35"/>
          <p:cNvGraphicFramePr/>
          <p:nvPr>
            <p:extLst>
              <p:ext uri="{D42A27DB-BD31-4B8C-83A1-F6EECF244321}">
                <p14:modId xmlns:p14="http://schemas.microsoft.com/office/powerpoint/2010/main" val="2666209591"/>
              </p:ext>
            </p:extLst>
          </p:nvPr>
        </p:nvGraphicFramePr>
        <p:xfrm>
          <a:off x="6672943" y="3740446"/>
          <a:ext cx="5168679" cy="1770798"/>
        </p:xfrm>
        <a:graphic>
          <a:graphicData uri="http://schemas.openxmlformats.org/drawingml/2006/table">
            <a:tbl>
              <a:tblPr>
                <a:noFill/>
                <a:tableStyleId>{BA80CAB5-EFC4-4C5D-AB12-744B7C49BF04}</a:tableStyleId>
              </a:tblPr>
              <a:tblGrid>
                <a:gridCol w="1722893">
                  <a:extLst>
                    <a:ext uri="{9D8B030D-6E8A-4147-A177-3AD203B41FA5}">
                      <a16:colId xmlns:a16="http://schemas.microsoft.com/office/drawing/2014/main" val="20000"/>
                    </a:ext>
                  </a:extLst>
                </a:gridCol>
                <a:gridCol w="1722893">
                  <a:extLst>
                    <a:ext uri="{9D8B030D-6E8A-4147-A177-3AD203B41FA5}">
                      <a16:colId xmlns:a16="http://schemas.microsoft.com/office/drawing/2014/main" val="20001"/>
                    </a:ext>
                  </a:extLst>
                </a:gridCol>
                <a:gridCol w="1722893">
                  <a:extLst>
                    <a:ext uri="{9D8B030D-6E8A-4147-A177-3AD203B41FA5}">
                      <a16:colId xmlns:a16="http://schemas.microsoft.com/office/drawing/2014/main" val="20002"/>
                    </a:ext>
                  </a:extLst>
                </a:gridCol>
              </a:tblGrid>
              <a:tr h="419697">
                <a:tc>
                  <a:txBody>
                    <a:bodyPr/>
                    <a:lstStyle/>
                    <a:p>
                      <a:pPr marL="0" lvl="0" indent="0" algn="l" rtl="0">
                        <a:spcBef>
                          <a:spcPts val="0"/>
                        </a:spcBef>
                        <a:spcAft>
                          <a:spcPts val="0"/>
                        </a:spcAft>
                        <a:buNone/>
                      </a:pPr>
                      <a:endParaRPr dirty="0">
                        <a:latin typeface="Quicksand" pitchFamily="2" charset="0"/>
                      </a:endParaRPr>
                    </a:p>
                  </a:txBody>
                  <a:tcPr marL="91425" marR="91425" marT="91425" marB="91425">
                    <a:solidFill>
                      <a:schemeClr val="bg2"/>
                    </a:solidFill>
                  </a:tcPr>
                </a:tc>
                <a:tc>
                  <a:txBody>
                    <a:bodyPr/>
                    <a:lstStyle/>
                    <a:p>
                      <a:pPr marL="0" lvl="0" indent="0" algn="ctr" rtl="0">
                        <a:lnSpc>
                          <a:spcPct val="115000"/>
                        </a:lnSpc>
                        <a:spcBef>
                          <a:spcPts val="600"/>
                        </a:spcBef>
                        <a:spcAft>
                          <a:spcPts val="0"/>
                        </a:spcAft>
                        <a:buNone/>
                      </a:pPr>
                      <a:r>
                        <a:rPr lang="en-GB" sz="1800" b="1" dirty="0">
                          <a:solidFill>
                            <a:srgbClr val="FFFFFF"/>
                          </a:solidFill>
                          <a:latin typeface="Quicksand" pitchFamily="2" charset="0"/>
                        </a:rPr>
                        <a:t>Water Points</a:t>
                      </a:r>
                      <a:endParaRPr sz="1800" b="1" dirty="0">
                        <a:solidFill>
                          <a:srgbClr val="FFFFFF"/>
                        </a:solidFill>
                        <a:latin typeface="Quicksand" pitchFamily="2" charset="0"/>
                      </a:endParaRPr>
                    </a:p>
                  </a:txBody>
                  <a:tcPr marL="91425" marR="91425" marT="91425" marB="91425">
                    <a:solidFill>
                      <a:schemeClr val="bg2"/>
                    </a:solidFill>
                  </a:tcPr>
                </a:tc>
                <a:tc>
                  <a:txBody>
                    <a:bodyPr/>
                    <a:lstStyle/>
                    <a:p>
                      <a:pPr marL="0" lvl="0" indent="0" algn="ctr" rtl="0">
                        <a:lnSpc>
                          <a:spcPct val="115000"/>
                        </a:lnSpc>
                        <a:spcBef>
                          <a:spcPts val="600"/>
                        </a:spcBef>
                        <a:spcAft>
                          <a:spcPts val="0"/>
                        </a:spcAft>
                        <a:buNone/>
                      </a:pPr>
                      <a:r>
                        <a:rPr lang="en-GB" sz="1800" b="1" dirty="0">
                          <a:solidFill>
                            <a:srgbClr val="FFFFFF"/>
                          </a:solidFill>
                          <a:latin typeface="Quicksand" pitchFamily="2" charset="0"/>
                        </a:rPr>
                        <a:t>Pit Latrines</a:t>
                      </a:r>
                      <a:endParaRPr sz="1800" b="1" dirty="0">
                        <a:solidFill>
                          <a:srgbClr val="FFFFFF"/>
                        </a:solidFill>
                        <a:latin typeface="Quicksand" pitchFamily="2" charset="0"/>
                      </a:endParaRPr>
                    </a:p>
                  </a:txBody>
                  <a:tcPr marL="91425" marR="91425" marT="91425" marB="91425">
                    <a:solidFill>
                      <a:schemeClr val="bg2"/>
                    </a:solidFill>
                  </a:tcPr>
                </a:tc>
                <a:extLst>
                  <a:ext uri="{0D108BD9-81ED-4DB2-BD59-A6C34878D82A}">
                    <a16:rowId xmlns:a16="http://schemas.microsoft.com/office/drawing/2014/main" val="10000"/>
                  </a:ext>
                </a:extLst>
              </a:tr>
              <a:tr h="448241">
                <a:tc>
                  <a:txBody>
                    <a:bodyPr/>
                    <a:lstStyle/>
                    <a:p>
                      <a:pPr marL="0" lvl="0" indent="0" algn="l" rtl="0">
                        <a:lnSpc>
                          <a:spcPct val="115000"/>
                        </a:lnSpc>
                        <a:spcBef>
                          <a:spcPts val="600"/>
                        </a:spcBef>
                        <a:spcAft>
                          <a:spcPts val="0"/>
                        </a:spcAft>
                        <a:buNone/>
                      </a:pPr>
                      <a:r>
                        <a:rPr lang="en-GB" sz="1800" b="1" dirty="0">
                          <a:solidFill>
                            <a:srgbClr val="FFFFFF"/>
                          </a:solidFill>
                          <a:latin typeface="Quicksand" pitchFamily="2" charset="0"/>
                        </a:rPr>
                        <a:t>Surveys</a:t>
                      </a:r>
                      <a:endParaRPr sz="1800" b="1" dirty="0">
                        <a:solidFill>
                          <a:srgbClr val="FFFFFF"/>
                        </a:solidFill>
                        <a:latin typeface="Quicksand" pitchFamily="2" charset="0"/>
                      </a:endParaRPr>
                    </a:p>
                  </a:txBody>
                  <a:tcPr marL="91425" marR="91425" marT="91425" marB="91425">
                    <a:solidFill>
                      <a:schemeClr val="accent1"/>
                    </a:solidFill>
                  </a:tcPr>
                </a:tc>
                <a:tc>
                  <a:txBody>
                    <a:bodyPr/>
                    <a:lstStyle/>
                    <a:p>
                      <a:pPr marL="0" lvl="0" indent="0" algn="ctr" rtl="0">
                        <a:lnSpc>
                          <a:spcPct val="115000"/>
                        </a:lnSpc>
                        <a:spcBef>
                          <a:spcPts val="600"/>
                        </a:spcBef>
                        <a:spcAft>
                          <a:spcPts val="0"/>
                        </a:spcAft>
                        <a:buNone/>
                      </a:pPr>
                      <a:r>
                        <a:rPr lang="en-GB" sz="2000">
                          <a:latin typeface="Quicksand" pitchFamily="2" charset="0"/>
                        </a:rPr>
                        <a:t>123,774</a:t>
                      </a:r>
                      <a:endParaRPr sz="2000">
                        <a:latin typeface="Quicksand" pitchFamily="2" charset="0"/>
                      </a:endParaRPr>
                    </a:p>
                  </a:txBody>
                  <a:tcPr marL="91425" marR="91425" marT="91425" marB="91425">
                    <a:solidFill>
                      <a:srgbClr val="EFEFEF"/>
                    </a:solidFill>
                  </a:tcPr>
                </a:tc>
                <a:tc>
                  <a:txBody>
                    <a:bodyPr/>
                    <a:lstStyle/>
                    <a:p>
                      <a:pPr marL="0" lvl="0" indent="0" algn="ctr" rtl="0">
                        <a:lnSpc>
                          <a:spcPct val="115000"/>
                        </a:lnSpc>
                        <a:spcBef>
                          <a:spcPts val="600"/>
                        </a:spcBef>
                        <a:spcAft>
                          <a:spcPts val="0"/>
                        </a:spcAft>
                        <a:buNone/>
                      </a:pPr>
                      <a:r>
                        <a:rPr lang="en-GB" sz="2000">
                          <a:latin typeface="Quicksand" pitchFamily="2" charset="0"/>
                        </a:rPr>
                        <a:t>307,273</a:t>
                      </a:r>
                      <a:endParaRPr sz="2000">
                        <a:latin typeface="Quicksand" pitchFamily="2" charset="0"/>
                      </a:endParaRPr>
                    </a:p>
                  </a:txBody>
                  <a:tcPr marL="91425" marR="91425" marT="91425" marB="91425">
                    <a:solidFill>
                      <a:srgbClr val="EFEFEF"/>
                    </a:solidFill>
                  </a:tcPr>
                </a:tc>
                <a:extLst>
                  <a:ext uri="{0D108BD9-81ED-4DB2-BD59-A6C34878D82A}">
                    <a16:rowId xmlns:a16="http://schemas.microsoft.com/office/drawing/2014/main" val="10001"/>
                  </a:ext>
                </a:extLst>
              </a:tr>
              <a:tr h="704864">
                <a:tc>
                  <a:txBody>
                    <a:bodyPr/>
                    <a:lstStyle/>
                    <a:p>
                      <a:pPr marL="0" lvl="0" indent="0" algn="l" rtl="0">
                        <a:lnSpc>
                          <a:spcPct val="115000"/>
                        </a:lnSpc>
                        <a:spcBef>
                          <a:spcPts val="600"/>
                        </a:spcBef>
                        <a:spcAft>
                          <a:spcPts val="0"/>
                        </a:spcAft>
                        <a:buNone/>
                      </a:pPr>
                      <a:r>
                        <a:rPr lang="en-GB" sz="1800" b="1" dirty="0">
                          <a:solidFill>
                            <a:srgbClr val="FFFFFF"/>
                          </a:solidFill>
                          <a:latin typeface="Quicksand" pitchFamily="2" charset="0"/>
                        </a:rPr>
                        <a:t>Data per survey</a:t>
                      </a:r>
                      <a:endParaRPr sz="1800" b="1" dirty="0">
                        <a:solidFill>
                          <a:srgbClr val="FFFFFF"/>
                        </a:solidFill>
                        <a:latin typeface="Quicksand" pitchFamily="2" charset="0"/>
                      </a:endParaRPr>
                    </a:p>
                  </a:txBody>
                  <a:tcPr marL="91425" marR="91425" marT="91425" marB="91425">
                    <a:solidFill>
                      <a:schemeClr val="accent1"/>
                    </a:solidFill>
                  </a:tcPr>
                </a:tc>
                <a:tc>
                  <a:txBody>
                    <a:bodyPr/>
                    <a:lstStyle/>
                    <a:p>
                      <a:pPr marL="0" lvl="0" indent="0" algn="ctr" rtl="0">
                        <a:lnSpc>
                          <a:spcPct val="115000"/>
                        </a:lnSpc>
                        <a:spcBef>
                          <a:spcPts val="600"/>
                        </a:spcBef>
                        <a:spcAft>
                          <a:spcPts val="0"/>
                        </a:spcAft>
                        <a:buNone/>
                      </a:pPr>
                      <a:r>
                        <a:rPr lang="en-GB" sz="2000">
                          <a:latin typeface="Quicksand" pitchFamily="2" charset="0"/>
                        </a:rPr>
                        <a:t>67</a:t>
                      </a:r>
                      <a:endParaRPr sz="2000">
                        <a:latin typeface="Quicksand" pitchFamily="2" charset="0"/>
                      </a:endParaRPr>
                    </a:p>
                  </a:txBody>
                  <a:tcPr marL="91425" marR="91425" marT="91425" marB="91425">
                    <a:solidFill>
                      <a:srgbClr val="EFEFEF"/>
                    </a:solidFill>
                  </a:tcPr>
                </a:tc>
                <a:tc>
                  <a:txBody>
                    <a:bodyPr/>
                    <a:lstStyle/>
                    <a:p>
                      <a:pPr marL="0" lvl="0" indent="0" algn="ctr" rtl="0">
                        <a:lnSpc>
                          <a:spcPct val="115000"/>
                        </a:lnSpc>
                        <a:spcBef>
                          <a:spcPts val="600"/>
                        </a:spcBef>
                        <a:spcAft>
                          <a:spcPts val="0"/>
                        </a:spcAft>
                        <a:buNone/>
                      </a:pPr>
                      <a:r>
                        <a:rPr lang="en-GB" sz="2000" dirty="0">
                          <a:latin typeface="Quicksand" pitchFamily="2" charset="0"/>
                        </a:rPr>
                        <a:t>22</a:t>
                      </a:r>
                      <a:endParaRPr sz="2000" dirty="0">
                        <a:latin typeface="Quicksand" pitchFamily="2" charset="0"/>
                      </a:endParaRPr>
                    </a:p>
                  </a:txBody>
                  <a:tcPr marL="91425" marR="91425" marT="91425" marB="91425">
                    <a:solidFill>
                      <a:srgbClr val="EFEFEF"/>
                    </a:solidFill>
                  </a:tcPr>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pic>
        <p:nvPicPr>
          <p:cNvPr id="891" name="Google Shape;891;g23994c1a7bd_0_323"/>
          <p:cNvPicPr preferRelativeResize="0"/>
          <p:nvPr/>
        </p:nvPicPr>
        <p:blipFill>
          <a:blip r:embed="rId3">
            <a:alphaModFix/>
          </a:blip>
          <a:stretch>
            <a:fillRect/>
          </a:stretch>
        </p:blipFill>
        <p:spPr>
          <a:xfrm>
            <a:off x="6041571" y="309865"/>
            <a:ext cx="4288801" cy="6238269"/>
          </a:xfrm>
          <a:prstGeom prst="rect">
            <a:avLst/>
          </a:prstGeom>
          <a:noFill/>
          <a:ln>
            <a:noFill/>
          </a:ln>
        </p:spPr>
      </p:pic>
      <p:sp>
        <p:nvSpPr>
          <p:cNvPr id="892" name="Google Shape;892;g23994c1a7bd_0_323"/>
          <p:cNvSpPr txBox="1">
            <a:spLocks noGrp="1"/>
          </p:cNvSpPr>
          <p:nvPr>
            <p:ph type="title"/>
          </p:nvPr>
        </p:nvSpPr>
        <p:spPr/>
        <p:txBody>
          <a:bodyPr/>
          <a:lstStyle/>
          <a:p>
            <a:pPr lvl="0"/>
            <a:r>
              <a:rPr lang="en-GB">
                <a:sym typeface="Arial"/>
              </a:rPr>
              <a:t>Assumptions</a:t>
            </a:r>
            <a:endParaRPr lang="en-GB"/>
          </a:p>
        </p:txBody>
      </p:sp>
      <p:sp>
        <p:nvSpPr>
          <p:cNvPr id="893" name="Google Shape;893;g23994c1a7bd_0_323"/>
          <p:cNvSpPr txBox="1">
            <a:spLocks noGrp="1"/>
          </p:cNvSpPr>
          <p:nvPr>
            <p:ph idx="1"/>
          </p:nvPr>
        </p:nvSpPr>
        <p:spPr>
          <a:xfrm>
            <a:off x="803275" y="1404258"/>
            <a:ext cx="4930503" cy="4259217"/>
          </a:xfrm>
        </p:spPr>
        <p:txBody>
          <a:bodyPr>
            <a:normAutofit/>
          </a:bodyPr>
          <a:lstStyle/>
          <a:p>
            <a:pPr marL="342900" lvl="0" indent="-342900">
              <a:lnSpc>
                <a:spcPct val="100000"/>
              </a:lnSpc>
              <a:buClr>
                <a:schemeClr val="bg2"/>
              </a:buClr>
              <a:buFont typeface="Arial" panose="020B0604020202020204" pitchFamily="34" charset="0"/>
              <a:buChar char="•"/>
            </a:pPr>
            <a:r>
              <a:rPr lang="en-US" b="1" dirty="0">
                <a:sym typeface="Calibri"/>
              </a:rPr>
              <a:t>Technology</a:t>
            </a:r>
            <a:r>
              <a:rPr lang="en-US" dirty="0">
                <a:sym typeface="Calibri"/>
              </a:rPr>
              <a:t> is a game changer (welcome with open arms)!</a:t>
            </a:r>
          </a:p>
          <a:p>
            <a:pPr marL="342900" lvl="0" indent="-342900">
              <a:lnSpc>
                <a:spcPct val="100000"/>
              </a:lnSpc>
              <a:buClr>
                <a:schemeClr val="bg2"/>
              </a:buClr>
              <a:buFont typeface="Arial" panose="020B0604020202020204" pitchFamily="34" charset="0"/>
              <a:buChar char="•"/>
            </a:pPr>
            <a:r>
              <a:rPr lang="en-US" b="1" dirty="0">
                <a:solidFill>
                  <a:schemeClr val="accent1"/>
                </a:solidFill>
                <a:sym typeface="Calibri"/>
              </a:rPr>
              <a:t>Build it and they will come!</a:t>
            </a:r>
          </a:p>
          <a:p>
            <a:pPr marL="342900" lvl="0" indent="-342900">
              <a:lnSpc>
                <a:spcPct val="100000"/>
              </a:lnSpc>
              <a:buClr>
                <a:schemeClr val="bg2"/>
              </a:buClr>
              <a:buFont typeface="Arial" panose="020B0604020202020204" pitchFamily="34" charset="0"/>
              <a:buChar char="•"/>
            </a:pPr>
            <a:r>
              <a:rPr lang="en-US" b="1" dirty="0">
                <a:sym typeface="Calibri"/>
              </a:rPr>
              <a:t>More data </a:t>
            </a:r>
            <a:r>
              <a:rPr lang="en-US" dirty="0">
                <a:sym typeface="Calibri"/>
              </a:rPr>
              <a:t>means more impact!</a:t>
            </a:r>
          </a:p>
          <a:p>
            <a:pPr marL="342900" lvl="0" indent="-342900">
              <a:lnSpc>
                <a:spcPct val="100000"/>
              </a:lnSpc>
              <a:buClr>
                <a:schemeClr val="bg2"/>
              </a:buClr>
              <a:buFont typeface="Arial" panose="020B0604020202020204" pitchFamily="34" charset="0"/>
              <a:buChar char="•"/>
            </a:pPr>
            <a:r>
              <a:rPr lang="en-US" b="1" dirty="0">
                <a:sym typeface="Calibri"/>
              </a:rPr>
              <a:t>Training</a:t>
            </a:r>
            <a:r>
              <a:rPr lang="en-US" dirty="0">
                <a:sym typeface="Calibri"/>
              </a:rPr>
              <a:t> is enough!</a:t>
            </a:r>
          </a:p>
          <a:p>
            <a:pPr marL="342900" lvl="0" indent="-342900">
              <a:lnSpc>
                <a:spcPct val="100000"/>
              </a:lnSpc>
              <a:buClr>
                <a:schemeClr val="bg2"/>
              </a:buClr>
              <a:buFont typeface="Arial" panose="020B0604020202020204" pitchFamily="34" charset="0"/>
              <a:buChar char="•"/>
            </a:pPr>
            <a:r>
              <a:rPr lang="en-US" dirty="0">
                <a:sym typeface="Calibri"/>
              </a:rPr>
              <a:t>A conducive </a:t>
            </a:r>
            <a:r>
              <a:rPr lang="en-US" b="1" dirty="0">
                <a:sym typeface="Calibri"/>
              </a:rPr>
              <a:t>data culture </a:t>
            </a:r>
            <a:r>
              <a:rPr lang="en-US" dirty="0">
                <a:sym typeface="Calibri"/>
              </a:rPr>
              <a:t>is </a:t>
            </a:r>
            <a:br>
              <a:rPr lang="en-US" dirty="0">
                <a:sym typeface="Calibri"/>
              </a:rPr>
            </a:br>
            <a:r>
              <a:rPr lang="en-US" dirty="0">
                <a:sym typeface="Calibri"/>
              </a:rPr>
              <a:t>in place</a:t>
            </a:r>
          </a:p>
          <a:p>
            <a:pPr marL="342900" lvl="0" indent="-342900">
              <a:lnSpc>
                <a:spcPct val="100000"/>
              </a:lnSpc>
              <a:buClr>
                <a:schemeClr val="bg2"/>
              </a:buClr>
              <a:buFont typeface="Arial" panose="020B0604020202020204" pitchFamily="34" charset="0"/>
              <a:buChar char="•"/>
            </a:pPr>
            <a:r>
              <a:rPr lang="en-US" b="1" dirty="0">
                <a:sym typeface="Calibri"/>
              </a:rPr>
              <a:t>Functional channels </a:t>
            </a:r>
            <a:r>
              <a:rPr lang="en-US" dirty="0">
                <a:sym typeface="Calibri"/>
              </a:rPr>
              <a:t>of communication within the government/sector exist </a:t>
            </a:r>
          </a:p>
          <a:p>
            <a:pPr lvl="0"/>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pic>
        <p:nvPicPr>
          <p:cNvPr id="899" name="Google Shape;899;g23b2537b5e2_0_0"/>
          <p:cNvPicPr preferRelativeResize="0"/>
          <p:nvPr/>
        </p:nvPicPr>
        <p:blipFill>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2569077" y="1356900"/>
            <a:ext cx="7402237" cy="5024850"/>
          </a:xfrm>
          <a:prstGeom prst="rect">
            <a:avLst/>
          </a:prstGeom>
          <a:noFill/>
          <a:ln>
            <a:noFill/>
          </a:ln>
        </p:spPr>
      </p:pic>
      <p:sp>
        <p:nvSpPr>
          <p:cNvPr id="900" name="Google Shape;900;g23b2537b5e2_0_0"/>
          <p:cNvSpPr txBox="1">
            <a:spLocks noGrp="1"/>
          </p:cNvSpPr>
          <p:nvPr>
            <p:ph type="title"/>
          </p:nvPr>
        </p:nvSpPr>
        <p:spPr/>
        <p:txBody>
          <a:bodyPr/>
          <a:lstStyle/>
          <a:p>
            <a:pPr lvl="0"/>
            <a:r>
              <a:rPr lang="en-GB" dirty="0"/>
              <a:t>Data use model: systems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pic>
        <p:nvPicPr>
          <p:cNvPr id="905" name="Google Shape;905;g23904f20379_1_40"/>
          <p:cNvPicPr preferRelativeResize="0"/>
          <p:nvPr/>
        </p:nvPicPr>
        <p:blipFill>
          <a:blip r:embed="rId3">
            <a:alphaModFix/>
          </a:blip>
          <a:stretch>
            <a:fillRect/>
          </a:stretch>
        </p:blipFill>
        <p:spPr>
          <a:xfrm>
            <a:off x="8185292" y="602746"/>
            <a:ext cx="4528087" cy="5430253"/>
          </a:xfrm>
          <a:prstGeom prst="rect">
            <a:avLst/>
          </a:prstGeom>
          <a:noFill/>
          <a:ln>
            <a:noFill/>
          </a:ln>
        </p:spPr>
      </p:pic>
      <p:sp>
        <p:nvSpPr>
          <p:cNvPr id="4" name="Title 3">
            <a:extLst>
              <a:ext uri="{FF2B5EF4-FFF2-40B4-BE49-F238E27FC236}">
                <a16:creationId xmlns:a16="http://schemas.microsoft.com/office/drawing/2014/main" id="{6351D985-526F-59B6-F595-6E5125FF0A6C}"/>
              </a:ext>
            </a:extLst>
          </p:cNvPr>
          <p:cNvSpPr>
            <a:spLocks noGrp="1"/>
          </p:cNvSpPr>
          <p:nvPr>
            <p:ph type="title"/>
          </p:nvPr>
        </p:nvSpPr>
        <p:spPr/>
        <p:txBody>
          <a:bodyPr/>
          <a:lstStyle/>
          <a:p>
            <a:r>
              <a:rPr lang="en-US" dirty="0"/>
              <a:t>Data Stewards: bridging the gap</a:t>
            </a:r>
            <a:endParaRPr lang="en-GB" dirty="0"/>
          </a:p>
        </p:txBody>
      </p:sp>
      <p:sp>
        <p:nvSpPr>
          <p:cNvPr id="5" name="Content Placeholder 4">
            <a:extLst>
              <a:ext uri="{FF2B5EF4-FFF2-40B4-BE49-F238E27FC236}">
                <a16:creationId xmlns:a16="http://schemas.microsoft.com/office/drawing/2014/main" id="{8DDD77C8-4388-72E7-01E1-27C884C00AC2}"/>
              </a:ext>
            </a:extLst>
          </p:cNvPr>
          <p:cNvSpPr>
            <a:spLocks noGrp="1"/>
          </p:cNvSpPr>
          <p:nvPr>
            <p:ph idx="1"/>
          </p:nvPr>
        </p:nvSpPr>
        <p:spPr>
          <a:xfrm>
            <a:off x="751840" y="1825625"/>
            <a:ext cx="7997049" cy="4371975"/>
          </a:xfrm>
        </p:spPr>
        <p:txBody>
          <a:bodyPr/>
          <a:lstStyle/>
          <a:p>
            <a:pPr marL="342900" lvl="0" indent="-342900">
              <a:lnSpc>
                <a:spcPct val="100000"/>
              </a:lnSpc>
              <a:buClr>
                <a:schemeClr val="bg2"/>
              </a:buClr>
              <a:buFont typeface="Arial" panose="020B0604020202020204" pitchFamily="34" charset="0"/>
              <a:buChar char="•"/>
            </a:pPr>
            <a:r>
              <a:rPr lang="en-US" b="1" dirty="0">
                <a:sym typeface="Calibri"/>
              </a:rPr>
              <a:t>A new competency </a:t>
            </a:r>
            <a:r>
              <a:rPr lang="en-US" dirty="0">
                <a:sym typeface="Calibri"/>
              </a:rPr>
              <a:t>is needed in WASH data science/practice: data stewards (Biz world)</a:t>
            </a:r>
          </a:p>
          <a:p>
            <a:pPr marL="342900" lvl="0" indent="-342900">
              <a:lnSpc>
                <a:spcPct val="100000"/>
              </a:lnSpc>
              <a:buClr>
                <a:schemeClr val="bg2"/>
              </a:buClr>
              <a:buFont typeface="Arial" panose="020B0604020202020204" pitchFamily="34" charset="0"/>
              <a:buChar char="•"/>
            </a:pPr>
            <a:r>
              <a:rPr lang="en-US" dirty="0">
                <a:sym typeface="Calibri"/>
              </a:rPr>
              <a:t>Conversant w/ data value chain</a:t>
            </a:r>
          </a:p>
          <a:p>
            <a:pPr marL="342900" lvl="0" indent="-342900">
              <a:lnSpc>
                <a:spcPct val="100000"/>
              </a:lnSpc>
              <a:buClr>
                <a:schemeClr val="bg2"/>
              </a:buClr>
              <a:buFont typeface="Arial" panose="020B0604020202020204" pitchFamily="34" charset="0"/>
              <a:buChar char="•"/>
            </a:pPr>
            <a:r>
              <a:rPr lang="en-US" dirty="0">
                <a:sym typeface="Calibri"/>
              </a:rPr>
              <a:t>Systems builder with </a:t>
            </a:r>
            <a:r>
              <a:rPr lang="en-US" b="1" dirty="0">
                <a:sym typeface="Calibri"/>
              </a:rPr>
              <a:t>political intelligence </a:t>
            </a:r>
            <a:r>
              <a:rPr lang="en-US" dirty="0">
                <a:sym typeface="Calibri"/>
              </a:rPr>
              <a:t>(pragmatism) </a:t>
            </a:r>
          </a:p>
          <a:p>
            <a:pPr marL="342900" lvl="0" indent="-342900">
              <a:lnSpc>
                <a:spcPct val="100000"/>
              </a:lnSpc>
              <a:buClr>
                <a:schemeClr val="bg2"/>
              </a:buClr>
              <a:buFont typeface="Arial" panose="020B0604020202020204" pitchFamily="34" charset="0"/>
              <a:buChar char="•"/>
            </a:pPr>
            <a:r>
              <a:rPr lang="en-US" dirty="0">
                <a:sym typeface="Calibri"/>
              </a:rPr>
              <a:t>Navigate the </a:t>
            </a:r>
            <a:r>
              <a:rPr lang="en-US" b="1" dirty="0">
                <a:sym typeface="Calibri"/>
              </a:rPr>
              <a:t>political economy </a:t>
            </a:r>
            <a:r>
              <a:rPr lang="en-US" dirty="0">
                <a:sym typeface="Calibri"/>
              </a:rPr>
              <a:t>(power, gaps &amp; incentives)</a:t>
            </a:r>
          </a:p>
          <a:p>
            <a:pPr marL="342900" lvl="0" indent="-342900">
              <a:lnSpc>
                <a:spcPct val="100000"/>
              </a:lnSpc>
              <a:buClr>
                <a:schemeClr val="bg2"/>
              </a:buClr>
              <a:buFont typeface="Arial" panose="020B0604020202020204" pitchFamily="34" charset="0"/>
              <a:buChar char="•"/>
            </a:pPr>
            <a:r>
              <a:rPr lang="en-US" dirty="0">
                <a:sym typeface="Calibri"/>
              </a:rPr>
              <a:t>Persistent and resilient (systems change)</a:t>
            </a:r>
          </a:p>
          <a:p>
            <a:pPr marL="342900" lvl="0" indent="-342900">
              <a:lnSpc>
                <a:spcPct val="100000"/>
              </a:lnSpc>
              <a:buClr>
                <a:schemeClr val="bg2"/>
              </a:buClr>
              <a:buFont typeface="Arial" panose="020B0604020202020204" pitchFamily="34" charset="0"/>
              <a:buChar char="•"/>
            </a:pPr>
            <a:r>
              <a:rPr lang="en-US" b="1" dirty="0">
                <a:sym typeface="Calibri"/>
              </a:rPr>
              <a:t>Impact:</a:t>
            </a:r>
            <a:r>
              <a:rPr lang="en-US" dirty="0">
                <a:sym typeface="Calibri"/>
              </a:rPr>
              <a:t> Incremental NOT transformational change</a:t>
            </a:r>
          </a:p>
          <a:p>
            <a:pPr marL="342900" lvl="0" indent="-342900">
              <a:lnSpc>
                <a:spcPct val="100000"/>
              </a:lnSpc>
              <a:buClr>
                <a:schemeClr val="bg2"/>
              </a:buClr>
              <a:buFont typeface="Arial" panose="020B0604020202020204" pitchFamily="34" charset="0"/>
              <a:buChar char="•"/>
            </a:pPr>
            <a:r>
              <a:rPr lang="en-US" b="1" dirty="0">
                <a:sym typeface="Calibri"/>
              </a:rPr>
              <a:t>Finance: </a:t>
            </a:r>
            <a:r>
              <a:rPr lang="en-US" dirty="0">
                <a:sym typeface="Calibri"/>
              </a:rPr>
              <a:t>Patient capital</a:t>
            </a:r>
            <a:endParaRPr lang="en-US" dirty="0">
              <a:sym typeface="Quicksand Medium"/>
            </a:endParaRPr>
          </a:p>
          <a:p>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pPr lvl="0"/>
            <a:r>
              <a:rPr lang="en-US" dirty="0">
                <a:sym typeface="Quicksand"/>
              </a:rPr>
              <a:t>Ingredients for increasing impact on water management with data </a:t>
            </a:r>
          </a:p>
        </p:txBody>
      </p:sp>
      <p:sp>
        <p:nvSpPr>
          <p:cNvPr id="4" name="Subtitle 3">
            <a:extLst>
              <a:ext uri="{FF2B5EF4-FFF2-40B4-BE49-F238E27FC236}">
                <a16:creationId xmlns:a16="http://schemas.microsoft.com/office/drawing/2014/main" id="{E4339FBD-AF5F-31EC-C3EC-2EF3E919361C}"/>
              </a:ext>
            </a:extLst>
          </p:cNvPr>
          <p:cNvSpPr>
            <a:spLocks noGrp="1"/>
          </p:cNvSpPr>
          <p:nvPr>
            <p:ph type="subTitle" idx="1"/>
          </p:nvPr>
        </p:nvSpPr>
        <p:spPr/>
        <p:txBody>
          <a:bodyPr/>
          <a:lstStyle/>
          <a:p>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dirty="0">
                <a:sym typeface="Quicksand"/>
              </a:rPr>
              <a:t>Emeline </a:t>
            </a:r>
            <a:r>
              <a:rPr lang="en-GB" dirty="0" err="1">
                <a:sym typeface="Quicksand"/>
              </a:rPr>
              <a:t>Béréziat</a:t>
            </a:r>
            <a:r>
              <a:rPr lang="en-GB" dirty="0">
                <a:sym typeface="Quicksand"/>
              </a:rPr>
              <a:t> </a:t>
            </a:r>
          </a:p>
        </p:txBody>
      </p:sp>
      <p:pic>
        <p:nvPicPr>
          <p:cNvPr id="7" name="Google Shape;914;g23904f20379_1_45">
            <a:extLst>
              <a:ext uri="{FF2B5EF4-FFF2-40B4-BE49-F238E27FC236}">
                <a16:creationId xmlns:a16="http://schemas.microsoft.com/office/drawing/2014/main" id="{B16B84B6-3B19-E0A4-3F4C-C54D68EE2599}"/>
              </a:ext>
            </a:extLst>
          </p:cNvPr>
          <p:cNvPicPr preferRelativeResize="0"/>
          <p:nvPr/>
        </p:nvPicPr>
        <p:blipFill>
          <a:blip r:embed="rId2">
            <a:alphaModFix/>
          </a:blip>
          <a:stretch>
            <a:fillRect/>
          </a:stretch>
        </p:blipFill>
        <p:spPr>
          <a:xfrm>
            <a:off x="5497285" y="4888862"/>
            <a:ext cx="1941851" cy="1456376"/>
          </a:xfrm>
          <a:prstGeom prst="rect">
            <a:avLst/>
          </a:prstGeom>
          <a:noFill/>
          <a:ln>
            <a:noFill/>
          </a:ln>
        </p:spPr>
      </p:pic>
    </p:spTree>
    <p:extLst>
      <p:ext uri="{BB962C8B-B14F-4D97-AF65-F5344CB8AC3E}">
        <p14:creationId xmlns:p14="http://schemas.microsoft.com/office/powerpoint/2010/main" val="123336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g23904f20379_1_52"/>
          <p:cNvSpPr txBox="1"/>
          <p:nvPr/>
        </p:nvSpPr>
        <p:spPr>
          <a:xfrm>
            <a:off x="819167" y="559425"/>
            <a:ext cx="5486400" cy="59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200" b="1" dirty="0">
                <a:solidFill>
                  <a:srgbClr val="9D63E3"/>
                </a:solidFill>
                <a:latin typeface="Quicksand"/>
                <a:ea typeface="Quicksand"/>
                <a:cs typeface="Quicksand"/>
                <a:sym typeface="Quicksand"/>
              </a:rPr>
              <a:t>Data for impact</a:t>
            </a:r>
            <a:endParaRPr sz="1800" dirty="0">
              <a:solidFill>
                <a:srgbClr val="404898"/>
              </a:solidFill>
              <a:highlight>
                <a:srgbClr val="404898"/>
              </a:highlight>
              <a:latin typeface="Roboto Condensed Light"/>
              <a:ea typeface="Roboto Condensed Light"/>
              <a:cs typeface="Roboto Condensed Light"/>
              <a:sym typeface="Roboto Condensed Light"/>
            </a:endParaRPr>
          </a:p>
        </p:txBody>
      </p:sp>
      <p:sp>
        <p:nvSpPr>
          <p:cNvPr id="920" name="Google Shape;920;g23904f20379_1_52"/>
          <p:cNvSpPr txBox="1"/>
          <p:nvPr/>
        </p:nvSpPr>
        <p:spPr>
          <a:xfrm>
            <a:off x="819167" y="1153725"/>
            <a:ext cx="8703900" cy="4311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0"/>
              </a:spcAft>
              <a:buNone/>
            </a:pPr>
            <a:r>
              <a:rPr lang="en-GB" sz="1600" dirty="0">
                <a:solidFill>
                  <a:schemeClr val="dk1"/>
                </a:solidFill>
                <a:latin typeface="Assistant"/>
                <a:ea typeface="Assistant"/>
                <a:cs typeface="Assistant"/>
                <a:sym typeface="Assistant"/>
              </a:rPr>
              <a:t>50 years of water development for improved lives</a:t>
            </a:r>
            <a:endParaRPr sz="1600" dirty="0">
              <a:solidFill>
                <a:schemeClr val="dk1"/>
              </a:solidFill>
              <a:latin typeface="Assistant"/>
              <a:ea typeface="Assistant"/>
              <a:cs typeface="Assistant"/>
              <a:sym typeface="Assistant"/>
            </a:endParaRPr>
          </a:p>
        </p:txBody>
      </p:sp>
      <p:pic>
        <p:nvPicPr>
          <p:cNvPr id="921" name="Google Shape;921;g23904f20379_1_52"/>
          <p:cNvPicPr preferRelativeResize="0"/>
          <p:nvPr/>
        </p:nvPicPr>
        <p:blipFill rotWithShape="1">
          <a:blip r:embed="rId3">
            <a:alphaModFix/>
          </a:blip>
          <a:srcRect/>
          <a:stretch/>
        </p:blipFill>
        <p:spPr>
          <a:xfrm>
            <a:off x="1545800" y="1770775"/>
            <a:ext cx="6825308" cy="4649075"/>
          </a:xfrm>
          <a:prstGeom prst="rect">
            <a:avLst/>
          </a:prstGeom>
          <a:noFill/>
          <a:ln>
            <a:noFill/>
          </a:ln>
        </p:spPr>
      </p:pic>
      <p:pic>
        <p:nvPicPr>
          <p:cNvPr id="922" name="Google Shape;922;g23904f20379_1_52"/>
          <p:cNvPicPr preferRelativeResize="0"/>
          <p:nvPr/>
        </p:nvPicPr>
        <p:blipFill rotWithShape="1">
          <a:blip r:embed="rId4">
            <a:alphaModFix/>
          </a:blip>
          <a:srcRect/>
          <a:stretch/>
        </p:blipFill>
        <p:spPr>
          <a:xfrm>
            <a:off x="368483" y="6143600"/>
            <a:ext cx="276251" cy="276251"/>
          </a:xfrm>
          <a:prstGeom prst="rect">
            <a:avLst/>
          </a:prstGeom>
          <a:noFill/>
          <a:ln>
            <a:noFill/>
          </a:ln>
        </p:spPr>
      </p:pic>
      <p:sp>
        <p:nvSpPr>
          <p:cNvPr id="923" name="Google Shape;923;g23904f20379_1_52"/>
          <p:cNvSpPr/>
          <p:nvPr/>
        </p:nvSpPr>
        <p:spPr>
          <a:xfrm>
            <a:off x="10245095" y="570310"/>
            <a:ext cx="1315500" cy="1247604"/>
          </a:xfrm>
          <a:prstGeom prst="ellipse">
            <a:avLst/>
          </a:prstGeom>
          <a:solidFill>
            <a:schemeClr val="accent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a:solidFill>
                  <a:schemeClr val="lt1"/>
                </a:solidFill>
                <a:latin typeface="Quicksand" pitchFamily="2" charset="0"/>
                <a:ea typeface="Assistant"/>
                <a:cs typeface="Assistant"/>
                <a:sym typeface="Assistant"/>
              </a:rPr>
              <a:t>1970s</a:t>
            </a:r>
            <a:endParaRPr sz="1800" b="1">
              <a:latin typeface="Quicksand"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g23a49a4e660_3_162"/>
          <p:cNvSpPr txBox="1"/>
          <p:nvPr/>
        </p:nvSpPr>
        <p:spPr>
          <a:xfrm>
            <a:off x="819167" y="559425"/>
            <a:ext cx="5486400" cy="59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200" b="1">
                <a:solidFill>
                  <a:srgbClr val="9D63E3"/>
                </a:solidFill>
                <a:latin typeface="Quicksand"/>
                <a:ea typeface="Quicksand"/>
                <a:cs typeface="Quicksand"/>
                <a:sym typeface="Quicksand"/>
              </a:rPr>
              <a:t>Data for impact</a:t>
            </a:r>
            <a:endParaRPr sz="1800">
              <a:solidFill>
                <a:srgbClr val="404898"/>
              </a:solidFill>
              <a:highlight>
                <a:srgbClr val="404898"/>
              </a:highlight>
              <a:latin typeface="Roboto Condensed Light"/>
              <a:ea typeface="Roboto Condensed Light"/>
              <a:cs typeface="Roboto Condensed Light"/>
              <a:sym typeface="Roboto Condensed Light"/>
            </a:endParaRPr>
          </a:p>
        </p:txBody>
      </p:sp>
      <p:pic>
        <p:nvPicPr>
          <p:cNvPr id="929" name="Google Shape;929;g23a49a4e660_3_162"/>
          <p:cNvPicPr preferRelativeResize="0"/>
          <p:nvPr/>
        </p:nvPicPr>
        <p:blipFill rotWithShape="1">
          <a:blip r:embed="rId3">
            <a:alphaModFix/>
          </a:blip>
          <a:srcRect/>
          <a:stretch/>
        </p:blipFill>
        <p:spPr>
          <a:xfrm>
            <a:off x="368483" y="6143600"/>
            <a:ext cx="276251" cy="276251"/>
          </a:xfrm>
          <a:prstGeom prst="rect">
            <a:avLst/>
          </a:prstGeom>
          <a:noFill/>
          <a:ln>
            <a:noFill/>
          </a:ln>
        </p:spPr>
      </p:pic>
      <p:sp>
        <p:nvSpPr>
          <p:cNvPr id="930" name="Google Shape;930;g23a49a4e660_3_162"/>
          <p:cNvSpPr txBox="1"/>
          <p:nvPr/>
        </p:nvSpPr>
        <p:spPr>
          <a:xfrm>
            <a:off x="918617" y="1246700"/>
            <a:ext cx="5287500" cy="4311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0"/>
              </a:spcAft>
              <a:buNone/>
            </a:pPr>
            <a:r>
              <a:rPr lang="en-GB" sz="1600">
                <a:solidFill>
                  <a:schemeClr val="dk1"/>
                </a:solidFill>
                <a:latin typeface="Assistant"/>
                <a:ea typeface="Assistant"/>
                <a:cs typeface="Assistant"/>
                <a:sym typeface="Assistant"/>
              </a:rPr>
              <a:t>In the water sector:</a:t>
            </a:r>
            <a:endParaRPr sz="1600">
              <a:solidFill>
                <a:schemeClr val="dk1"/>
              </a:solidFill>
              <a:latin typeface="Assistant"/>
              <a:ea typeface="Assistant"/>
              <a:cs typeface="Assistant"/>
              <a:sym typeface="Assistant"/>
            </a:endParaRPr>
          </a:p>
        </p:txBody>
      </p:sp>
      <p:pic>
        <p:nvPicPr>
          <p:cNvPr id="932" name="Google Shape;932;g23a49a4e660_3_162"/>
          <p:cNvPicPr preferRelativeResize="0"/>
          <p:nvPr/>
        </p:nvPicPr>
        <p:blipFill rotWithShape="1">
          <a:blip r:embed="rId4">
            <a:alphaModFix/>
          </a:blip>
          <a:srcRect/>
          <a:stretch/>
        </p:blipFill>
        <p:spPr>
          <a:xfrm>
            <a:off x="1545800" y="1770775"/>
            <a:ext cx="6825308" cy="4649075"/>
          </a:xfrm>
          <a:prstGeom prst="rect">
            <a:avLst/>
          </a:prstGeom>
          <a:noFill/>
          <a:ln>
            <a:noFill/>
          </a:ln>
        </p:spPr>
      </p:pic>
      <p:sp>
        <p:nvSpPr>
          <p:cNvPr id="2" name="Google Shape;923;g23904f20379_1_52">
            <a:extLst>
              <a:ext uri="{FF2B5EF4-FFF2-40B4-BE49-F238E27FC236}">
                <a16:creationId xmlns:a16="http://schemas.microsoft.com/office/drawing/2014/main" id="{05A0FD56-E3CC-E69E-56CE-4C8D2F4C9A58}"/>
              </a:ext>
            </a:extLst>
          </p:cNvPr>
          <p:cNvSpPr/>
          <p:nvPr/>
        </p:nvSpPr>
        <p:spPr>
          <a:xfrm>
            <a:off x="10245095" y="570310"/>
            <a:ext cx="1315500" cy="1247604"/>
          </a:xfrm>
          <a:prstGeom prst="ellipse">
            <a:avLst/>
          </a:prstGeom>
          <a:solidFill>
            <a:schemeClr val="accent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dirty="0">
                <a:solidFill>
                  <a:schemeClr val="lt1"/>
                </a:solidFill>
                <a:latin typeface="Quicksand" pitchFamily="2" charset="0"/>
                <a:ea typeface="Assistant"/>
                <a:cs typeface="Assistant"/>
                <a:sym typeface="Assistant"/>
              </a:rPr>
              <a:t>2000s</a:t>
            </a:r>
            <a:endParaRPr sz="1800" b="1" dirty="0">
              <a:latin typeface="Quicksand"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g23a49a4e660_3_172"/>
          <p:cNvSpPr txBox="1"/>
          <p:nvPr/>
        </p:nvSpPr>
        <p:spPr>
          <a:xfrm>
            <a:off x="819167" y="559425"/>
            <a:ext cx="5486400" cy="59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200" b="1">
                <a:solidFill>
                  <a:srgbClr val="9D63E3"/>
                </a:solidFill>
                <a:latin typeface="Quicksand"/>
                <a:ea typeface="Quicksand"/>
                <a:cs typeface="Quicksand"/>
                <a:sym typeface="Quicksand"/>
              </a:rPr>
              <a:t>Data for impact</a:t>
            </a:r>
            <a:endParaRPr sz="1800">
              <a:solidFill>
                <a:srgbClr val="404898"/>
              </a:solidFill>
              <a:highlight>
                <a:srgbClr val="404898"/>
              </a:highlight>
              <a:latin typeface="Roboto Condensed Light"/>
              <a:ea typeface="Roboto Condensed Light"/>
              <a:cs typeface="Roboto Condensed Light"/>
              <a:sym typeface="Roboto Condensed Light"/>
            </a:endParaRPr>
          </a:p>
        </p:txBody>
      </p:sp>
      <p:pic>
        <p:nvPicPr>
          <p:cNvPr id="938" name="Google Shape;938;g23a49a4e660_3_172"/>
          <p:cNvPicPr preferRelativeResize="0"/>
          <p:nvPr/>
        </p:nvPicPr>
        <p:blipFill rotWithShape="1">
          <a:blip r:embed="rId3">
            <a:alphaModFix/>
          </a:blip>
          <a:srcRect/>
          <a:stretch/>
        </p:blipFill>
        <p:spPr>
          <a:xfrm>
            <a:off x="368483" y="6143600"/>
            <a:ext cx="276251" cy="276251"/>
          </a:xfrm>
          <a:prstGeom prst="rect">
            <a:avLst/>
          </a:prstGeom>
          <a:noFill/>
          <a:ln>
            <a:noFill/>
          </a:ln>
        </p:spPr>
      </p:pic>
      <p:sp>
        <p:nvSpPr>
          <p:cNvPr id="939" name="Google Shape;939;g23a49a4e660_3_172"/>
          <p:cNvSpPr txBox="1"/>
          <p:nvPr/>
        </p:nvSpPr>
        <p:spPr>
          <a:xfrm>
            <a:off x="918617" y="1246700"/>
            <a:ext cx="5287500" cy="4311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0"/>
              </a:spcAft>
              <a:buNone/>
            </a:pPr>
            <a:r>
              <a:rPr lang="en-GB" sz="1600">
                <a:solidFill>
                  <a:schemeClr val="dk1"/>
                </a:solidFill>
                <a:latin typeface="Assistant"/>
                <a:ea typeface="Assistant"/>
                <a:cs typeface="Assistant"/>
                <a:sym typeface="Assistant"/>
              </a:rPr>
              <a:t>In the water sector:</a:t>
            </a:r>
            <a:endParaRPr sz="1600">
              <a:solidFill>
                <a:schemeClr val="dk1"/>
              </a:solidFill>
              <a:latin typeface="Assistant"/>
              <a:ea typeface="Assistant"/>
              <a:cs typeface="Assistant"/>
              <a:sym typeface="Assistant"/>
            </a:endParaRPr>
          </a:p>
        </p:txBody>
      </p:sp>
      <p:pic>
        <p:nvPicPr>
          <p:cNvPr id="940" name="Google Shape;940;g23a49a4e660_3_172"/>
          <p:cNvPicPr preferRelativeResize="0"/>
          <p:nvPr/>
        </p:nvPicPr>
        <p:blipFill rotWithShape="1">
          <a:blip r:embed="rId4">
            <a:alphaModFix/>
          </a:blip>
          <a:srcRect t="845" b="835"/>
          <a:stretch/>
        </p:blipFill>
        <p:spPr>
          <a:xfrm>
            <a:off x="1980449" y="1850925"/>
            <a:ext cx="6094249" cy="4376675"/>
          </a:xfrm>
          <a:prstGeom prst="rect">
            <a:avLst/>
          </a:prstGeom>
          <a:noFill/>
          <a:ln>
            <a:noFill/>
          </a:ln>
        </p:spPr>
      </p:pic>
      <p:sp>
        <p:nvSpPr>
          <p:cNvPr id="2" name="Google Shape;923;g23904f20379_1_52">
            <a:extLst>
              <a:ext uri="{FF2B5EF4-FFF2-40B4-BE49-F238E27FC236}">
                <a16:creationId xmlns:a16="http://schemas.microsoft.com/office/drawing/2014/main" id="{B60DB358-A529-89A2-6409-55ABD8696EF2}"/>
              </a:ext>
            </a:extLst>
          </p:cNvPr>
          <p:cNvSpPr/>
          <p:nvPr/>
        </p:nvSpPr>
        <p:spPr>
          <a:xfrm>
            <a:off x="10245095" y="570310"/>
            <a:ext cx="1315500" cy="1247604"/>
          </a:xfrm>
          <a:prstGeom prst="ellipse">
            <a:avLst/>
          </a:prstGeom>
          <a:solidFill>
            <a:schemeClr val="accent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dirty="0">
                <a:solidFill>
                  <a:schemeClr val="lt1"/>
                </a:solidFill>
                <a:latin typeface="Quicksand" pitchFamily="2" charset="0"/>
                <a:ea typeface="Assistant"/>
                <a:cs typeface="Assistant"/>
                <a:sym typeface="Assistant"/>
              </a:rPr>
              <a:t>NOW!</a:t>
            </a:r>
            <a:endParaRPr sz="1800" b="1" dirty="0">
              <a:latin typeface="Quicksand"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pic>
        <p:nvPicPr>
          <p:cNvPr id="946" name="Google Shape;946;g23a49a4e660_3_182"/>
          <p:cNvPicPr preferRelativeResize="0"/>
          <p:nvPr/>
        </p:nvPicPr>
        <p:blipFill rotWithShape="1">
          <a:blip r:embed="rId3">
            <a:alphaModFix/>
          </a:blip>
          <a:srcRect/>
          <a:stretch/>
        </p:blipFill>
        <p:spPr>
          <a:xfrm>
            <a:off x="368483" y="6143600"/>
            <a:ext cx="276251" cy="276251"/>
          </a:xfrm>
          <a:prstGeom prst="rect">
            <a:avLst/>
          </a:prstGeom>
          <a:noFill/>
          <a:ln>
            <a:noFill/>
          </a:ln>
        </p:spPr>
      </p:pic>
      <p:sp>
        <p:nvSpPr>
          <p:cNvPr id="948" name="Google Shape;948;g23a49a4e660_3_182"/>
          <p:cNvSpPr txBox="1"/>
          <p:nvPr/>
        </p:nvSpPr>
        <p:spPr>
          <a:xfrm>
            <a:off x="882742" y="1196975"/>
            <a:ext cx="8982900" cy="4311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0"/>
              </a:spcAft>
              <a:buNone/>
            </a:pPr>
            <a:r>
              <a:rPr lang="en-GB" sz="1600">
                <a:solidFill>
                  <a:schemeClr val="dk1"/>
                </a:solidFill>
                <a:latin typeface="Assistant"/>
                <a:ea typeface="Assistant"/>
                <a:cs typeface="Assistant"/>
                <a:sym typeface="Assistant"/>
              </a:rPr>
              <a:t>Akvo has 15 years of digital development in the water sector</a:t>
            </a:r>
            <a:endParaRPr sz="1600">
              <a:solidFill>
                <a:schemeClr val="dk1"/>
              </a:solidFill>
              <a:latin typeface="Assistant"/>
              <a:ea typeface="Assistant"/>
              <a:cs typeface="Assistant"/>
              <a:sym typeface="Assistant"/>
            </a:endParaRPr>
          </a:p>
        </p:txBody>
      </p:sp>
      <p:pic>
        <p:nvPicPr>
          <p:cNvPr id="949" name="Google Shape;949;g23a49a4e660_3_182"/>
          <p:cNvPicPr preferRelativeResize="0"/>
          <p:nvPr/>
        </p:nvPicPr>
        <p:blipFill rotWithShape="1">
          <a:blip r:embed="rId4">
            <a:alphaModFix/>
          </a:blip>
          <a:srcRect t="845" b="835"/>
          <a:stretch/>
        </p:blipFill>
        <p:spPr>
          <a:xfrm>
            <a:off x="1545800" y="1658613"/>
            <a:ext cx="6825298" cy="4901674"/>
          </a:xfrm>
          <a:prstGeom prst="rect">
            <a:avLst/>
          </a:prstGeom>
          <a:noFill/>
          <a:ln>
            <a:noFill/>
          </a:ln>
        </p:spPr>
      </p:pic>
      <p:sp>
        <p:nvSpPr>
          <p:cNvPr id="950" name="Google Shape;950;g23a49a4e660_3_182"/>
          <p:cNvSpPr txBox="1"/>
          <p:nvPr/>
        </p:nvSpPr>
        <p:spPr>
          <a:xfrm>
            <a:off x="803276" y="485625"/>
            <a:ext cx="6114600" cy="594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200" b="1">
                <a:solidFill>
                  <a:srgbClr val="9D63E3"/>
                </a:solidFill>
                <a:latin typeface="Quicksand"/>
                <a:ea typeface="Quicksand"/>
                <a:cs typeface="Quicksand"/>
                <a:sym typeface="Quicksand"/>
              </a:rPr>
              <a:t>Digital mediation for impact</a:t>
            </a:r>
            <a:endParaRPr sz="1800">
              <a:solidFill>
                <a:srgbClr val="404898"/>
              </a:solidFill>
              <a:highlight>
                <a:srgbClr val="404898"/>
              </a:highlight>
              <a:latin typeface="Roboto Condensed Light"/>
              <a:ea typeface="Roboto Condensed Light"/>
              <a:cs typeface="Roboto Condensed Light"/>
              <a:sym typeface="Roboto Condensed Light"/>
            </a:endParaRPr>
          </a:p>
        </p:txBody>
      </p:sp>
      <p:sp>
        <p:nvSpPr>
          <p:cNvPr id="951" name="Google Shape;951;g23a49a4e660_3_182"/>
          <p:cNvSpPr/>
          <p:nvPr/>
        </p:nvSpPr>
        <p:spPr>
          <a:xfrm>
            <a:off x="3990127" y="5280998"/>
            <a:ext cx="1411800" cy="1333800"/>
          </a:xfrm>
          <a:prstGeom prst="ellipse">
            <a:avLst/>
          </a:prstGeom>
          <a:solidFill>
            <a:srgbClr val="03AD8C"/>
          </a:solidFill>
          <a:ln w="9525" cap="flat" cmpd="sng">
            <a:solidFill>
              <a:srgbClr val="03AD8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GB" sz="1000">
                <a:solidFill>
                  <a:schemeClr val="lt1"/>
                </a:solidFill>
                <a:latin typeface="Assistant"/>
                <a:ea typeface="Assistant"/>
                <a:cs typeface="Assistant"/>
                <a:sym typeface="Assistant"/>
              </a:rPr>
              <a:t>Local engagement</a:t>
            </a:r>
            <a:endParaRPr sz="1000">
              <a:solidFill>
                <a:schemeClr val="lt1"/>
              </a:solidFill>
              <a:latin typeface="Assistant"/>
              <a:ea typeface="Assistant"/>
              <a:cs typeface="Assistant"/>
              <a:sym typeface="Assistant"/>
            </a:endParaRPr>
          </a:p>
        </p:txBody>
      </p:sp>
      <p:sp>
        <p:nvSpPr>
          <p:cNvPr id="952" name="Google Shape;952;g23a49a4e660_3_182"/>
          <p:cNvSpPr/>
          <p:nvPr/>
        </p:nvSpPr>
        <p:spPr>
          <a:xfrm>
            <a:off x="5317994" y="4558196"/>
            <a:ext cx="1347900" cy="1281600"/>
          </a:xfrm>
          <a:prstGeom prst="ellipse">
            <a:avLst/>
          </a:prstGeom>
          <a:solidFill>
            <a:srgbClr val="03AD8C"/>
          </a:solidFill>
          <a:ln w="9525" cap="flat" cmpd="sng">
            <a:solidFill>
              <a:srgbClr val="03AD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chemeClr val="lt1"/>
                </a:solidFill>
                <a:latin typeface="Assistant"/>
                <a:ea typeface="Assistant"/>
                <a:cs typeface="Assistant"/>
                <a:sym typeface="Assistant"/>
              </a:rPr>
              <a:t>Sector expertise</a:t>
            </a:r>
            <a:endParaRPr sz="1000">
              <a:solidFill>
                <a:schemeClr val="lt1"/>
              </a:solidFill>
              <a:latin typeface="Assistant"/>
              <a:ea typeface="Assistant"/>
              <a:cs typeface="Assistant"/>
              <a:sym typeface="Assistant"/>
            </a:endParaRPr>
          </a:p>
        </p:txBody>
      </p:sp>
      <p:sp>
        <p:nvSpPr>
          <p:cNvPr id="953" name="Google Shape;953;g23a49a4e660_3_182"/>
          <p:cNvSpPr/>
          <p:nvPr/>
        </p:nvSpPr>
        <p:spPr>
          <a:xfrm>
            <a:off x="6593881" y="3543475"/>
            <a:ext cx="1411800" cy="1333800"/>
          </a:xfrm>
          <a:prstGeom prst="ellipse">
            <a:avLst/>
          </a:prstGeom>
          <a:solidFill>
            <a:srgbClr val="03AD8C"/>
          </a:solidFill>
          <a:ln w="9525" cap="flat" cmpd="sng">
            <a:solidFill>
              <a:srgbClr val="03AD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000">
                <a:solidFill>
                  <a:schemeClr val="lt1"/>
                </a:solidFill>
                <a:latin typeface="Assistant"/>
                <a:ea typeface="Assistant"/>
                <a:cs typeface="Assistant"/>
                <a:sym typeface="Assistant"/>
              </a:rPr>
              <a:t>Co-creation and ecosystem approach</a:t>
            </a:r>
            <a:endParaRPr sz="1000">
              <a:solidFill>
                <a:schemeClr val="lt1"/>
              </a:solidFill>
              <a:latin typeface="Assistant"/>
              <a:ea typeface="Assistant"/>
              <a:cs typeface="Assistant"/>
              <a:sym typeface="Assistant"/>
            </a:endParaRPr>
          </a:p>
        </p:txBody>
      </p:sp>
      <p:sp>
        <p:nvSpPr>
          <p:cNvPr id="2" name="Google Shape;923;g23904f20379_1_52">
            <a:extLst>
              <a:ext uri="{FF2B5EF4-FFF2-40B4-BE49-F238E27FC236}">
                <a16:creationId xmlns:a16="http://schemas.microsoft.com/office/drawing/2014/main" id="{2FA918B2-BA53-24E2-47EF-80A7B020A4CA}"/>
              </a:ext>
            </a:extLst>
          </p:cNvPr>
          <p:cNvSpPr/>
          <p:nvPr/>
        </p:nvSpPr>
        <p:spPr>
          <a:xfrm>
            <a:off x="10245095" y="570310"/>
            <a:ext cx="1315500" cy="1247604"/>
          </a:xfrm>
          <a:prstGeom prst="ellipse">
            <a:avLst/>
          </a:prstGeom>
          <a:solidFill>
            <a:schemeClr val="accent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dirty="0">
                <a:solidFill>
                  <a:schemeClr val="lt1"/>
                </a:solidFill>
                <a:latin typeface="Quicksand" pitchFamily="2" charset="0"/>
                <a:ea typeface="Assistant"/>
                <a:cs typeface="Assistant"/>
                <a:sym typeface="Assistant"/>
              </a:rPr>
              <a:t>NOW!</a:t>
            </a:r>
            <a:endParaRPr sz="1800" b="1" dirty="0">
              <a:latin typeface="Quicksand"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g23a7b3813bc_0_42"/>
          <p:cNvSpPr txBox="1"/>
          <p:nvPr/>
        </p:nvSpPr>
        <p:spPr>
          <a:xfrm>
            <a:off x="3032850" y="1541928"/>
            <a:ext cx="59739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000" dirty="0">
                <a:solidFill>
                  <a:schemeClr val="bg1"/>
                </a:solidFill>
              </a:rPr>
              <a:t>45921705</a:t>
            </a:r>
            <a:endParaRPr sz="3000" dirty="0">
              <a:solidFill>
                <a:schemeClr val="bg1"/>
              </a:solidFill>
            </a:endParaRPr>
          </a:p>
        </p:txBody>
      </p:sp>
      <p:sp>
        <p:nvSpPr>
          <p:cNvPr id="959" name="Google Shape;959;g23a7b3813bc_0_42"/>
          <p:cNvSpPr txBox="1"/>
          <p:nvPr/>
        </p:nvSpPr>
        <p:spPr>
          <a:xfrm>
            <a:off x="1994400" y="760275"/>
            <a:ext cx="82032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4000" b="1" dirty="0">
                <a:solidFill>
                  <a:schemeClr val="bg1"/>
                </a:solidFill>
                <a:latin typeface="Quicksand"/>
                <a:ea typeface="Quicksand"/>
                <a:cs typeface="Quicksand"/>
                <a:sym typeface="Quicksand"/>
              </a:rPr>
              <a:t>Data tools</a:t>
            </a:r>
            <a:endParaRPr sz="4000" b="1" dirty="0">
              <a:solidFill>
                <a:schemeClr val="bg1"/>
              </a:solidFill>
              <a:latin typeface="Quicksand"/>
              <a:ea typeface="Quicksand"/>
              <a:cs typeface="Quicksand"/>
              <a:sym typeface="Quicksand"/>
            </a:endParaRPr>
          </a:p>
        </p:txBody>
      </p:sp>
      <p:pic>
        <p:nvPicPr>
          <p:cNvPr id="960" name="Google Shape;960;g23a7b3813bc_0_42"/>
          <p:cNvPicPr preferRelativeResize="0"/>
          <p:nvPr/>
        </p:nvPicPr>
        <p:blipFill>
          <a:blip r:embed="rId3">
            <a:alphaModFix/>
          </a:blip>
          <a:stretch>
            <a:fillRect/>
          </a:stretch>
        </p:blipFill>
        <p:spPr>
          <a:xfrm>
            <a:off x="4060572" y="2302504"/>
            <a:ext cx="3809600" cy="3809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21"/>
          <p:cNvSpPr txBox="1">
            <a:spLocks noGrp="1"/>
          </p:cNvSpPr>
          <p:nvPr>
            <p:ph type="body" idx="1"/>
          </p:nvPr>
        </p:nvSpPr>
        <p:spPr>
          <a:xfrm>
            <a:off x="-827315" y="294663"/>
            <a:ext cx="8232207" cy="865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5000"/>
              <a:buFont typeface="Quicksand"/>
              <a:buNone/>
            </a:pPr>
            <a:r>
              <a:rPr lang="en-GB" sz="4000" dirty="0"/>
              <a:t>Discussion - sharing data</a:t>
            </a:r>
            <a:endParaRPr sz="1050" dirty="0"/>
          </a:p>
        </p:txBody>
      </p:sp>
      <p:sp>
        <p:nvSpPr>
          <p:cNvPr id="967" name="Google Shape;967;p21"/>
          <p:cNvSpPr txBox="1">
            <a:spLocks noGrp="1"/>
          </p:cNvSpPr>
          <p:nvPr>
            <p:ph type="body" idx="2"/>
          </p:nvPr>
        </p:nvSpPr>
        <p:spPr>
          <a:xfrm>
            <a:off x="8393285" y="3755571"/>
            <a:ext cx="3537548" cy="2187344"/>
          </a:xfrm>
          <a:prstGeom prst="rect">
            <a:avLst/>
          </a:prstGeom>
          <a:noFill/>
          <a:ln>
            <a:noFill/>
          </a:ln>
        </p:spPr>
        <p:txBody>
          <a:bodyPr spcFirstLastPara="1" wrap="square" lIns="91425" tIns="45700" rIns="91425" bIns="45700" anchor="t" anchorCtr="0">
            <a:noAutofit/>
          </a:bodyPr>
          <a:lstStyle/>
          <a:p>
            <a:pPr marL="0" lvl="0" indent="0" rtl="0">
              <a:lnSpc>
                <a:spcPct val="100000"/>
              </a:lnSpc>
              <a:spcBef>
                <a:spcPts val="0"/>
              </a:spcBef>
              <a:spcAft>
                <a:spcPts val="0"/>
              </a:spcAft>
              <a:buClr>
                <a:srgbClr val="000000"/>
              </a:buClr>
              <a:buSzPts val="2500"/>
              <a:buFont typeface="Quicksand"/>
              <a:buNone/>
            </a:pPr>
            <a:r>
              <a:rPr lang="en-GB" sz="1800" b="0" i="0" dirty="0">
                <a:latin typeface="Quicksand"/>
                <a:ea typeface="Quicksand"/>
                <a:cs typeface="Quicksand"/>
                <a:sym typeface="Quicksand"/>
              </a:rPr>
              <a:t>Can you highlight any challenges or opportunities that you have experienced </a:t>
            </a:r>
            <a:br>
              <a:rPr lang="en-GB" sz="1800" b="0" i="0" dirty="0">
                <a:latin typeface="Quicksand"/>
                <a:ea typeface="Quicksand"/>
                <a:cs typeface="Quicksand"/>
                <a:sym typeface="Quicksand"/>
              </a:rPr>
            </a:br>
            <a:r>
              <a:rPr lang="en-GB" sz="1800" b="0" i="0" dirty="0">
                <a:latin typeface="Quicksand"/>
                <a:ea typeface="Quicksand"/>
                <a:cs typeface="Quicksand"/>
                <a:sym typeface="Quicksand"/>
              </a:rPr>
              <a:t>with sharing water data with other sectors?</a:t>
            </a:r>
            <a:endParaRPr sz="1800" dirty="0"/>
          </a:p>
        </p:txBody>
      </p:sp>
      <p:sp>
        <p:nvSpPr>
          <p:cNvPr id="968" name="Google Shape;968;p21"/>
          <p:cNvSpPr txBox="1">
            <a:spLocks noGrp="1"/>
          </p:cNvSpPr>
          <p:nvPr>
            <p:ph type="body" idx="3"/>
          </p:nvPr>
        </p:nvSpPr>
        <p:spPr>
          <a:xfrm>
            <a:off x="315685" y="1160463"/>
            <a:ext cx="3729519" cy="3583759"/>
          </a:xfrm>
          <a:prstGeom prst="rect">
            <a:avLst/>
          </a:prstGeom>
          <a:noFill/>
          <a:ln>
            <a:noFill/>
          </a:ln>
        </p:spPr>
        <p:txBody>
          <a:bodyPr spcFirstLastPara="1" wrap="square" lIns="91425" tIns="45700" rIns="91425" bIns="45700" anchor="t" anchorCtr="0">
            <a:normAutofit/>
          </a:bodyPr>
          <a:lstStyle/>
          <a:p>
            <a:pPr marL="0" lvl="0" indent="0" rtl="0">
              <a:lnSpc>
                <a:spcPct val="100000"/>
              </a:lnSpc>
              <a:spcBef>
                <a:spcPts val="0"/>
              </a:spcBef>
              <a:spcAft>
                <a:spcPts val="0"/>
              </a:spcAft>
              <a:buClr>
                <a:srgbClr val="000000"/>
              </a:buClr>
              <a:buSzPts val="2500"/>
              <a:buFont typeface="Quicksand"/>
              <a:buNone/>
            </a:pPr>
            <a:r>
              <a:rPr lang="en-GB" sz="1800" b="0" i="0" dirty="0">
                <a:latin typeface="Quicksand"/>
                <a:ea typeface="Quicksand"/>
                <a:cs typeface="Quicksand"/>
                <a:sym typeface="Quicksand"/>
              </a:rPr>
              <a:t>What potential (system) benefits can you think of coming from sharing water data with both the water and other sectors, like general census, health, housing/infrastructure, agriculture, and using the data from these sectors for water governance?</a:t>
            </a:r>
            <a:endParaRPr sz="1800" dirty="0">
              <a:latin typeface="Quicksand"/>
              <a:ea typeface="Quicksand"/>
              <a:cs typeface="Quicksand"/>
              <a:sym typeface="Quicksand"/>
            </a:endParaRPr>
          </a:p>
        </p:txBody>
      </p:sp>
      <p:pic>
        <p:nvPicPr>
          <p:cNvPr id="969" name="Google Shape;969;p21" descr="A picture containing text, light&#10;&#10;Description automatically generated"/>
          <p:cNvPicPr preferRelativeResize="0">
            <a:picLocks noGrp="1"/>
          </p:cNvPicPr>
          <p:nvPr>
            <p:ph type="pic" idx="5"/>
          </p:nvPr>
        </p:nvPicPr>
        <p:blipFill rotWithShape="1">
          <a:blip r:embed="rId3">
            <a:alphaModFix/>
          </a:blip>
          <a:srcRect l="16219" r="16219"/>
          <a:stretch/>
        </p:blipFill>
        <p:spPr>
          <a:xfrm>
            <a:off x="3129092" y="2844799"/>
            <a:ext cx="5166198" cy="5096837"/>
          </a:xfrm>
          <a:prstGeom prst="ellipse">
            <a:avLst/>
          </a:prstGeom>
          <a:noFill/>
          <a:ln>
            <a:noFill/>
          </a:ln>
        </p:spPr>
      </p:pic>
      <p:pic>
        <p:nvPicPr>
          <p:cNvPr id="970" name="Google Shape;970;p21" descr="A person in a field of plants&#10;&#10;Description automatically generated with low confidence"/>
          <p:cNvPicPr preferRelativeResize="0">
            <a:picLocks noGrp="1"/>
          </p:cNvPicPr>
          <p:nvPr>
            <p:ph type="pic" idx="6"/>
          </p:nvPr>
        </p:nvPicPr>
        <p:blipFill rotWithShape="1">
          <a:blip r:embed="rId4">
            <a:alphaModFix/>
          </a:blip>
          <a:srcRect l="16226" r="16226"/>
          <a:stretch/>
        </p:blipFill>
        <p:spPr>
          <a:xfrm>
            <a:off x="7221221" y="-501494"/>
            <a:ext cx="3537548" cy="3490053"/>
          </a:xfrm>
          <a:prstGeom prst="ellipse">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74"/>
        <p:cNvGrpSpPr/>
        <p:nvPr/>
      </p:nvGrpSpPr>
      <p:grpSpPr>
        <a:xfrm>
          <a:off x="0" y="0"/>
          <a:ext cx="0" cy="0"/>
          <a:chOff x="0" y="0"/>
          <a:chExt cx="0" cy="0"/>
        </a:xfrm>
      </p:grpSpPr>
      <p:sp>
        <p:nvSpPr>
          <p:cNvPr id="975" name="Google Shape;975;g23a7b3813bc_0_35"/>
          <p:cNvSpPr txBox="1"/>
          <p:nvPr/>
        </p:nvSpPr>
        <p:spPr>
          <a:xfrm>
            <a:off x="1994400" y="760275"/>
            <a:ext cx="82032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4000" b="1">
                <a:solidFill>
                  <a:schemeClr val="bg1"/>
                </a:solidFill>
                <a:latin typeface="Quicksand"/>
                <a:ea typeface="Quicksand"/>
                <a:cs typeface="Quicksand"/>
                <a:sym typeface="Quicksand"/>
              </a:rPr>
              <a:t>Should data always be shared?</a:t>
            </a:r>
            <a:endParaRPr sz="4000" b="1">
              <a:solidFill>
                <a:schemeClr val="bg1"/>
              </a:solidFill>
              <a:latin typeface="Quicksand"/>
              <a:ea typeface="Quicksand"/>
              <a:cs typeface="Quicksand"/>
              <a:sym typeface="Quicksand"/>
            </a:endParaRPr>
          </a:p>
        </p:txBody>
      </p:sp>
      <p:sp>
        <p:nvSpPr>
          <p:cNvPr id="976" name="Google Shape;976;g23a7b3813bc_0_35"/>
          <p:cNvSpPr txBox="1"/>
          <p:nvPr/>
        </p:nvSpPr>
        <p:spPr>
          <a:xfrm>
            <a:off x="2989307" y="1457619"/>
            <a:ext cx="59739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000" dirty="0">
                <a:solidFill>
                  <a:schemeClr val="bg1"/>
                </a:solidFill>
              </a:rPr>
              <a:t>45921705</a:t>
            </a:r>
            <a:endParaRPr sz="3000" dirty="0">
              <a:solidFill>
                <a:schemeClr val="bg1"/>
              </a:solidFill>
            </a:endParaRPr>
          </a:p>
        </p:txBody>
      </p:sp>
      <p:pic>
        <p:nvPicPr>
          <p:cNvPr id="977" name="Google Shape;977;g23a7b3813bc_0_35"/>
          <p:cNvPicPr preferRelativeResize="0"/>
          <p:nvPr/>
        </p:nvPicPr>
        <p:blipFill>
          <a:blip r:embed="rId3">
            <a:alphaModFix/>
          </a:blip>
          <a:stretch>
            <a:fillRect/>
          </a:stretch>
        </p:blipFill>
        <p:spPr>
          <a:xfrm>
            <a:off x="4071457" y="2313390"/>
            <a:ext cx="3809600" cy="3809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82"/>
        <p:cNvGrpSpPr/>
        <p:nvPr/>
      </p:nvGrpSpPr>
      <p:grpSpPr>
        <a:xfrm>
          <a:off x="0" y="0"/>
          <a:ext cx="0" cy="0"/>
          <a:chOff x="0" y="0"/>
          <a:chExt cx="0" cy="0"/>
        </a:xfrm>
      </p:grpSpPr>
      <p:sp>
        <p:nvSpPr>
          <p:cNvPr id="983" name="Google Shape;983;p22"/>
          <p:cNvSpPr txBox="1">
            <a:spLocks noGrp="1"/>
          </p:cNvSpPr>
          <p:nvPr>
            <p:ph type="body" idx="2"/>
          </p:nvPr>
        </p:nvSpPr>
        <p:spPr>
          <a:xfrm>
            <a:off x="0" y="677025"/>
            <a:ext cx="3660300" cy="21873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0000"/>
              </a:buClr>
              <a:buSzPts val="2600"/>
              <a:buFont typeface="Quicksand"/>
              <a:buNone/>
            </a:pPr>
            <a:r>
              <a:rPr lang="en-GB" sz="2600" b="0" i="0">
                <a:solidFill>
                  <a:srgbClr val="000000"/>
                </a:solidFill>
                <a:latin typeface="Quicksand"/>
                <a:ea typeface="Quicksand"/>
                <a:cs typeface="Quicksand"/>
                <a:sym typeface="Quicksand"/>
              </a:rPr>
              <a:t>D</a:t>
            </a:r>
            <a:r>
              <a:rPr lang="en-GB" sz="2600" b="0" i="0">
                <a:solidFill>
                  <a:srgbClr val="333333"/>
                </a:solidFill>
                <a:latin typeface="Quicksand"/>
                <a:ea typeface="Quicksand"/>
                <a:cs typeface="Quicksand"/>
                <a:sym typeface="Quicksand"/>
              </a:rPr>
              <a:t>o </a:t>
            </a:r>
            <a:r>
              <a:rPr lang="en-GB" sz="2600">
                <a:solidFill>
                  <a:srgbClr val="333333"/>
                </a:solidFill>
              </a:rPr>
              <a:t>you</a:t>
            </a:r>
            <a:r>
              <a:rPr lang="en-GB" sz="2600" b="0" i="0">
                <a:solidFill>
                  <a:srgbClr val="333333"/>
                </a:solidFill>
                <a:latin typeface="Quicksand"/>
                <a:ea typeface="Quicksand"/>
                <a:cs typeface="Quicksand"/>
                <a:sym typeface="Quicksand"/>
              </a:rPr>
              <a:t> have inspiring examples of how </a:t>
            </a:r>
            <a:r>
              <a:rPr lang="en-GB" sz="2600">
                <a:solidFill>
                  <a:srgbClr val="333333"/>
                </a:solidFill>
              </a:rPr>
              <a:t>you</a:t>
            </a:r>
            <a:r>
              <a:rPr lang="en-GB" sz="2600" b="0" i="0">
                <a:solidFill>
                  <a:srgbClr val="333333"/>
                </a:solidFill>
                <a:latin typeface="Quicksand"/>
                <a:ea typeface="Quicksand"/>
                <a:cs typeface="Quicksand"/>
                <a:sym typeface="Quicksand"/>
              </a:rPr>
              <a:t> are using visualisations of data and methods to make them inclusive and accessible for all (including communities, people in vulnerable situations, the general public)</a:t>
            </a:r>
            <a:endParaRPr sz="2600" b="0" i="0">
              <a:solidFill>
                <a:srgbClr val="000000"/>
              </a:solidFill>
              <a:latin typeface="Quicksand"/>
              <a:ea typeface="Quicksand"/>
              <a:cs typeface="Quicksand"/>
              <a:sym typeface="Quicksand"/>
            </a:endParaRPr>
          </a:p>
        </p:txBody>
      </p:sp>
      <p:sp>
        <p:nvSpPr>
          <p:cNvPr id="984" name="Google Shape;984;p22"/>
          <p:cNvSpPr txBox="1">
            <a:spLocks noGrp="1"/>
          </p:cNvSpPr>
          <p:nvPr>
            <p:ph type="body" idx="3"/>
          </p:nvPr>
        </p:nvSpPr>
        <p:spPr>
          <a:xfrm>
            <a:off x="8361610" y="3278867"/>
            <a:ext cx="3928200" cy="2821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00000"/>
              </a:buClr>
              <a:buSzPts val="2600"/>
              <a:buFont typeface="Quicksand"/>
              <a:buNone/>
            </a:pPr>
            <a:r>
              <a:rPr lang="en-GB" sz="2600" b="0" i="0">
                <a:solidFill>
                  <a:srgbClr val="000000"/>
                </a:solidFill>
                <a:latin typeface="Quicksand"/>
                <a:ea typeface="Quicksand"/>
                <a:cs typeface="Quicksand"/>
                <a:sym typeface="Quicksand"/>
              </a:rPr>
              <a:t>What are some key learnings (e.g., from case studies) from how data and / or tools are being used and mainstreamed for water governance? </a:t>
            </a:r>
            <a:endParaRPr sz="2600">
              <a:latin typeface="Quicksand"/>
              <a:ea typeface="Quicksand"/>
              <a:cs typeface="Quicksand"/>
              <a:sym typeface="Quicksand"/>
            </a:endParaRPr>
          </a:p>
        </p:txBody>
      </p:sp>
      <p:pic>
        <p:nvPicPr>
          <p:cNvPr id="985" name="Google Shape;985;p22" descr="A picture containing text, table, indoor&#10;&#10;Description automatically generated"/>
          <p:cNvPicPr preferRelativeResize="0">
            <a:picLocks noGrp="1"/>
          </p:cNvPicPr>
          <p:nvPr>
            <p:ph type="pic" idx="5"/>
          </p:nvPr>
        </p:nvPicPr>
        <p:blipFill rotWithShape="1">
          <a:blip r:embed="rId3">
            <a:alphaModFix/>
          </a:blip>
          <a:srcRect l="16219" r="16219"/>
          <a:stretch/>
        </p:blipFill>
        <p:spPr>
          <a:xfrm>
            <a:off x="3343992" y="2864324"/>
            <a:ext cx="5166300" cy="5096700"/>
          </a:xfrm>
          <a:prstGeom prst="ellipse">
            <a:avLst/>
          </a:prstGeom>
          <a:noFill/>
          <a:ln>
            <a:noFill/>
          </a:ln>
        </p:spPr>
      </p:pic>
      <p:pic>
        <p:nvPicPr>
          <p:cNvPr id="986" name="Google Shape;986;p22" descr="Shape&#10;&#10;Description automatically generated with medium confidence"/>
          <p:cNvPicPr preferRelativeResize="0">
            <a:picLocks noGrp="1"/>
          </p:cNvPicPr>
          <p:nvPr>
            <p:ph type="pic" idx="6"/>
          </p:nvPr>
        </p:nvPicPr>
        <p:blipFill rotWithShape="1">
          <a:blip r:embed="rId4">
            <a:alphaModFix/>
          </a:blip>
          <a:srcRect t="651" b="651"/>
          <a:stretch/>
        </p:blipFill>
        <p:spPr>
          <a:xfrm>
            <a:off x="7208899" y="-211332"/>
            <a:ext cx="3537600" cy="3490200"/>
          </a:xfrm>
          <a:prstGeom prst="ellipse">
            <a:avLst/>
          </a:prstGeom>
          <a:noFill/>
          <a:ln>
            <a:noFill/>
          </a:ln>
        </p:spPr>
      </p:pic>
      <p:sp>
        <p:nvSpPr>
          <p:cNvPr id="987" name="Google Shape;987;p22"/>
          <p:cNvSpPr txBox="1">
            <a:spLocks noGrp="1"/>
          </p:cNvSpPr>
          <p:nvPr>
            <p:ph type="body" idx="1"/>
          </p:nvPr>
        </p:nvSpPr>
        <p:spPr>
          <a:xfrm>
            <a:off x="3879800" y="519325"/>
            <a:ext cx="3329100" cy="8658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3"/>
              </a:buClr>
              <a:buSzPts val="5000"/>
              <a:buFont typeface="Quicksand"/>
              <a:buNone/>
            </a:pPr>
            <a:r>
              <a:rPr lang="en-GB" sz="5000"/>
              <a:t>Discussion - data use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1"/>
        <p:cNvGrpSpPr/>
        <p:nvPr/>
      </p:nvGrpSpPr>
      <p:grpSpPr>
        <a:xfrm>
          <a:off x="0" y="0"/>
          <a:ext cx="0" cy="0"/>
          <a:chOff x="0" y="0"/>
          <a:chExt cx="0" cy="0"/>
        </a:xfrm>
      </p:grpSpPr>
      <p:sp>
        <p:nvSpPr>
          <p:cNvPr id="992" name="Google Shape;992;g23b403d15a2_0_5"/>
          <p:cNvSpPr txBox="1"/>
          <p:nvPr/>
        </p:nvSpPr>
        <p:spPr>
          <a:xfrm>
            <a:off x="0" y="181025"/>
            <a:ext cx="12192000" cy="203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4000" b="1">
                <a:solidFill>
                  <a:srgbClr val="53D8FF"/>
                </a:solidFill>
                <a:latin typeface="Quicksand"/>
                <a:ea typeface="Quicksand"/>
                <a:cs typeface="Quicksand"/>
                <a:sym typeface="Quicksand"/>
              </a:rPr>
              <a:t>Which factors must be used to enable the leap from data visualization to data-driven decision making and action?</a:t>
            </a:r>
            <a:endParaRPr sz="4000" b="1">
              <a:solidFill>
                <a:srgbClr val="53D8FF"/>
              </a:solidFill>
              <a:latin typeface="Quicksand"/>
              <a:ea typeface="Quicksand"/>
              <a:cs typeface="Quicksand"/>
              <a:sym typeface="Quicksand"/>
            </a:endParaRPr>
          </a:p>
        </p:txBody>
      </p:sp>
      <p:sp>
        <p:nvSpPr>
          <p:cNvPr id="993" name="Google Shape;993;g23b403d15a2_0_5"/>
          <p:cNvSpPr txBox="1"/>
          <p:nvPr/>
        </p:nvSpPr>
        <p:spPr>
          <a:xfrm>
            <a:off x="3109050" y="2250150"/>
            <a:ext cx="59739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3000"/>
              <a:t>45921705</a:t>
            </a:r>
            <a:endParaRPr sz="3000"/>
          </a:p>
        </p:txBody>
      </p:sp>
      <p:pic>
        <p:nvPicPr>
          <p:cNvPr id="994" name="Google Shape;994;g23b403d15a2_0_5"/>
          <p:cNvPicPr preferRelativeResize="0"/>
          <p:nvPr/>
        </p:nvPicPr>
        <p:blipFill>
          <a:blip r:embed="rId3">
            <a:alphaModFix/>
          </a:blip>
          <a:stretch>
            <a:fillRect/>
          </a:stretch>
        </p:blipFill>
        <p:spPr>
          <a:xfrm>
            <a:off x="4191200" y="2933875"/>
            <a:ext cx="3809600" cy="3809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p23"/>
          <p:cNvSpPr txBox="1">
            <a:spLocks noGrp="1"/>
          </p:cNvSpPr>
          <p:nvPr>
            <p:ph type="body" idx="1"/>
          </p:nvPr>
        </p:nvSpPr>
        <p:spPr>
          <a:xfrm>
            <a:off x="422637" y="2515693"/>
            <a:ext cx="4967700" cy="1456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7200"/>
              <a:buFont typeface="Quicksand"/>
              <a:buNone/>
            </a:pPr>
            <a:r>
              <a:rPr lang="en-GB" sz="7200" dirty="0"/>
              <a:t>Questions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24"/>
          <p:cNvSpPr txBox="1">
            <a:spLocks noGrp="1"/>
          </p:cNvSpPr>
          <p:nvPr>
            <p:ph idx="1"/>
          </p:nvPr>
        </p:nvSpPr>
        <p:spPr>
          <a:xfrm>
            <a:off x="6532908" y="1443223"/>
            <a:ext cx="5506692" cy="3732068"/>
          </a:xfrm>
        </p:spPr>
        <p:txBody>
          <a:bodyPr>
            <a:normAutofit fontScale="55000" lnSpcReduction="20000"/>
          </a:bodyPr>
          <a:lstStyle/>
          <a:p>
            <a:pPr lvl="0"/>
            <a:r>
              <a:rPr lang="en-GB" sz="4400" b="1" dirty="0">
                <a:sym typeface="Quicksand"/>
              </a:rPr>
              <a:t>Tools/guidance/document/papers</a:t>
            </a:r>
            <a:endParaRPr lang="en-GB" dirty="0">
              <a:sym typeface="Quicksand"/>
            </a:endParaRPr>
          </a:p>
          <a:p>
            <a:pPr lvl="0">
              <a:lnSpc>
                <a:spcPct val="120000"/>
              </a:lnSpc>
            </a:pPr>
            <a:r>
              <a:rPr lang="en-GB" sz="2500" dirty="0">
                <a:sym typeface="Quicksand"/>
              </a:rPr>
              <a:t>Safe Water Network</a:t>
            </a:r>
          </a:p>
          <a:p>
            <a:pPr lvl="0">
              <a:lnSpc>
                <a:spcPct val="120000"/>
              </a:lnSpc>
            </a:pPr>
            <a:r>
              <a:rPr lang="en-GB" sz="2500" dirty="0">
                <a:sym typeface="Quicksand"/>
              </a:rPr>
              <a:t>Web GIS Toolkit</a:t>
            </a:r>
          </a:p>
          <a:p>
            <a:pPr lvl="0">
              <a:lnSpc>
                <a:spcPct val="120000"/>
              </a:lnSpc>
            </a:pPr>
            <a:r>
              <a:rPr lang="en-GB" sz="2500" dirty="0">
                <a:sym typeface="Quicksand"/>
              </a:rPr>
              <a:t>Global Mapper</a:t>
            </a:r>
          </a:p>
          <a:p>
            <a:pPr lvl="0">
              <a:lnSpc>
                <a:spcPct val="120000"/>
              </a:lnSpc>
            </a:pPr>
            <a:r>
              <a:rPr lang="en-GB" sz="2500" dirty="0">
                <a:sym typeface="Quicksand"/>
              </a:rPr>
              <a:t>QGIS</a:t>
            </a:r>
          </a:p>
          <a:p>
            <a:pPr lvl="0">
              <a:lnSpc>
                <a:spcPct val="120000"/>
              </a:lnSpc>
            </a:pPr>
            <a:r>
              <a:rPr lang="en-GB" sz="2500" dirty="0">
                <a:sym typeface="Quicksand"/>
              </a:rPr>
              <a:t>Ghana's National Climate Change Adaptation Strategy (NCCAS)</a:t>
            </a:r>
          </a:p>
          <a:p>
            <a:pPr lvl="0">
              <a:lnSpc>
                <a:spcPct val="120000"/>
              </a:lnSpc>
            </a:pPr>
            <a:r>
              <a:rPr lang="en-GB" sz="2500" dirty="0">
                <a:sym typeface="Quicksand"/>
              </a:rPr>
              <a:t>Hannah</a:t>
            </a:r>
          </a:p>
          <a:p>
            <a:pPr lvl="0">
              <a:lnSpc>
                <a:spcPct val="120000"/>
              </a:lnSpc>
            </a:pPr>
            <a:r>
              <a:rPr lang="en-GB" sz="2500" dirty="0">
                <a:sym typeface="Quicksand"/>
              </a:rPr>
              <a:t>Thomson, P., Hope, R., &amp; Foster, T. (2012). GSM-enabled remote monitoring of rural handpumps: A proof-of-concept study. Journal of </a:t>
            </a:r>
            <a:r>
              <a:rPr lang="en-GB" sz="2500" dirty="0" err="1">
                <a:sym typeface="Quicksand"/>
              </a:rPr>
              <a:t>Hydroinformatics</a:t>
            </a:r>
            <a:r>
              <a:rPr lang="en-GB" sz="2500" dirty="0">
                <a:sym typeface="Quicksand"/>
              </a:rPr>
              <a:t>, 14(4), 829–839. https://doi.org/10.2166/hydro.2012.183</a:t>
            </a:r>
          </a:p>
          <a:p>
            <a:pPr lvl="0">
              <a:lnSpc>
                <a:spcPct val="120000"/>
              </a:lnSpc>
            </a:pPr>
            <a:endParaRPr lang="en-GB" dirty="0">
              <a:sym typeface="Quicksand"/>
            </a:endParaRPr>
          </a:p>
        </p:txBody>
      </p:sp>
      <p:sp>
        <p:nvSpPr>
          <p:cNvPr id="1011" name="Google Shape;1011;p24"/>
          <p:cNvSpPr txBox="1">
            <a:spLocks noGrp="1"/>
          </p:cNvSpPr>
          <p:nvPr>
            <p:ph idx="10"/>
          </p:nvPr>
        </p:nvSpPr>
        <p:spPr>
          <a:xfrm>
            <a:off x="685800" y="1418276"/>
            <a:ext cx="6096000" cy="4021448"/>
          </a:xfrm>
        </p:spPr>
        <p:txBody>
          <a:bodyPr>
            <a:normAutofit fontScale="25000" lnSpcReduction="20000"/>
          </a:bodyPr>
          <a:lstStyle/>
          <a:p>
            <a:pPr lvl="0">
              <a:lnSpc>
                <a:spcPct val="120000"/>
              </a:lnSpc>
            </a:pPr>
            <a:r>
              <a:rPr lang="en-US" sz="5600" b="1" dirty="0">
                <a:sym typeface="Quicksand"/>
              </a:rPr>
              <a:t>Water for People</a:t>
            </a:r>
          </a:p>
          <a:p>
            <a:pPr lvl="0">
              <a:lnSpc>
                <a:spcPct val="120000"/>
              </a:lnSpc>
            </a:pPr>
            <a:r>
              <a:rPr lang="en-US" sz="3600" dirty="0" err="1">
                <a:sym typeface="Quicksand"/>
              </a:rPr>
              <a:t>Okettayot</a:t>
            </a:r>
            <a:r>
              <a:rPr lang="en-US" sz="3600" dirty="0">
                <a:sym typeface="Quicksand"/>
              </a:rPr>
              <a:t>, S. L., </a:t>
            </a:r>
            <a:r>
              <a:rPr lang="en-US" sz="3600" dirty="0" err="1">
                <a:sym typeface="Quicksand"/>
              </a:rPr>
              <a:t>Achiro</a:t>
            </a:r>
            <a:r>
              <a:rPr lang="en-US" sz="3600" dirty="0">
                <a:sym typeface="Quicksand"/>
              </a:rPr>
              <a:t>, B., &amp; </a:t>
            </a:r>
            <a:r>
              <a:rPr lang="en-US" sz="3600" dirty="0" err="1">
                <a:sym typeface="Quicksand"/>
              </a:rPr>
              <a:t>Guma</a:t>
            </a:r>
            <a:r>
              <a:rPr lang="en-US" sz="3600" dirty="0">
                <a:sym typeface="Quicksand"/>
              </a:rPr>
              <a:t>, B. E. (n.d.). Technical performance of CTD diver as an IWRM tool for mitigating climatic shock and enhancing water supply sustainability: Experience from the Mid-western </a:t>
            </a:r>
            <a:br>
              <a:rPr lang="en-US" sz="3600" dirty="0">
                <a:sym typeface="Quicksand"/>
              </a:rPr>
            </a:br>
            <a:r>
              <a:rPr lang="en-US" sz="3600" dirty="0">
                <a:sym typeface="Quicksand"/>
              </a:rPr>
              <a:t>Uganda region. The 2023 All Systems Connect Symposium.</a:t>
            </a:r>
          </a:p>
          <a:p>
            <a:pPr lvl="0">
              <a:lnSpc>
                <a:spcPct val="120000"/>
              </a:lnSpc>
            </a:pPr>
            <a:r>
              <a:rPr lang="en-US" sz="3600" dirty="0">
                <a:sym typeface="Quicksand"/>
                <a:hlinkClick r:id="rId3">
                  <a:extLst>
                    <a:ext uri="{A12FA001-AC4F-418D-AE19-62706E023703}">
                      <ahyp:hlinkClr xmlns:ahyp="http://schemas.microsoft.com/office/drawing/2018/hyperlinkcolor" val="tx"/>
                    </a:ext>
                  </a:extLst>
                </a:hlinkClick>
              </a:rPr>
              <a:t>https://www.vanessen.com</a:t>
            </a:r>
            <a:endParaRPr lang="en-US" sz="3600" dirty="0">
              <a:sym typeface="Quicksand"/>
            </a:endParaRPr>
          </a:p>
          <a:p>
            <a:pPr lvl="0">
              <a:lnSpc>
                <a:spcPct val="120000"/>
              </a:lnSpc>
            </a:pPr>
            <a:r>
              <a:rPr lang="en-US" sz="3600" dirty="0">
                <a:sym typeface="Quicksand"/>
                <a:hlinkClick r:id="rId4">
                  <a:extLst>
                    <a:ext uri="{A12FA001-AC4F-418D-AE19-62706E023703}">
                      <ahyp:hlinkClr xmlns:ahyp="http://schemas.microsoft.com/office/drawing/2018/hyperlinkcolor" val="tx"/>
                    </a:ext>
                  </a:extLst>
                </a:hlinkClick>
              </a:rPr>
              <a:t>https://diver-office.software.informer.com</a:t>
            </a:r>
            <a:endParaRPr lang="en-US" sz="3600" dirty="0">
              <a:sym typeface="Quicksand"/>
            </a:endParaRPr>
          </a:p>
          <a:p>
            <a:pPr lvl="0">
              <a:lnSpc>
                <a:spcPct val="120000"/>
              </a:lnSpc>
            </a:pPr>
            <a:r>
              <a:rPr lang="en-US" sz="5600" b="1" dirty="0">
                <a:sym typeface="Quicksand"/>
              </a:rPr>
              <a:t>Frank Water</a:t>
            </a:r>
          </a:p>
          <a:p>
            <a:pPr lvl="0">
              <a:lnSpc>
                <a:spcPct val="120000"/>
              </a:lnSpc>
            </a:pPr>
            <a:r>
              <a:rPr lang="en-US" sz="3600" dirty="0">
                <a:sym typeface="Quicksand"/>
                <a:hlinkClick r:id="rId5">
                  <a:extLst>
                    <a:ext uri="{A12FA001-AC4F-418D-AE19-62706E023703}">
                      <ahyp:hlinkClr xmlns:ahyp="http://schemas.microsoft.com/office/drawing/2018/hyperlinkcolor" val="tx"/>
                    </a:ext>
                  </a:extLst>
                </a:hlinkClick>
              </a:rPr>
              <a:t>https://www.frankwater.com/app/uploads/2022/01/WASH-Basins-Toolkit-Global-.pdf</a:t>
            </a:r>
            <a:endParaRPr lang="en-US" sz="3600" dirty="0"/>
          </a:p>
          <a:p>
            <a:pPr lvl="0">
              <a:lnSpc>
                <a:spcPct val="120000"/>
              </a:lnSpc>
            </a:pPr>
            <a:r>
              <a:rPr lang="en-US" sz="3600" dirty="0">
                <a:sym typeface="Quicksand"/>
                <a:hlinkClick r:id="rId6">
                  <a:extLst>
                    <a:ext uri="{A12FA001-AC4F-418D-AE19-62706E023703}">
                      <ahyp:hlinkClr xmlns:ahyp="http://schemas.microsoft.com/office/drawing/2018/hyperlinkcolor" val="tx"/>
                    </a:ext>
                  </a:extLst>
                </a:hlinkClick>
              </a:rPr>
              <a:t>https://play.google.com/store/apps/details?id=com.ttl.frankwater&amp;hl=en&amp;gl=US&amp;pli=1</a:t>
            </a:r>
            <a:endParaRPr lang="en-US" sz="3600" dirty="0">
              <a:sym typeface="Quicksand"/>
            </a:endParaRPr>
          </a:p>
          <a:p>
            <a:pPr lvl="0">
              <a:lnSpc>
                <a:spcPct val="120000"/>
              </a:lnSpc>
            </a:pPr>
            <a:r>
              <a:rPr lang="en-US" sz="5600" b="1" dirty="0" err="1">
                <a:sym typeface="Quicksand"/>
              </a:rPr>
              <a:t>Akvo</a:t>
            </a:r>
            <a:r>
              <a:rPr lang="en-US" sz="5600" b="1" dirty="0">
                <a:sym typeface="Quicksand"/>
              </a:rPr>
              <a:t> </a:t>
            </a:r>
          </a:p>
          <a:p>
            <a:pPr lvl="0">
              <a:lnSpc>
                <a:spcPct val="120000"/>
              </a:lnSpc>
            </a:pPr>
            <a:r>
              <a:rPr lang="en-US" sz="3600" dirty="0">
                <a:sym typeface="Quicksand"/>
              </a:rPr>
              <a:t>Water safety platform </a:t>
            </a:r>
            <a:r>
              <a:rPr lang="en-US" sz="3600" dirty="0">
                <a:sym typeface="Quicksand"/>
                <a:hlinkClick r:id="rId7">
                  <a:extLst>
                    <a:ext uri="{A12FA001-AC4F-418D-AE19-62706E023703}">
                      <ahyp:hlinkClr xmlns:ahyp="http://schemas.microsoft.com/office/drawing/2018/hyperlinkcolor" val="tx"/>
                    </a:ext>
                  </a:extLst>
                </a:hlinkClick>
              </a:rPr>
              <a:t>https://wsp.akvotest.org/</a:t>
            </a:r>
            <a:endParaRPr lang="en-US" sz="3600" dirty="0">
              <a:sym typeface="Quicksand"/>
            </a:endParaRPr>
          </a:p>
          <a:p>
            <a:pPr lvl="0">
              <a:lnSpc>
                <a:spcPct val="120000"/>
              </a:lnSpc>
            </a:pPr>
            <a:r>
              <a:rPr lang="en-US" sz="3600" dirty="0">
                <a:sym typeface="Quicksand"/>
                <a:hlinkClick r:id="rId8">
                  <a:extLst>
                    <a:ext uri="{A12FA001-AC4F-418D-AE19-62706E023703}">
                      <ahyp:hlinkClr xmlns:ahyp="http://schemas.microsoft.com/office/drawing/2018/hyperlinkcolor" val="tx"/>
                    </a:ext>
                  </a:extLst>
                </a:hlinkClick>
              </a:rPr>
              <a:t>https://worldwatermap.nationalgeographic.org/</a:t>
            </a:r>
            <a:endParaRPr lang="en-US" sz="3600" dirty="0">
              <a:sym typeface="Quicksand"/>
            </a:endParaRPr>
          </a:p>
          <a:p>
            <a:pPr lvl="0">
              <a:lnSpc>
                <a:spcPct val="120000"/>
              </a:lnSpc>
            </a:pPr>
            <a:r>
              <a:rPr lang="en-US" sz="3600" dirty="0">
                <a:sym typeface="Quicksand"/>
                <a:hlinkClick r:id="rId9">
                  <a:extLst>
                    <a:ext uri="{A12FA001-AC4F-418D-AE19-62706E023703}">
                      <ahyp:hlinkClr xmlns:ahyp="http://schemas.microsoft.com/office/drawing/2018/hyperlinkcolor" val="tx"/>
                    </a:ext>
                  </a:extLst>
                </a:hlinkClick>
              </a:rPr>
              <a:t>https://www.worldbank.org/en/publication/wdr2021</a:t>
            </a:r>
            <a:endParaRPr lang="en-US" sz="3600" dirty="0">
              <a:sym typeface="Quicksand"/>
            </a:endParaRPr>
          </a:p>
        </p:txBody>
      </p:sp>
      <p:sp>
        <p:nvSpPr>
          <p:cNvPr id="1005" name="Google Shape;1005;p24"/>
          <p:cNvSpPr txBox="1">
            <a:spLocks noGrp="1"/>
          </p:cNvSpPr>
          <p:nvPr>
            <p:ph type="title"/>
          </p:nvPr>
        </p:nvSpPr>
        <p:spPr/>
        <p:txBody>
          <a:bodyPr/>
          <a:lstStyle/>
          <a:p>
            <a:pPr lvl="0"/>
            <a:r>
              <a:rPr lang="en-GB"/>
              <a:t>Resources</a:t>
            </a:r>
          </a:p>
        </p:txBody>
      </p:sp>
      <p:pic>
        <p:nvPicPr>
          <p:cNvPr id="1006" name="Google Shape;1006;p24"/>
          <p:cNvPicPr preferRelativeResize="0">
            <a:picLocks noGrp="1"/>
          </p:cNvPicPr>
          <p:nvPr>
            <p:ph type="body" idx="4294967295"/>
          </p:nvPr>
        </p:nvPicPr>
        <p:blipFill rotWithShape="1">
          <a:blip r:embed="rId10">
            <a:alphaModFix/>
          </a:blip>
          <a:srcRect/>
          <a:stretch/>
        </p:blipFill>
        <p:spPr>
          <a:xfrm>
            <a:off x="10407196" y="5823856"/>
            <a:ext cx="1509584" cy="838881"/>
          </a:xfrm>
          <a:prstGeom prst="rect">
            <a:avLst/>
          </a:prstGeom>
          <a:noFill/>
          <a:ln>
            <a:noFill/>
          </a:ln>
        </p:spPr>
      </p:pic>
      <p:pic>
        <p:nvPicPr>
          <p:cNvPr id="1007" name="Google Shape;1007;p24" descr="Water For People (@waterforpeople) | Twitter"/>
          <p:cNvPicPr preferRelativeResize="0"/>
          <p:nvPr/>
        </p:nvPicPr>
        <p:blipFill rotWithShape="1">
          <a:blip r:embed="rId11">
            <a:alphaModFix/>
          </a:blip>
          <a:srcRect/>
          <a:stretch/>
        </p:blipFill>
        <p:spPr>
          <a:xfrm>
            <a:off x="495492" y="5651500"/>
            <a:ext cx="1206500" cy="1206500"/>
          </a:xfrm>
          <a:prstGeom prst="rect">
            <a:avLst/>
          </a:prstGeom>
          <a:noFill/>
          <a:ln>
            <a:noFill/>
          </a:ln>
        </p:spPr>
      </p:pic>
      <p:pic>
        <p:nvPicPr>
          <p:cNvPr id="1008" name="Google Shape;1008;p24" descr="frankwater_logo"/>
          <p:cNvPicPr preferRelativeResize="0"/>
          <p:nvPr/>
        </p:nvPicPr>
        <p:blipFill rotWithShape="1">
          <a:blip r:embed="rId12">
            <a:alphaModFix/>
          </a:blip>
          <a:srcRect/>
          <a:stretch/>
        </p:blipFill>
        <p:spPr>
          <a:xfrm>
            <a:off x="2757396" y="5769428"/>
            <a:ext cx="615227" cy="990600"/>
          </a:xfrm>
          <a:prstGeom prst="rect">
            <a:avLst/>
          </a:prstGeom>
          <a:noFill/>
          <a:ln>
            <a:noFill/>
          </a:ln>
        </p:spPr>
      </p:pic>
      <p:pic>
        <p:nvPicPr>
          <p:cNvPr id="1009" name="Google Shape;1009;p24" descr="Global Water Center’s Mobile Discovery Center (MDC) addresses the lack ..."/>
          <p:cNvPicPr preferRelativeResize="0"/>
          <p:nvPr/>
        </p:nvPicPr>
        <p:blipFill rotWithShape="1">
          <a:blip r:embed="rId13">
            <a:alphaModFix/>
          </a:blip>
          <a:srcRect/>
          <a:stretch/>
        </p:blipFill>
        <p:spPr>
          <a:xfrm>
            <a:off x="4352833" y="5836059"/>
            <a:ext cx="3073400" cy="727932"/>
          </a:xfrm>
          <a:prstGeom prst="rect">
            <a:avLst/>
          </a:prstGeom>
          <a:noFill/>
          <a:ln>
            <a:noFill/>
          </a:ln>
        </p:spPr>
      </p:pic>
      <p:pic>
        <p:nvPicPr>
          <p:cNvPr id="1010" name="Google Shape;1010;p24" descr="Safe Water Network (@safewaternet) | Twitter"/>
          <p:cNvPicPr preferRelativeResize="0"/>
          <p:nvPr/>
        </p:nvPicPr>
        <p:blipFill rotWithShape="1">
          <a:blip r:embed="rId14">
            <a:alphaModFix/>
          </a:blip>
          <a:srcRect t="12322" b="9742"/>
          <a:stretch/>
        </p:blipFill>
        <p:spPr>
          <a:xfrm>
            <a:off x="8221890" y="5638800"/>
            <a:ext cx="1564368" cy="1219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9" name="Google Shape;1019;g23a49a4e660_3_199"/>
          <p:cNvSpPr txBox="1">
            <a:spLocks noGrp="1"/>
          </p:cNvSpPr>
          <p:nvPr>
            <p:ph idx="1"/>
          </p:nvPr>
        </p:nvSpPr>
        <p:spPr>
          <a:xfrm>
            <a:off x="1927498" y="3085465"/>
            <a:ext cx="10703150" cy="3772535"/>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dirty="0"/>
              <a:t>https://wsp.akvotest.org/</a:t>
            </a:r>
            <a:endParaRPr dirty="0"/>
          </a:p>
        </p:txBody>
      </p:sp>
      <p:pic>
        <p:nvPicPr>
          <p:cNvPr id="1021" name="Google Shape;1021;g23a49a4e660_3_199"/>
          <p:cNvPicPr preferRelativeResize="0"/>
          <p:nvPr/>
        </p:nvPicPr>
        <p:blipFill>
          <a:blip r:embed="rId3">
            <a:alphaModFix/>
          </a:blip>
          <a:stretch>
            <a:fillRect/>
          </a:stretch>
        </p:blipFill>
        <p:spPr>
          <a:xfrm>
            <a:off x="1970315" y="228600"/>
            <a:ext cx="5968754" cy="2754086"/>
          </a:xfrm>
          <a:prstGeom prst="rect">
            <a:avLst/>
          </a:prstGeom>
          <a:noFill/>
          <a:ln>
            <a:solidFill>
              <a:schemeClr val="bg2"/>
            </a:solidFill>
          </a:ln>
        </p:spPr>
      </p:pic>
      <p:pic>
        <p:nvPicPr>
          <p:cNvPr id="1022" name="Google Shape;1022;g23a49a4e660_3_199"/>
          <p:cNvPicPr preferRelativeResize="0"/>
          <p:nvPr/>
        </p:nvPicPr>
        <p:blipFill>
          <a:blip r:embed="rId4">
            <a:alphaModFix/>
          </a:blip>
          <a:stretch>
            <a:fillRect/>
          </a:stretch>
        </p:blipFill>
        <p:spPr>
          <a:xfrm>
            <a:off x="1970314" y="3938146"/>
            <a:ext cx="5943600" cy="2705043"/>
          </a:xfrm>
          <a:prstGeom prst="rect">
            <a:avLst/>
          </a:prstGeom>
          <a:noFill/>
          <a:ln>
            <a:solidFill>
              <a:schemeClr val="bg2"/>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3047925833"/>
      </p:ext>
    </p:extLst>
  </p:cSld>
  <p:clrMapOvr>
    <a:masterClrMapping/>
  </p:clrMapOvr>
</p:sld>
</file>

<file path=ppt/theme/theme1.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8C82C1-9763-432A-8092-8B7C3EF509F1}"/>
</file>

<file path=customXml/itemProps2.xml><?xml version="1.0" encoding="utf-8"?>
<ds:datastoreItem xmlns:ds="http://schemas.openxmlformats.org/officeDocument/2006/customXml" ds:itemID="{86741AA1-9713-41BF-8886-D9DDD206AA0C}"/>
</file>

<file path=docProps/app.xml><?xml version="1.0" encoding="utf-8"?>
<Properties xmlns="http://schemas.openxmlformats.org/officeDocument/2006/extended-properties" xmlns:vt="http://schemas.openxmlformats.org/officeDocument/2006/docPropsVTypes">
  <TotalTime>68</TotalTime>
  <Words>2321</Words>
  <Application>Microsoft Office PowerPoint</Application>
  <PresentationFormat>Widescreen</PresentationFormat>
  <Paragraphs>286</Paragraphs>
  <Slides>41</Slides>
  <Notes>33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41</vt:i4>
      </vt:variant>
    </vt:vector>
  </HeadingPairs>
  <TitlesOfParts>
    <vt:vector size="54" baseType="lpstr">
      <vt:lpstr>Rubik</vt:lpstr>
      <vt:lpstr>Calibri</vt:lpstr>
      <vt:lpstr>Quicksand Medium</vt:lpstr>
      <vt:lpstr>Roboto Condensed Light</vt:lpstr>
      <vt:lpstr>Arial</vt:lpstr>
      <vt:lpstr>Calibri Light</vt:lpstr>
      <vt:lpstr>Bryant Medium Italic</vt:lpstr>
      <vt:lpstr>Assistant</vt:lpstr>
      <vt:lpstr>NTR</vt:lpstr>
      <vt:lpstr>Quicksand</vt:lpstr>
      <vt:lpstr>1_Office Theme</vt:lpstr>
      <vt:lpstr>Systems Connect v6</vt:lpstr>
      <vt:lpstr>2_Office Theme</vt:lpstr>
      <vt:lpstr>PowerPoint Presentation</vt:lpstr>
      <vt:lpstr>WRM data collection, visualization, and management for better water governance </vt:lpstr>
      <vt:lpstr>Session outline</vt:lpstr>
      <vt:lpstr>Technical performance of CTD diver as an IWRM tool for mitigating climatic  shock and enhancing  water supply sustainability</vt:lpstr>
      <vt:lpstr>Introduction</vt:lpstr>
      <vt:lpstr>Objectives</vt:lpstr>
      <vt:lpstr>Results/findings</vt:lpstr>
      <vt:lpstr>Results/findings cont’d</vt:lpstr>
      <vt:lpstr>Conclusions and  recommendations</vt:lpstr>
      <vt:lpstr>Global WASH Basins  Toolkit in Kenya</vt:lpstr>
      <vt:lpstr>WASH Basins Toolkit  a solution for WRM?</vt:lpstr>
      <vt:lpstr>WASH Basins Toolkit history &amp; context</vt:lpstr>
      <vt:lpstr>WASH Basins Global Toolkit in Kenya</vt:lpstr>
      <vt:lpstr>The Safe Water Resiliency Toolkit: Using GIS Technology to Identify  and Mitigate Risk to  Water Infrastructure </vt:lpstr>
      <vt:lpstr>Innovation is a key part of our mission and our success in community water supply</vt:lpstr>
      <vt:lpstr>What happens when we don’t plan for climate shocks?</vt:lpstr>
      <vt:lpstr>How can site planning technology optimize impact?</vt:lpstr>
      <vt:lpstr>Sand dams: the answer to dryland water in security?</vt:lpstr>
      <vt:lpstr>Sand Dams</vt:lpstr>
      <vt:lpstr>PowerPoint Presentation</vt:lpstr>
      <vt:lpstr>Smart hand pump abstraction</vt:lpstr>
      <vt:lpstr>Data Stewards - An Emerging Competency for Catalyzing Utilization of WASH Data for  Decision Making?</vt:lpstr>
      <vt:lpstr>Why is it easier to find failed WASH  MI systems?  </vt:lpstr>
      <vt:lpstr>PowerPoint Presentation</vt:lpstr>
      <vt:lpstr>Assumptions</vt:lpstr>
      <vt:lpstr>Data use model: systems </vt:lpstr>
      <vt:lpstr>Data Stewards: bridging the gap</vt:lpstr>
      <vt:lpstr>Ingredients for increasing impact on water management with data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WRM data collection, visualization, and management for better water governance </dc:title>
  <dc:creator>Dechan Dalrymple</dc:creator>
  <cp:lastModifiedBy>jason willbourn</cp:lastModifiedBy>
  <cp:revision>8</cp:revision>
  <dcterms:created xsi:type="dcterms:W3CDTF">2023-03-14T09:11:07Z</dcterms:created>
  <dcterms:modified xsi:type="dcterms:W3CDTF">2023-05-03T07:49:18Z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