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7"/>
    <p:sldMasterId id="2147483690" r:id="rId8"/>
  </p:sldMasterIdLst>
  <p:notesMasterIdLst>
    <p:notesMasterId r:id="rId28"/>
  </p:notesMasterIdLst>
  <p:sldIdLst>
    <p:sldId id="257" r:id="rId9"/>
    <p:sldId id="256" r:id="rId10"/>
    <p:sldId id="382" r:id="rId11"/>
    <p:sldId id="644" r:id="rId12"/>
    <p:sldId id="645" r:id="rId13"/>
    <p:sldId id="646" r:id="rId14"/>
    <p:sldId id="654" r:id="rId15"/>
    <p:sldId id="511" r:id="rId16"/>
    <p:sldId id="647" r:id="rId17"/>
    <p:sldId id="648" r:id="rId18"/>
    <p:sldId id="655" r:id="rId19"/>
    <p:sldId id="649" r:id="rId20"/>
    <p:sldId id="625" r:id="rId21"/>
    <p:sldId id="650" r:id="rId22"/>
    <p:sldId id="651" r:id="rId23"/>
    <p:sldId id="652" r:id="rId24"/>
    <p:sldId id="653" r:id="rId25"/>
    <p:sldId id="558" r:id="rId26"/>
    <p:sldId id="27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835FA3A-DD0C-4E44-8C5E-385D43FDC1B4}">
          <p14:sldIdLst>
            <p14:sldId id="257"/>
            <p14:sldId id="256"/>
          </p14:sldIdLst>
        </p14:section>
        <p14:section name="Untitled Section" id="{32D52609-C327-B843-BBF3-6F19175DBEDC}">
          <p14:sldIdLst>
            <p14:sldId id="382"/>
            <p14:sldId id="644"/>
            <p14:sldId id="645"/>
            <p14:sldId id="646"/>
            <p14:sldId id="654"/>
            <p14:sldId id="511"/>
            <p14:sldId id="647"/>
            <p14:sldId id="648"/>
            <p14:sldId id="655"/>
            <p14:sldId id="649"/>
            <p14:sldId id="625"/>
            <p14:sldId id="650"/>
            <p14:sldId id="651"/>
            <p14:sldId id="652"/>
            <p14:sldId id="653"/>
            <p14:sldId id="558"/>
            <p14:sldId id="278"/>
          </p14:sldIdLst>
        </p14:section>
      </p14:sectionLst>
    </p:ex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D7D9"/>
    <a:srgbClr val="D1D3D4"/>
    <a:srgbClr val="F0F0F0"/>
    <a:srgbClr val="00AEEF"/>
    <a:srgbClr val="374EA2"/>
    <a:srgbClr val="F26A21"/>
    <a:srgbClr val="FFC20E"/>
    <a:srgbClr val="80BD41"/>
    <a:srgbClr val="00833E"/>
    <a:srgbClr val="77777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FD0F851-EC5A-4D38-B0AD-8093EC10F33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8495"/>
    <p:restoredTop sz="94694"/>
  </p:normalViewPr>
  <p:slideViewPr>
    <p:cSldViewPr snapToGrid="0">
      <p:cViewPr varScale="1">
        <p:scale>
          <a:sx n="70" d="100"/>
          <a:sy n="70" d="100"/>
        </p:scale>
        <p:origin x="931" y="58"/>
      </p:cViewPr>
      <p:guideLst>
        <p:guide orient="horz" pos="2160"/>
        <p:guide pos="3863"/>
      </p:guideLst>
    </p:cSldViewPr>
  </p:slideViewPr>
  <p:outlineViewPr>
    <p:cViewPr>
      <p:scale>
        <a:sx n="33" d="100"/>
        <a:sy n="33" d="100"/>
      </p:scale>
      <p:origin x="0" y="0"/>
    </p:cViewPr>
  </p:outlineViewPr>
  <p:notesTextViewPr>
    <p:cViewPr>
      <p:scale>
        <a:sx n="1" d="1"/>
        <a:sy n="1" d="1"/>
      </p:scale>
      <p:origin x="0" y="0"/>
    </p:cViewPr>
  </p:notesTextViewPr>
  <p:sorterViewPr>
    <p:cViewPr>
      <p:scale>
        <a:sx n="60" d="100"/>
        <a:sy n="60" d="100"/>
      </p:scale>
      <p:origin x="0" y="-197"/>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2.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1.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presProps" Target="presProps.xml"/><Relationship Id="rId32" Type="http://schemas.openxmlformats.org/officeDocument/2006/relationships/tableStyles" Target="tableStyles.xml"/><Relationship Id="rId24" Type="http://schemas.openxmlformats.org/officeDocument/2006/relationships/slide" Target="slides/slide16.xml"/><Relationship Id="rId11" Type="http://schemas.openxmlformats.org/officeDocument/2006/relationships/slide" Target="slides/slide3.xml"/><Relationship Id="rId28" Type="http://schemas.openxmlformats.org/officeDocument/2006/relationships/notesMaster" Target="notesMasters/notesMaster1.xml"/><Relationship Id="rId15" Type="http://schemas.openxmlformats.org/officeDocument/2006/relationships/slide" Target="slides/slide7.xml"/><Relationship Id="rId23" Type="http://schemas.openxmlformats.org/officeDocument/2006/relationships/slide" Target="slides/slide15.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4AE705-8A04-4840-89A1-481E150D6A10}" type="datetimeFigureOut">
              <a:rPr lang="en-US" smtClean="0"/>
              <a:t>4/28/2023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57A55F-4C5B-E248-9EC8-471E991E4A83}" type="slidenum">
              <a:rPr lang="en-US" smtClean="0"/>
              <a:t>‹#›</a:t>
            </a:fld>
            <a:endParaRPr lang="en-US"/>
          </a:p>
        </p:txBody>
      </p:sp>
    </p:spTree>
    <p:extLst>
      <p:ext uri="{BB962C8B-B14F-4D97-AF65-F5344CB8AC3E}">
        <p14:creationId xmlns:p14="http://schemas.microsoft.com/office/powerpoint/2010/main" val="3782572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mhhub.org/menstrual-networks/" TargetMode="External"/><Relationship Id="rId3" Type="http://schemas.openxmlformats.org/officeDocument/2006/relationships/hyperlink" Target="https://washdata.org/data" TargetMode="External"/><Relationship Id="rId7" Type="http://schemas.openxmlformats.org/officeDocument/2006/relationships/hyperlink" Target="https://www.fondation-merieux.org/en/events/5th-meeting-of-the-gtfcc-working-group-on-water-sanitation-and-hygiene-wash/#day-1"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www.wash4work.org/" TargetMode="External"/><Relationship Id="rId5" Type="http://schemas.openxmlformats.org/officeDocument/2006/relationships/hyperlink" Target="https://www.unwater.org/" TargetMode="External"/><Relationship Id="rId4" Type="http://schemas.openxmlformats.org/officeDocument/2006/relationships/hyperlink" Target="https://www.sanitationandwaterforall.org/" TargetMode="External"/><Relationship Id="rId9" Type="http://schemas.openxmlformats.org/officeDocument/2006/relationships/hyperlink" Target="https://www.unicef.org/evaluation/reports#/?search=water%2C%20sanitation%20and%20hygiene"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79A1CD-FE2B-4A0F-BA0A-5FE82C9BA4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0224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chemeClr val="bg1"/>
                </a:solidFill>
                <a:effectLst/>
                <a:latin typeface="Roboto" panose="02000000000000000000" pitchFamily="2" charset="0"/>
              </a:rPr>
              <a:t>UNICEF works in the following areas to strengthen WASH systems worldwide:</a:t>
            </a:r>
          </a:p>
          <a:p>
            <a:pPr algn="l"/>
            <a:r>
              <a:rPr lang="en-US" sz="1600" b="1" i="0" dirty="0">
                <a:solidFill>
                  <a:schemeClr val="bg1"/>
                </a:solidFill>
                <a:effectLst/>
                <a:latin typeface="Roboto" panose="02000000000000000000" pitchFamily="2" charset="0"/>
              </a:rPr>
              <a:t>Data and evidence</a:t>
            </a:r>
            <a:endParaRPr lang="en-US" sz="1600" b="0" i="0" dirty="0">
              <a:solidFill>
                <a:schemeClr val="bg1"/>
              </a:solidFill>
              <a:effectLst/>
              <a:latin typeface="Roboto" panose="02000000000000000000" pitchFamily="2" charset="0"/>
            </a:endParaRPr>
          </a:p>
          <a:p>
            <a:pPr algn="l"/>
            <a:r>
              <a:rPr lang="en-US" sz="1200" b="0" i="0" dirty="0">
                <a:solidFill>
                  <a:schemeClr val="bg1"/>
                </a:solidFill>
                <a:effectLst/>
                <a:latin typeface="Roboto" panose="02000000000000000000" pitchFamily="2" charset="0"/>
              </a:rPr>
              <a:t>The WHO/UNICEF </a:t>
            </a:r>
            <a:r>
              <a:rPr lang="en-US" sz="1200" b="0" i="0" u="sng" dirty="0">
                <a:solidFill>
                  <a:schemeClr val="bg1"/>
                </a:solidFill>
                <a:effectLst/>
                <a:latin typeface="Roboto" panose="02000000000000000000" pitchFamily="2" charset="0"/>
                <a:hlinkClick r:id="rId3">
                  <a:extLst>
                    <a:ext uri="{A12FA001-AC4F-418D-AE19-62706E023703}">
                      <ahyp:hlinkClr xmlns:ahyp="http://schemas.microsoft.com/office/drawing/2018/hyperlinkcolor" val="tx"/>
                    </a:ext>
                  </a:extLst>
                </a:hlinkClick>
              </a:rPr>
              <a:t>Joint Monitoring </a:t>
            </a:r>
            <a:r>
              <a:rPr lang="en-US" sz="1200" b="0" i="0" u="sng" dirty="0" err="1">
                <a:solidFill>
                  <a:schemeClr val="bg1"/>
                </a:solidFill>
                <a:effectLst/>
                <a:latin typeface="Roboto" panose="02000000000000000000" pitchFamily="2" charset="0"/>
                <a:hlinkClick r:id="rId3">
                  <a:extLst>
                    <a:ext uri="{A12FA001-AC4F-418D-AE19-62706E023703}">
                      <ahyp:hlinkClr xmlns:ahyp="http://schemas.microsoft.com/office/drawing/2018/hyperlinkcolor" val="tx"/>
                    </a:ext>
                  </a:extLst>
                </a:hlinkClick>
              </a:rPr>
              <a:t>Programme</a:t>
            </a:r>
            <a:r>
              <a:rPr lang="en-US" sz="1200" b="0" i="0" dirty="0">
                <a:solidFill>
                  <a:schemeClr val="bg1"/>
                </a:solidFill>
                <a:effectLst/>
                <a:latin typeface="Roboto" panose="02000000000000000000" pitchFamily="2" charset="0"/>
              </a:rPr>
              <a:t> for WASH is the leading source of estimates of progress towards targets laid out in the Sustainable Development Goals. Covering over 190 countries and territories, the </a:t>
            </a:r>
            <a:r>
              <a:rPr lang="en-US" sz="1200" b="0" i="0" dirty="0" err="1">
                <a:solidFill>
                  <a:schemeClr val="bg1"/>
                </a:solidFill>
                <a:effectLst/>
                <a:latin typeface="Roboto" panose="02000000000000000000" pitchFamily="2" charset="0"/>
              </a:rPr>
              <a:t>programme</a:t>
            </a:r>
            <a:r>
              <a:rPr lang="en-US" sz="1200" b="0" i="0" dirty="0">
                <a:solidFill>
                  <a:schemeClr val="bg1"/>
                </a:solidFill>
                <a:effectLst/>
                <a:latin typeface="Roboto" panose="02000000000000000000" pitchFamily="2" charset="0"/>
              </a:rPr>
              <a:t> has established mechanisms for collecting and compiling country data. These estimates help enhance sector monitoring, communicate gaps in WASH services, and raise funds.</a:t>
            </a:r>
          </a:p>
          <a:p>
            <a:pPr algn="l"/>
            <a:r>
              <a:rPr lang="en-US" sz="1600" b="1" i="0" dirty="0">
                <a:solidFill>
                  <a:schemeClr val="bg1"/>
                </a:solidFill>
                <a:effectLst/>
                <a:latin typeface="Roboto" panose="02000000000000000000" pitchFamily="2" charset="0"/>
              </a:rPr>
              <a:t>Collaboration in WASH</a:t>
            </a:r>
            <a:endParaRPr lang="en-US" sz="1600" b="0" i="0" dirty="0">
              <a:solidFill>
                <a:schemeClr val="bg1"/>
              </a:solidFill>
              <a:effectLst/>
              <a:latin typeface="Roboto" panose="02000000000000000000" pitchFamily="2" charset="0"/>
            </a:endParaRPr>
          </a:p>
          <a:p>
            <a:pPr algn="l"/>
            <a:r>
              <a:rPr lang="en-US" sz="1200" b="0" i="0" dirty="0">
                <a:solidFill>
                  <a:schemeClr val="bg1"/>
                </a:solidFill>
                <a:effectLst/>
                <a:latin typeface="Roboto" panose="02000000000000000000" pitchFamily="2" charset="0"/>
              </a:rPr>
              <a:t>As a player in the WASH sector, there are many global, regional and national partnerships to join, which is key to ensure that systems strengthening is part of overall acceleration towards SDG 6. </a:t>
            </a:r>
            <a:r>
              <a:rPr lang="en-US" b="0" i="0" dirty="0">
                <a:solidFill>
                  <a:schemeClr val="bg1"/>
                </a:solidFill>
                <a:effectLst/>
                <a:latin typeface="Roboto" panose="02000000000000000000" pitchFamily="2" charset="0"/>
              </a:rPr>
              <a:t>We host </a:t>
            </a:r>
            <a:r>
              <a:rPr lang="en-US" b="0" i="0" u="sng" dirty="0">
                <a:solidFill>
                  <a:schemeClr val="bg1"/>
                </a:solidFill>
                <a:effectLst/>
                <a:latin typeface="Roboto" panose="02000000000000000000" pitchFamily="2" charset="0"/>
                <a:hlinkClick r:id="rId4">
                  <a:extLst>
                    <a:ext uri="{A12FA001-AC4F-418D-AE19-62706E023703}">
                      <ahyp:hlinkClr xmlns:ahyp="http://schemas.microsoft.com/office/drawing/2018/hyperlinkcolor" val="tx"/>
                    </a:ext>
                  </a:extLst>
                </a:hlinkClick>
              </a:rPr>
              <a:t>Sanitation and Water for All</a:t>
            </a:r>
            <a:r>
              <a:rPr lang="en-US" b="0" i="0" dirty="0">
                <a:solidFill>
                  <a:schemeClr val="bg1"/>
                </a:solidFill>
                <a:effectLst/>
                <a:latin typeface="Roboto" panose="02000000000000000000" pitchFamily="2" charset="0"/>
              </a:rPr>
              <a:t> (SWA), a global partnership of governments, donors, civil society organizations and other development stakeholders that coordinates on improved accountability and resource allocation.</a:t>
            </a:r>
          </a:p>
          <a:p>
            <a:pPr algn="l"/>
            <a:r>
              <a:rPr lang="en-US" b="0" i="0" dirty="0">
                <a:solidFill>
                  <a:schemeClr val="bg1"/>
                </a:solidFill>
                <a:effectLst/>
                <a:latin typeface="Roboto" panose="02000000000000000000" pitchFamily="2" charset="0"/>
              </a:rPr>
              <a:t>UNICEF is also an active participant in </a:t>
            </a:r>
            <a:r>
              <a:rPr lang="en-US" b="0" i="0" u="sng" dirty="0">
                <a:solidFill>
                  <a:schemeClr val="bg1"/>
                </a:solidFill>
                <a:effectLst/>
                <a:latin typeface="Roboto" panose="02000000000000000000" pitchFamily="2" charset="0"/>
                <a:hlinkClick r:id="rId5">
                  <a:extLst>
                    <a:ext uri="{A12FA001-AC4F-418D-AE19-62706E023703}">
                      <ahyp:hlinkClr xmlns:ahyp="http://schemas.microsoft.com/office/drawing/2018/hyperlinkcolor" val="tx"/>
                    </a:ext>
                  </a:extLst>
                </a:hlinkClick>
              </a:rPr>
              <a:t>UN Water</a:t>
            </a:r>
            <a:r>
              <a:rPr lang="en-US" b="0" i="0" dirty="0">
                <a:solidFill>
                  <a:schemeClr val="bg1"/>
                </a:solidFill>
                <a:effectLst/>
                <a:latin typeface="Roboto" panose="02000000000000000000" pitchFamily="2" charset="0"/>
              </a:rPr>
              <a:t>, which coordinates the work of the United Nations in the areas of water and sanitation. We are a founding member of </a:t>
            </a:r>
            <a:r>
              <a:rPr lang="en-US" b="0" i="0" u="sng" dirty="0">
                <a:solidFill>
                  <a:schemeClr val="bg1"/>
                </a:solidFill>
                <a:effectLst/>
                <a:latin typeface="Roboto" panose="02000000000000000000" pitchFamily="2" charset="0"/>
                <a:hlinkClick r:id="rId6">
                  <a:extLst>
                    <a:ext uri="{A12FA001-AC4F-418D-AE19-62706E023703}">
                      <ahyp:hlinkClr xmlns:ahyp="http://schemas.microsoft.com/office/drawing/2018/hyperlinkcolor" val="tx"/>
                    </a:ext>
                  </a:extLst>
                </a:hlinkClick>
              </a:rPr>
              <a:t>WASH4WORK</a:t>
            </a:r>
            <a:r>
              <a:rPr lang="en-US" b="0" i="0" dirty="0">
                <a:solidFill>
                  <a:schemeClr val="bg1"/>
                </a:solidFill>
                <a:effectLst/>
                <a:latin typeface="Roboto" panose="02000000000000000000" pitchFamily="2" charset="0"/>
              </a:rPr>
              <a:t>, and play a leading role in the </a:t>
            </a:r>
            <a:r>
              <a:rPr lang="en-US" b="0" i="0" u="sng" dirty="0">
                <a:solidFill>
                  <a:schemeClr val="bg1"/>
                </a:solidFill>
                <a:effectLst/>
                <a:latin typeface="Roboto" panose="02000000000000000000" pitchFamily="2" charset="0"/>
                <a:hlinkClick r:id="rId7">
                  <a:extLst>
                    <a:ext uri="{A12FA001-AC4F-418D-AE19-62706E023703}">
                      <ahyp:hlinkClr xmlns:ahyp="http://schemas.microsoft.com/office/drawing/2018/hyperlinkcolor" val="tx"/>
                    </a:ext>
                  </a:extLst>
                </a:hlinkClick>
              </a:rPr>
              <a:t>WASH Working Group</a:t>
            </a:r>
            <a:r>
              <a:rPr lang="en-US" b="0" i="0" dirty="0">
                <a:solidFill>
                  <a:schemeClr val="bg1"/>
                </a:solidFill>
                <a:effectLst/>
                <a:latin typeface="Roboto" panose="02000000000000000000" pitchFamily="2" charset="0"/>
              </a:rPr>
              <a:t> and the </a:t>
            </a:r>
            <a:r>
              <a:rPr lang="en-US" b="0" i="0" u="sng" dirty="0">
                <a:solidFill>
                  <a:schemeClr val="bg1"/>
                </a:solidFill>
                <a:effectLst/>
                <a:latin typeface="Roboto" panose="02000000000000000000" pitchFamily="2" charset="0"/>
                <a:hlinkClick r:id="rId8">
                  <a:extLst>
                    <a:ext uri="{A12FA001-AC4F-418D-AE19-62706E023703}">
                      <ahyp:hlinkClr xmlns:ahyp="http://schemas.microsoft.com/office/drawing/2018/hyperlinkcolor" val="tx"/>
                    </a:ext>
                  </a:extLst>
                </a:hlinkClick>
              </a:rPr>
              <a:t>Grand Menstrual Health and Hygiene Management Collective</a:t>
            </a:r>
            <a:r>
              <a:rPr lang="en-US" b="0" i="0" dirty="0">
                <a:solidFill>
                  <a:schemeClr val="bg1"/>
                </a:solidFill>
                <a:effectLst/>
                <a:latin typeface="Roboto" panose="02000000000000000000" pitchFamily="2" charset="0"/>
              </a:rPr>
              <a:t>. UNICEF continues to leverage the private sector for financing, information, social change and system strengthening.</a:t>
            </a:r>
          </a:p>
          <a:p>
            <a:endParaRPr lang="en-US" dirty="0"/>
          </a:p>
          <a:p>
            <a:pPr algn="l"/>
            <a:r>
              <a:rPr lang="en-US" sz="1600" b="1" i="0" dirty="0">
                <a:solidFill>
                  <a:schemeClr val="bg1"/>
                </a:solidFill>
                <a:effectLst/>
                <a:latin typeface="Roboto" panose="02000000000000000000" pitchFamily="2" charset="0"/>
              </a:rPr>
              <a:t>Capacity-building</a:t>
            </a:r>
            <a:endParaRPr lang="en-US" sz="1600" b="0" i="0" dirty="0">
              <a:solidFill>
                <a:schemeClr val="bg1"/>
              </a:solidFill>
              <a:effectLst/>
              <a:latin typeface="Roboto" panose="02000000000000000000" pitchFamily="2" charset="0"/>
            </a:endParaRPr>
          </a:p>
          <a:p>
            <a:pPr algn="l"/>
            <a:r>
              <a:rPr lang="en-US" sz="1200" b="0" i="0" dirty="0">
                <a:solidFill>
                  <a:schemeClr val="bg1"/>
                </a:solidFill>
                <a:effectLst/>
                <a:latin typeface="Roboto" panose="02000000000000000000" pitchFamily="2" charset="0"/>
              </a:rPr>
              <a:t>Training for governments as well as online courses for partners and staff in strengthening WASH systems. Work in countries helps build local governments’ capacities for emergency planning, the collection and use of child services data, and coordination with the private sector and civil society.</a:t>
            </a:r>
          </a:p>
          <a:p>
            <a:pPr algn="l"/>
            <a:r>
              <a:rPr lang="en-US" sz="1600" b="1" i="0" dirty="0">
                <a:solidFill>
                  <a:schemeClr val="bg1"/>
                </a:solidFill>
                <a:effectLst/>
                <a:latin typeface="Roboto" panose="02000000000000000000" pitchFamily="2" charset="0"/>
              </a:rPr>
              <a:t>Evaluation</a:t>
            </a:r>
            <a:endParaRPr lang="en-US" sz="1600" b="0" i="0" dirty="0">
              <a:solidFill>
                <a:schemeClr val="bg1"/>
              </a:solidFill>
              <a:effectLst/>
              <a:latin typeface="Roboto" panose="02000000000000000000" pitchFamily="2" charset="0"/>
            </a:endParaRPr>
          </a:p>
          <a:p>
            <a:pPr algn="l"/>
            <a:r>
              <a:rPr lang="en-US" sz="1200" b="0" i="0" dirty="0">
                <a:solidFill>
                  <a:schemeClr val="bg1"/>
                </a:solidFill>
                <a:effectLst/>
                <a:latin typeface="Roboto" panose="02000000000000000000" pitchFamily="2" charset="0"/>
              </a:rPr>
              <a:t>With an eye on the Sustainable Development Goals, UNICEF regularly evaluates its work at the country, regional and global levels to improve our </a:t>
            </a:r>
            <a:r>
              <a:rPr lang="en-US" sz="1200" b="0" i="0" dirty="0" err="1">
                <a:solidFill>
                  <a:schemeClr val="bg1"/>
                </a:solidFill>
                <a:effectLst/>
                <a:latin typeface="Roboto" panose="02000000000000000000" pitchFamily="2" charset="0"/>
              </a:rPr>
              <a:t>programmes</a:t>
            </a:r>
            <a:r>
              <a:rPr lang="en-US" sz="1200" b="0" i="0" dirty="0">
                <a:solidFill>
                  <a:schemeClr val="bg1"/>
                </a:solidFill>
                <a:effectLst/>
                <a:latin typeface="Roboto" panose="02000000000000000000" pitchFamily="2" charset="0"/>
              </a:rPr>
              <a:t> and strategies. </a:t>
            </a:r>
            <a:r>
              <a:rPr lang="en-US" sz="1200" b="0" i="0" u="sng" dirty="0">
                <a:solidFill>
                  <a:schemeClr val="bg1"/>
                </a:solidFill>
                <a:effectLst/>
                <a:latin typeface="Roboto" panose="02000000000000000000" pitchFamily="2" charset="0"/>
                <a:hlinkClick r:id="rId9">
                  <a:extLst>
                    <a:ext uri="{A12FA001-AC4F-418D-AE19-62706E023703}">
                      <ahyp:hlinkClr xmlns:ahyp="http://schemas.microsoft.com/office/drawing/2018/hyperlinkcolor" val="tx"/>
                    </a:ext>
                  </a:extLst>
                </a:hlinkClick>
              </a:rPr>
              <a:t>These evaluations</a:t>
            </a:r>
            <a:r>
              <a:rPr lang="en-US" sz="1200" b="0" i="0" dirty="0">
                <a:solidFill>
                  <a:schemeClr val="bg1"/>
                </a:solidFill>
                <a:effectLst/>
                <a:latin typeface="Roboto" panose="02000000000000000000" pitchFamily="2" charset="0"/>
              </a:rPr>
              <a:t> help us understand what is working, what needs to be improved or changed, and what should be scaled up.</a:t>
            </a:r>
          </a:p>
          <a:p>
            <a:pPr algn="l"/>
            <a:endParaRPr lang="en-US" sz="1200" b="0" i="0" dirty="0">
              <a:solidFill>
                <a:schemeClr val="bg1"/>
              </a:solidFill>
              <a:effectLst/>
              <a:latin typeface="Roboto" panose="02000000000000000000" pitchFamily="2" charset="0"/>
            </a:endParaRPr>
          </a:p>
          <a:p>
            <a:pPr algn="l"/>
            <a:r>
              <a:rPr lang="en-US" sz="1800" b="0" i="0" u="none" strike="noStrike" baseline="0" dirty="0">
                <a:solidFill>
                  <a:srgbClr val="009AFF"/>
                </a:solidFill>
                <a:latin typeface="CIDFont+F3"/>
              </a:rPr>
              <a:t>Aims of the GLAAS</a:t>
            </a:r>
          </a:p>
          <a:p>
            <a:pPr algn="l"/>
            <a:r>
              <a:rPr lang="en-US" sz="1800" b="0" i="0" u="none" strike="noStrike" baseline="0" dirty="0">
                <a:solidFill>
                  <a:srgbClr val="000000"/>
                </a:solidFill>
                <a:latin typeface="CIDFont+F1"/>
              </a:rPr>
              <a:t>• </a:t>
            </a:r>
            <a:r>
              <a:rPr lang="en-US" sz="1800" b="0" i="0" u="none" strike="noStrike" baseline="0" dirty="0">
                <a:solidFill>
                  <a:srgbClr val="000000"/>
                </a:solidFill>
                <a:latin typeface="CIDFont+F4"/>
              </a:rPr>
              <a:t>Monitors the inputs </a:t>
            </a:r>
            <a:r>
              <a:rPr lang="en-US" sz="1800" b="0" i="0" u="none" strike="noStrike" baseline="0" dirty="0">
                <a:solidFill>
                  <a:srgbClr val="000000"/>
                </a:solidFill>
                <a:latin typeface="CIDFont+F2"/>
              </a:rPr>
              <a:t>required to extend and sustain WASH</a:t>
            </a:r>
          </a:p>
          <a:p>
            <a:pPr algn="l"/>
            <a:r>
              <a:rPr lang="en-US" sz="1800" b="0" i="0" u="none" strike="noStrike" baseline="0" dirty="0">
                <a:solidFill>
                  <a:srgbClr val="000000"/>
                </a:solidFill>
                <a:latin typeface="CIDFont+F2"/>
              </a:rPr>
              <a:t>systems and services to all, especially the unserved and</a:t>
            </a:r>
          </a:p>
          <a:p>
            <a:pPr algn="l"/>
            <a:r>
              <a:rPr lang="en-US" sz="1800" b="0" i="0" u="none" strike="noStrike" baseline="0" dirty="0">
                <a:solidFill>
                  <a:srgbClr val="000000"/>
                </a:solidFill>
                <a:latin typeface="CIDFont+F2"/>
              </a:rPr>
              <a:t>disadvantaged groups</a:t>
            </a:r>
          </a:p>
          <a:p>
            <a:pPr algn="l"/>
            <a:r>
              <a:rPr lang="en-US" sz="1800" b="0" i="0" u="none" strike="noStrike" baseline="0" dirty="0">
                <a:solidFill>
                  <a:srgbClr val="000000"/>
                </a:solidFill>
                <a:latin typeface="CIDFont+F1"/>
              </a:rPr>
              <a:t>• </a:t>
            </a:r>
            <a:r>
              <a:rPr lang="en-US" sz="1800" b="0" i="0" u="none" strike="noStrike" baseline="0" dirty="0">
                <a:solidFill>
                  <a:srgbClr val="000000"/>
                </a:solidFill>
                <a:latin typeface="CIDFont+F4"/>
              </a:rPr>
              <a:t>Supports country-led processes </a:t>
            </a:r>
            <a:r>
              <a:rPr lang="en-US" sz="1800" b="0" i="0" u="none" strike="noStrike" baseline="0" dirty="0">
                <a:solidFill>
                  <a:srgbClr val="000000"/>
                </a:solidFill>
                <a:latin typeface="CIDFont+F2"/>
              </a:rPr>
              <a:t>that bring together</a:t>
            </a:r>
          </a:p>
          <a:p>
            <a:pPr algn="l"/>
            <a:r>
              <a:rPr lang="en-US" sz="1800" b="0" i="0" u="none" strike="noStrike" baseline="0" dirty="0">
                <a:solidFill>
                  <a:srgbClr val="000000"/>
                </a:solidFill>
                <a:latin typeface="CIDFont+F2"/>
              </a:rPr>
              <a:t>institutions and actors involved in delivering WASH</a:t>
            </a:r>
          </a:p>
          <a:p>
            <a:pPr algn="l"/>
            <a:r>
              <a:rPr lang="en-US" sz="1800" b="0" i="0" u="none" strike="noStrike" baseline="0" dirty="0">
                <a:solidFill>
                  <a:srgbClr val="000000"/>
                </a:solidFill>
                <a:latin typeface="CIDFont+F1"/>
              </a:rPr>
              <a:t>• </a:t>
            </a:r>
            <a:r>
              <a:rPr lang="en-US" sz="1800" b="0" i="0" u="none" strike="noStrike" baseline="0" dirty="0">
                <a:solidFill>
                  <a:srgbClr val="000000"/>
                </a:solidFill>
                <a:latin typeface="CIDFont+F4"/>
              </a:rPr>
              <a:t>Identifies drivers and bottlenecks of progress</a:t>
            </a:r>
            <a:r>
              <a:rPr lang="en-US" sz="1800" b="0" i="0" u="none" strike="noStrike" baseline="0" dirty="0">
                <a:solidFill>
                  <a:srgbClr val="000000"/>
                </a:solidFill>
                <a:latin typeface="CIDFont+F2"/>
              </a:rPr>
              <a:t>, highlight</a:t>
            </a:r>
          </a:p>
          <a:p>
            <a:pPr algn="l"/>
            <a:r>
              <a:rPr lang="en-US" sz="1800" b="0" i="0" u="none" strike="noStrike" baseline="0" dirty="0">
                <a:solidFill>
                  <a:srgbClr val="000000"/>
                </a:solidFill>
                <a:latin typeface="CIDFont+F2"/>
              </a:rPr>
              <a:t>knowledge gaps, and assess strengths and challenges</a:t>
            </a:r>
          </a:p>
          <a:p>
            <a:pPr algn="l"/>
            <a:r>
              <a:rPr lang="en-US" sz="1800" b="0" i="0" u="none" strike="noStrike" baseline="0" dirty="0">
                <a:solidFill>
                  <a:srgbClr val="000000"/>
                </a:solidFill>
                <a:latin typeface="CIDFont+F5"/>
              </a:rPr>
              <a:t> </a:t>
            </a:r>
            <a:r>
              <a:rPr lang="en-US" sz="1800" b="0" i="0" u="none" strike="noStrike" baseline="0" dirty="0">
                <a:solidFill>
                  <a:srgbClr val="000000"/>
                </a:solidFill>
                <a:latin typeface="CIDFont+F2"/>
              </a:rPr>
              <a:t>Feeds into the Sanitation and Water for All (SWA) meetings</a:t>
            </a:r>
          </a:p>
          <a:p>
            <a:pPr algn="l"/>
            <a:r>
              <a:rPr lang="en-US" sz="1800" b="0" i="0" u="none" strike="noStrike" baseline="0" dirty="0">
                <a:solidFill>
                  <a:srgbClr val="000000"/>
                </a:solidFill>
                <a:latin typeface="CIDFont+F5"/>
              </a:rPr>
              <a:t> </a:t>
            </a:r>
            <a:r>
              <a:rPr lang="en-US" sz="1800" b="0" i="0" u="none" strike="noStrike" baseline="0" dirty="0">
                <a:solidFill>
                  <a:srgbClr val="000000"/>
                </a:solidFill>
                <a:latin typeface="CIDFont+F2"/>
              </a:rPr>
              <a:t>Works with regional initiatives (AMCOW in Africa)</a:t>
            </a:r>
            <a:endParaRPr lang="en-US" sz="1200" b="0" i="0" dirty="0">
              <a:solidFill>
                <a:schemeClr val="bg1"/>
              </a:solidFill>
              <a:effectLst/>
              <a:latin typeface="Roboto" panose="02000000000000000000" pitchFamily="2" charset="0"/>
            </a:endParaRPr>
          </a:p>
          <a:p>
            <a:endParaRPr lang="en-US" dirty="0"/>
          </a:p>
        </p:txBody>
      </p:sp>
      <p:sp>
        <p:nvSpPr>
          <p:cNvPr id="4" name="Slide Number Placeholder 3"/>
          <p:cNvSpPr>
            <a:spLocks noGrp="1"/>
          </p:cNvSpPr>
          <p:nvPr>
            <p:ph type="sldNum" sz="quarter" idx="5"/>
          </p:nvPr>
        </p:nvSpPr>
        <p:spPr/>
        <p:txBody>
          <a:bodyPr/>
          <a:lstStyle/>
          <a:p>
            <a:fld id="{7257A55F-4C5B-E248-9EC8-471E991E4A83}" type="slidenum">
              <a:rPr lang="en-US" smtClean="0"/>
              <a:t>9</a:t>
            </a:fld>
            <a:endParaRPr lang="en-US"/>
          </a:p>
        </p:txBody>
      </p:sp>
    </p:spTree>
    <p:extLst>
      <p:ext uri="{BB962C8B-B14F-4D97-AF65-F5344CB8AC3E}">
        <p14:creationId xmlns:p14="http://schemas.microsoft.com/office/powerpoint/2010/main" val="67412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FFFFFF"/>
                </a:solidFill>
                <a:effectLst/>
                <a:latin typeface="Lato" panose="020F0502020204030203" pitchFamily="34" charset="0"/>
              </a:rPr>
              <a:t>In order to support the drinking-water, sanitation and hygiene (WASH) sector to reach the Sustainable Development Goals, an online tool “WASH BAT” or WASH Bottleneck Analysis Tool has been developed. The tool enables the development of costed and prioritized plans to remove the bottlenecks that constrains progress in the WASH sector.</a:t>
            </a:r>
          </a:p>
          <a:p>
            <a:endParaRPr lang="en-US" b="0" i="0" dirty="0">
              <a:solidFill>
                <a:srgbClr val="FFFFFF"/>
              </a:solidFill>
              <a:effectLst/>
              <a:latin typeface="Lato" panose="020F0502020204030203" pitchFamily="34" charset="0"/>
            </a:endParaRPr>
          </a:p>
          <a:p>
            <a:r>
              <a:rPr lang="en-US" dirty="0"/>
              <a:t>Based on other tools covered in the EE introduction session, the WASH BAT was created to provide a step-by-step methodology to collaboratively identify and propose solutions for the problems afflicting the WASH sector It is a root cause analysis that seeks to answer – what are the key constraints to scaling up and sustaining quality WASH services? How can they be removed and at what cost? What is the priority and sequencing of each? Who is </a:t>
            </a:r>
            <a:r>
              <a:rPr lang="en-US" dirty="0" err="1"/>
              <a:t>responsible?Primary</a:t>
            </a:r>
            <a:r>
              <a:rPr lang="en-US" dirty="0"/>
              <a:t> adopters of the tool: GOVERNMENT with BROAD SECTOR OWNERSHIP Outcome of the tool: 1. Agreed major fundable activities to remove priority bottlenecks that inhibit sector progress 2. Integrated into government systems, gaining political support, with regular M&amp;E</a:t>
            </a:r>
          </a:p>
        </p:txBody>
      </p:sp>
      <p:sp>
        <p:nvSpPr>
          <p:cNvPr id="4" name="Slide Number Placeholder 3"/>
          <p:cNvSpPr>
            <a:spLocks noGrp="1"/>
          </p:cNvSpPr>
          <p:nvPr>
            <p:ph type="sldNum" sz="quarter" idx="5"/>
          </p:nvPr>
        </p:nvSpPr>
        <p:spPr/>
        <p:txBody>
          <a:bodyPr/>
          <a:lstStyle/>
          <a:p>
            <a:fld id="{7257A55F-4C5B-E248-9EC8-471E991E4A83}" type="slidenum">
              <a:rPr lang="en-US" smtClean="0"/>
              <a:t>13</a:t>
            </a:fld>
            <a:endParaRPr lang="en-US"/>
          </a:p>
        </p:txBody>
      </p:sp>
    </p:spTree>
    <p:extLst>
      <p:ext uri="{BB962C8B-B14F-4D97-AF65-F5344CB8AC3E}">
        <p14:creationId xmlns:p14="http://schemas.microsoft.com/office/powerpoint/2010/main" val="2713427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Conclusions •WASH BAT is a powerful tool, if it is connected to policy processes and implementation • Government ownership of process from the start • Workshop outputs need endorsement and follow-up• Can feed into other monitoring initiatives – e.g. JSR• Can be repeated (lighter touch) after 1-2 years</a:t>
            </a:r>
          </a:p>
        </p:txBody>
      </p:sp>
      <p:sp>
        <p:nvSpPr>
          <p:cNvPr id="4" name="Slide Number Placeholder 3"/>
          <p:cNvSpPr>
            <a:spLocks noGrp="1"/>
          </p:cNvSpPr>
          <p:nvPr>
            <p:ph type="sldNum" sz="quarter" idx="5"/>
          </p:nvPr>
        </p:nvSpPr>
        <p:spPr/>
        <p:txBody>
          <a:bodyPr/>
          <a:lstStyle/>
          <a:p>
            <a:fld id="{7257A55F-4C5B-E248-9EC8-471E991E4A83}" type="slidenum">
              <a:rPr lang="en-US" smtClean="0"/>
              <a:t>15</a:t>
            </a:fld>
            <a:endParaRPr lang="en-US"/>
          </a:p>
        </p:txBody>
      </p:sp>
    </p:spTree>
    <p:extLst>
      <p:ext uri="{BB962C8B-B14F-4D97-AF65-F5344CB8AC3E}">
        <p14:creationId xmlns:p14="http://schemas.microsoft.com/office/powerpoint/2010/main" val="257177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7D628-6124-2644-9003-DD600444508E}"/>
              </a:ext>
            </a:extLst>
          </p:cNvPr>
          <p:cNvSpPr>
            <a:spLocks noGrp="1"/>
          </p:cNvSpPr>
          <p:nvPr>
            <p:ph type="ctrTitle"/>
          </p:nvPr>
        </p:nvSpPr>
        <p:spPr>
          <a:xfrm>
            <a:off x="1524000" y="1122363"/>
            <a:ext cx="9144000" cy="2387600"/>
          </a:xfrm>
        </p:spPr>
        <p:txBody>
          <a:bodyPr anchor="b"/>
          <a:lstStyle>
            <a:lvl1pPr algn="ctr">
              <a:defRPr sz="6000" b="1"/>
            </a:lvl1pPr>
          </a:lstStyle>
          <a:p>
            <a:r>
              <a:rPr lang="en-US" dirty="0"/>
              <a:t>Click to edit Master title style</a:t>
            </a:r>
          </a:p>
        </p:txBody>
      </p:sp>
      <p:sp>
        <p:nvSpPr>
          <p:cNvPr id="3" name="Subtitle 2">
            <a:extLst>
              <a:ext uri="{FF2B5EF4-FFF2-40B4-BE49-F238E27FC236}">
                <a16:creationId xmlns:a16="http://schemas.microsoft.com/office/drawing/2014/main" id="{9963D490-6B91-9B40-93B6-D7052D24B4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8170F12-22B9-294A-ACED-C6692B05A5F9}"/>
              </a:ext>
            </a:extLst>
          </p:cNvPr>
          <p:cNvSpPr>
            <a:spLocks noGrp="1"/>
          </p:cNvSpPr>
          <p:nvPr>
            <p:ph type="dt" sz="half" idx="10"/>
          </p:nvPr>
        </p:nvSpPr>
        <p:spPr/>
        <p:txBody>
          <a:bodyPr/>
          <a:lstStyle/>
          <a:p>
            <a:fld id="{CFE7B745-DF8B-0242-92E7-F0980AB518CD}" type="datetimeFigureOut">
              <a:rPr lang="en-US" smtClean="0"/>
              <a:t>4/28/2023</a:t>
            </a:fld>
            <a:endParaRPr lang="en-US"/>
          </a:p>
        </p:txBody>
      </p:sp>
      <p:sp>
        <p:nvSpPr>
          <p:cNvPr id="5" name="Footer Placeholder 4">
            <a:extLst>
              <a:ext uri="{FF2B5EF4-FFF2-40B4-BE49-F238E27FC236}">
                <a16:creationId xmlns:a16="http://schemas.microsoft.com/office/drawing/2014/main" id="{5652178A-0A86-6F4F-81F1-10BEFF7205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9E43B7-AFD2-084A-9FE3-3A0E37085E05}"/>
              </a:ext>
            </a:extLst>
          </p:cNvPr>
          <p:cNvSpPr>
            <a:spLocks noGrp="1"/>
          </p:cNvSpPr>
          <p:nvPr>
            <p:ph type="sldNum" sz="quarter" idx="12"/>
          </p:nvPr>
        </p:nvSpPr>
        <p:spPr/>
        <p:txBody>
          <a:bodyPr/>
          <a:lstStyle/>
          <a:p>
            <a:fld id="{969B71CF-2512-DC4F-80BD-DF39A63C0657}" type="slidenum">
              <a:rPr lang="en-US" smtClean="0"/>
              <a:t>‹#›</a:t>
            </a:fld>
            <a:endParaRPr lang="en-US"/>
          </a:p>
        </p:txBody>
      </p:sp>
    </p:spTree>
    <p:extLst>
      <p:ext uri="{BB962C8B-B14F-4D97-AF65-F5344CB8AC3E}">
        <p14:creationId xmlns:p14="http://schemas.microsoft.com/office/powerpoint/2010/main" val="974745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B3F31-B936-6040-84F5-4981DFE3800F}"/>
              </a:ext>
            </a:extLst>
          </p:cNvPr>
          <p:cNvSpPr>
            <a:spLocks noGrp="1"/>
          </p:cNvSpPr>
          <p:nvPr>
            <p:ph type="title"/>
          </p:nvPr>
        </p:nvSpPr>
        <p:spPr/>
        <p:txBody>
          <a:bodyPr/>
          <a:lstStyle>
            <a:lvl1pPr>
              <a:defRPr b="1"/>
            </a:lvl1pPr>
          </a:lstStyle>
          <a:p>
            <a:r>
              <a:rPr lang="en-US" dirty="0"/>
              <a:t>Click to edit Master title style</a:t>
            </a:r>
          </a:p>
        </p:txBody>
      </p:sp>
      <p:sp>
        <p:nvSpPr>
          <p:cNvPr id="3" name="Content Placeholder 2">
            <a:extLst>
              <a:ext uri="{FF2B5EF4-FFF2-40B4-BE49-F238E27FC236}">
                <a16:creationId xmlns:a16="http://schemas.microsoft.com/office/drawing/2014/main" id="{FC79735D-4037-6B41-AEEA-4188A59508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F7704F-73F5-4542-8B69-2B5C6EB044D8}"/>
              </a:ext>
            </a:extLst>
          </p:cNvPr>
          <p:cNvSpPr>
            <a:spLocks noGrp="1"/>
          </p:cNvSpPr>
          <p:nvPr>
            <p:ph type="dt" sz="half" idx="10"/>
          </p:nvPr>
        </p:nvSpPr>
        <p:spPr/>
        <p:txBody>
          <a:bodyPr/>
          <a:lstStyle/>
          <a:p>
            <a:fld id="{CFE7B745-DF8B-0242-92E7-F0980AB518CD}" type="datetimeFigureOut">
              <a:rPr lang="en-US" smtClean="0"/>
              <a:t>4/28/2023</a:t>
            </a:fld>
            <a:endParaRPr lang="en-US"/>
          </a:p>
        </p:txBody>
      </p:sp>
      <p:sp>
        <p:nvSpPr>
          <p:cNvPr id="5" name="Footer Placeholder 4">
            <a:extLst>
              <a:ext uri="{FF2B5EF4-FFF2-40B4-BE49-F238E27FC236}">
                <a16:creationId xmlns:a16="http://schemas.microsoft.com/office/drawing/2014/main" id="{590A8280-11ED-C248-BB95-4C09DD47D0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87FD09-12BF-0446-BC73-68CE403C9AC4}"/>
              </a:ext>
            </a:extLst>
          </p:cNvPr>
          <p:cNvSpPr>
            <a:spLocks noGrp="1"/>
          </p:cNvSpPr>
          <p:nvPr>
            <p:ph type="sldNum" sz="quarter" idx="12"/>
          </p:nvPr>
        </p:nvSpPr>
        <p:spPr/>
        <p:txBody>
          <a:bodyPr/>
          <a:lstStyle/>
          <a:p>
            <a:fld id="{969B71CF-2512-DC4F-80BD-DF39A63C0657}" type="slidenum">
              <a:rPr lang="en-US" smtClean="0"/>
              <a:t>‹#›</a:t>
            </a:fld>
            <a:endParaRPr lang="en-US"/>
          </a:p>
        </p:txBody>
      </p:sp>
    </p:spTree>
    <p:extLst>
      <p:ext uri="{BB962C8B-B14F-4D97-AF65-F5344CB8AC3E}">
        <p14:creationId xmlns:p14="http://schemas.microsoft.com/office/powerpoint/2010/main" val="723943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99920-A82B-A747-94CC-C566947108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09C267-18EC-7348-9E53-162AECE295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F82D47-8DD0-9749-AE7F-F78675B7E344}"/>
              </a:ext>
            </a:extLst>
          </p:cNvPr>
          <p:cNvSpPr>
            <a:spLocks noGrp="1"/>
          </p:cNvSpPr>
          <p:nvPr>
            <p:ph type="dt" sz="half" idx="10"/>
          </p:nvPr>
        </p:nvSpPr>
        <p:spPr/>
        <p:txBody>
          <a:bodyPr/>
          <a:lstStyle/>
          <a:p>
            <a:fld id="{CFE7B745-DF8B-0242-92E7-F0980AB518CD}" type="datetimeFigureOut">
              <a:rPr lang="en-US" smtClean="0"/>
              <a:t>4/28/2023</a:t>
            </a:fld>
            <a:endParaRPr lang="en-US"/>
          </a:p>
        </p:txBody>
      </p:sp>
      <p:sp>
        <p:nvSpPr>
          <p:cNvPr id="5" name="Footer Placeholder 4">
            <a:extLst>
              <a:ext uri="{FF2B5EF4-FFF2-40B4-BE49-F238E27FC236}">
                <a16:creationId xmlns:a16="http://schemas.microsoft.com/office/drawing/2014/main" id="{8FDC3ED1-66C3-F641-A83F-53F8F92E86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A8B1FB-3FDB-434F-97EF-F2193F7DC83E}"/>
              </a:ext>
            </a:extLst>
          </p:cNvPr>
          <p:cNvSpPr>
            <a:spLocks noGrp="1"/>
          </p:cNvSpPr>
          <p:nvPr>
            <p:ph type="sldNum" sz="quarter" idx="12"/>
          </p:nvPr>
        </p:nvSpPr>
        <p:spPr/>
        <p:txBody>
          <a:bodyPr/>
          <a:lstStyle/>
          <a:p>
            <a:fld id="{969B71CF-2512-DC4F-80BD-DF39A63C0657}" type="slidenum">
              <a:rPr lang="en-US" smtClean="0"/>
              <a:t>‹#›</a:t>
            </a:fld>
            <a:endParaRPr lang="en-US"/>
          </a:p>
        </p:txBody>
      </p:sp>
    </p:spTree>
    <p:extLst>
      <p:ext uri="{BB962C8B-B14F-4D97-AF65-F5344CB8AC3E}">
        <p14:creationId xmlns:p14="http://schemas.microsoft.com/office/powerpoint/2010/main" val="3704454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51B27-F6FF-5145-A6F7-250145D838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6C22D2-DE54-3D49-AD9D-590C98B38B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2A29FB-5194-F944-B216-A10B9386445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40E2F98-F074-FE4F-B9AF-31026DF3CC40}"/>
              </a:ext>
            </a:extLst>
          </p:cNvPr>
          <p:cNvSpPr>
            <a:spLocks noGrp="1"/>
          </p:cNvSpPr>
          <p:nvPr>
            <p:ph type="dt" sz="half" idx="10"/>
          </p:nvPr>
        </p:nvSpPr>
        <p:spPr/>
        <p:txBody>
          <a:bodyPr/>
          <a:lstStyle/>
          <a:p>
            <a:fld id="{CFE7B745-DF8B-0242-92E7-F0980AB518CD}" type="datetimeFigureOut">
              <a:rPr lang="en-US" smtClean="0"/>
              <a:t>4/28/2023</a:t>
            </a:fld>
            <a:endParaRPr lang="en-US"/>
          </a:p>
        </p:txBody>
      </p:sp>
      <p:sp>
        <p:nvSpPr>
          <p:cNvPr id="6" name="Footer Placeholder 5">
            <a:extLst>
              <a:ext uri="{FF2B5EF4-FFF2-40B4-BE49-F238E27FC236}">
                <a16:creationId xmlns:a16="http://schemas.microsoft.com/office/drawing/2014/main" id="{E58D92DB-94CF-574C-AD06-814A62FCBF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CC8FCB-0329-4042-B4B8-A87BC2F20E80}"/>
              </a:ext>
            </a:extLst>
          </p:cNvPr>
          <p:cNvSpPr>
            <a:spLocks noGrp="1"/>
          </p:cNvSpPr>
          <p:nvPr>
            <p:ph type="sldNum" sz="quarter" idx="12"/>
          </p:nvPr>
        </p:nvSpPr>
        <p:spPr/>
        <p:txBody>
          <a:bodyPr/>
          <a:lstStyle/>
          <a:p>
            <a:fld id="{969B71CF-2512-DC4F-80BD-DF39A63C0657}" type="slidenum">
              <a:rPr lang="en-US" smtClean="0"/>
              <a:t>‹#›</a:t>
            </a:fld>
            <a:endParaRPr lang="en-US"/>
          </a:p>
        </p:txBody>
      </p:sp>
    </p:spTree>
    <p:extLst>
      <p:ext uri="{BB962C8B-B14F-4D97-AF65-F5344CB8AC3E}">
        <p14:creationId xmlns:p14="http://schemas.microsoft.com/office/powerpoint/2010/main" val="1952503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D06E7-226F-5B42-980F-6E829A8A881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5CE955A-67B2-AE41-91EC-BB06048626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D3F5DE-A460-EC48-B430-2303B5DF66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B38184F-EA39-B340-8A97-6AF3C3A2A5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6B354A-D771-B446-8A4F-8AEE7FC44C1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2803E13-9CC7-8248-B54B-8C8D2A2F5742}"/>
              </a:ext>
            </a:extLst>
          </p:cNvPr>
          <p:cNvSpPr>
            <a:spLocks noGrp="1"/>
          </p:cNvSpPr>
          <p:nvPr>
            <p:ph type="dt" sz="half" idx="10"/>
          </p:nvPr>
        </p:nvSpPr>
        <p:spPr/>
        <p:txBody>
          <a:bodyPr/>
          <a:lstStyle/>
          <a:p>
            <a:fld id="{CFE7B745-DF8B-0242-92E7-F0980AB518CD}" type="datetimeFigureOut">
              <a:rPr lang="en-US" smtClean="0"/>
              <a:t>4/28/2023</a:t>
            </a:fld>
            <a:endParaRPr lang="en-US"/>
          </a:p>
        </p:txBody>
      </p:sp>
      <p:sp>
        <p:nvSpPr>
          <p:cNvPr id="8" name="Footer Placeholder 7">
            <a:extLst>
              <a:ext uri="{FF2B5EF4-FFF2-40B4-BE49-F238E27FC236}">
                <a16:creationId xmlns:a16="http://schemas.microsoft.com/office/drawing/2014/main" id="{70DCEDB4-E80F-6D48-BC70-4D6FE08F088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D728259-A89B-0A48-80EB-4A5A677E645B}"/>
              </a:ext>
            </a:extLst>
          </p:cNvPr>
          <p:cNvSpPr>
            <a:spLocks noGrp="1"/>
          </p:cNvSpPr>
          <p:nvPr>
            <p:ph type="sldNum" sz="quarter" idx="12"/>
          </p:nvPr>
        </p:nvSpPr>
        <p:spPr/>
        <p:txBody>
          <a:bodyPr/>
          <a:lstStyle/>
          <a:p>
            <a:fld id="{969B71CF-2512-DC4F-80BD-DF39A63C0657}" type="slidenum">
              <a:rPr lang="en-US" smtClean="0"/>
              <a:t>‹#›</a:t>
            </a:fld>
            <a:endParaRPr lang="en-US"/>
          </a:p>
        </p:txBody>
      </p:sp>
    </p:spTree>
    <p:extLst>
      <p:ext uri="{BB962C8B-B14F-4D97-AF65-F5344CB8AC3E}">
        <p14:creationId xmlns:p14="http://schemas.microsoft.com/office/powerpoint/2010/main" val="797772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D7AA4-8527-CA4A-9556-ED5AD991BF1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B296265-E4EC-994F-B9C5-6967FDFA69A9}"/>
              </a:ext>
            </a:extLst>
          </p:cNvPr>
          <p:cNvSpPr>
            <a:spLocks noGrp="1"/>
          </p:cNvSpPr>
          <p:nvPr>
            <p:ph type="dt" sz="half" idx="10"/>
          </p:nvPr>
        </p:nvSpPr>
        <p:spPr/>
        <p:txBody>
          <a:bodyPr/>
          <a:lstStyle/>
          <a:p>
            <a:fld id="{CFE7B745-DF8B-0242-92E7-F0980AB518CD}" type="datetimeFigureOut">
              <a:rPr lang="en-US" smtClean="0"/>
              <a:t>4/28/2023</a:t>
            </a:fld>
            <a:endParaRPr lang="en-US"/>
          </a:p>
        </p:txBody>
      </p:sp>
      <p:sp>
        <p:nvSpPr>
          <p:cNvPr id="4" name="Footer Placeholder 3">
            <a:extLst>
              <a:ext uri="{FF2B5EF4-FFF2-40B4-BE49-F238E27FC236}">
                <a16:creationId xmlns:a16="http://schemas.microsoft.com/office/drawing/2014/main" id="{D710E688-3679-4B44-97C3-3649853C07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BC71AD-904E-864A-952B-D00DAEBCF23A}"/>
              </a:ext>
            </a:extLst>
          </p:cNvPr>
          <p:cNvSpPr>
            <a:spLocks noGrp="1"/>
          </p:cNvSpPr>
          <p:nvPr>
            <p:ph type="sldNum" sz="quarter" idx="12"/>
          </p:nvPr>
        </p:nvSpPr>
        <p:spPr/>
        <p:txBody>
          <a:bodyPr/>
          <a:lstStyle/>
          <a:p>
            <a:fld id="{969B71CF-2512-DC4F-80BD-DF39A63C0657}" type="slidenum">
              <a:rPr lang="en-US" smtClean="0"/>
              <a:t>‹#›</a:t>
            </a:fld>
            <a:endParaRPr lang="en-US"/>
          </a:p>
        </p:txBody>
      </p:sp>
    </p:spTree>
    <p:extLst>
      <p:ext uri="{BB962C8B-B14F-4D97-AF65-F5344CB8AC3E}">
        <p14:creationId xmlns:p14="http://schemas.microsoft.com/office/powerpoint/2010/main" val="346694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65BB43-3BDD-6345-A88A-EBD8280FCB10}"/>
              </a:ext>
            </a:extLst>
          </p:cNvPr>
          <p:cNvSpPr>
            <a:spLocks noGrp="1"/>
          </p:cNvSpPr>
          <p:nvPr>
            <p:ph type="dt" sz="half" idx="10"/>
          </p:nvPr>
        </p:nvSpPr>
        <p:spPr/>
        <p:txBody>
          <a:bodyPr/>
          <a:lstStyle/>
          <a:p>
            <a:fld id="{CFE7B745-DF8B-0242-92E7-F0980AB518CD}" type="datetimeFigureOut">
              <a:rPr lang="en-US" smtClean="0"/>
              <a:t>4/28/2023</a:t>
            </a:fld>
            <a:endParaRPr lang="en-US"/>
          </a:p>
        </p:txBody>
      </p:sp>
      <p:sp>
        <p:nvSpPr>
          <p:cNvPr id="3" name="Footer Placeholder 2">
            <a:extLst>
              <a:ext uri="{FF2B5EF4-FFF2-40B4-BE49-F238E27FC236}">
                <a16:creationId xmlns:a16="http://schemas.microsoft.com/office/drawing/2014/main" id="{88B624E1-661D-E949-AF27-8D3B0BF8CF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F144AF7-7549-BD4F-AE35-94929A237E72}"/>
              </a:ext>
            </a:extLst>
          </p:cNvPr>
          <p:cNvSpPr>
            <a:spLocks noGrp="1"/>
          </p:cNvSpPr>
          <p:nvPr>
            <p:ph type="sldNum" sz="quarter" idx="12"/>
          </p:nvPr>
        </p:nvSpPr>
        <p:spPr/>
        <p:txBody>
          <a:bodyPr/>
          <a:lstStyle/>
          <a:p>
            <a:fld id="{969B71CF-2512-DC4F-80BD-DF39A63C0657}" type="slidenum">
              <a:rPr lang="en-US" smtClean="0"/>
              <a:t>‹#›</a:t>
            </a:fld>
            <a:endParaRPr lang="en-US"/>
          </a:p>
        </p:txBody>
      </p:sp>
    </p:spTree>
    <p:extLst>
      <p:ext uri="{BB962C8B-B14F-4D97-AF65-F5344CB8AC3E}">
        <p14:creationId xmlns:p14="http://schemas.microsoft.com/office/powerpoint/2010/main" val="626996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E0E8D-1609-C04B-97CC-7F396A6714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3BD726A-2033-DF44-A305-D3373F21E0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045EAE-E5DA-AF46-8BEA-FA318BFDDE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4EDA2A-2D64-074F-9C89-EC711B6A33FD}"/>
              </a:ext>
            </a:extLst>
          </p:cNvPr>
          <p:cNvSpPr>
            <a:spLocks noGrp="1"/>
          </p:cNvSpPr>
          <p:nvPr>
            <p:ph type="dt" sz="half" idx="10"/>
          </p:nvPr>
        </p:nvSpPr>
        <p:spPr/>
        <p:txBody>
          <a:bodyPr/>
          <a:lstStyle/>
          <a:p>
            <a:fld id="{CFE7B745-DF8B-0242-92E7-F0980AB518CD}" type="datetimeFigureOut">
              <a:rPr lang="en-US" smtClean="0"/>
              <a:t>4/28/2023</a:t>
            </a:fld>
            <a:endParaRPr lang="en-US"/>
          </a:p>
        </p:txBody>
      </p:sp>
      <p:sp>
        <p:nvSpPr>
          <p:cNvPr id="6" name="Footer Placeholder 5">
            <a:extLst>
              <a:ext uri="{FF2B5EF4-FFF2-40B4-BE49-F238E27FC236}">
                <a16:creationId xmlns:a16="http://schemas.microsoft.com/office/drawing/2014/main" id="{76C25C44-DB81-104D-8FC5-A14920D9F1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9F1100-A173-6449-AE5F-FE172AB82EA7}"/>
              </a:ext>
            </a:extLst>
          </p:cNvPr>
          <p:cNvSpPr>
            <a:spLocks noGrp="1"/>
          </p:cNvSpPr>
          <p:nvPr>
            <p:ph type="sldNum" sz="quarter" idx="12"/>
          </p:nvPr>
        </p:nvSpPr>
        <p:spPr/>
        <p:txBody>
          <a:bodyPr/>
          <a:lstStyle/>
          <a:p>
            <a:fld id="{969B71CF-2512-DC4F-80BD-DF39A63C0657}" type="slidenum">
              <a:rPr lang="en-US" smtClean="0"/>
              <a:t>‹#›</a:t>
            </a:fld>
            <a:endParaRPr lang="en-US"/>
          </a:p>
        </p:txBody>
      </p:sp>
    </p:spTree>
    <p:extLst>
      <p:ext uri="{BB962C8B-B14F-4D97-AF65-F5344CB8AC3E}">
        <p14:creationId xmlns:p14="http://schemas.microsoft.com/office/powerpoint/2010/main" val="654390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3E8F4-C8D9-884D-8C47-14E7A812CE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EC1EE65-A0DD-4D45-A524-90BD7F487F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D094230-4975-5E4B-A3A0-73FBFC1B2D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0042A-A447-7844-8902-E49A293D20F1}"/>
              </a:ext>
            </a:extLst>
          </p:cNvPr>
          <p:cNvSpPr>
            <a:spLocks noGrp="1"/>
          </p:cNvSpPr>
          <p:nvPr>
            <p:ph type="dt" sz="half" idx="10"/>
          </p:nvPr>
        </p:nvSpPr>
        <p:spPr/>
        <p:txBody>
          <a:bodyPr/>
          <a:lstStyle/>
          <a:p>
            <a:fld id="{CFE7B745-DF8B-0242-92E7-F0980AB518CD}" type="datetimeFigureOut">
              <a:rPr lang="en-US" smtClean="0"/>
              <a:t>4/28/2023</a:t>
            </a:fld>
            <a:endParaRPr lang="en-US"/>
          </a:p>
        </p:txBody>
      </p:sp>
      <p:sp>
        <p:nvSpPr>
          <p:cNvPr id="6" name="Footer Placeholder 5">
            <a:extLst>
              <a:ext uri="{FF2B5EF4-FFF2-40B4-BE49-F238E27FC236}">
                <a16:creationId xmlns:a16="http://schemas.microsoft.com/office/drawing/2014/main" id="{AEFFC29C-AB84-B747-956B-B2B78750F8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550B8A-8CA8-6D4E-8A18-E8775DE1234D}"/>
              </a:ext>
            </a:extLst>
          </p:cNvPr>
          <p:cNvSpPr>
            <a:spLocks noGrp="1"/>
          </p:cNvSpPr>
          <p:nvPr>
            <p:ph type="sldNum" sz="quarter" idx="12"/>
          </p:nvPr>
        </p:nvSpPr>
        <p:spPr/>
        <p:txBody>
          <a:bodyPr/>
          <a:lstStyle/>
          <a:p>
            <a:fld id="{969B71CF-2512-DC4F-80BD-DF39A63C0657}" type="slidenum">
              <a:rPr lang="en-US" smtClean="0"/>
              <a:t>‹#›</a:t>
            </a:fld>
            <a:endParaRPr lang="en-US"/>
          </a:p>
        </p:txBody>
      </p:sp>
    </p:spTree>
    <p:extLst>
      <p:ext uri="{BB962C8B-B14F-4D97-AF65-F5344CB8AC3E}">
        <p14:creationId xmlns:p14="http://schemas.microsoft.com/office/powerpoint/2010/main" val="1762718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8EBB9-1EBC-A843-92DC-A118916283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AC682F-70A4-6145-B6EA-112C483E14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F78C9C-A6C8-0446-8CE8-0C25F89D5E4D}"/>
              </a:ext>
            </a:extLst>
          </p:cNvPr>
          <p:cNvSpPr>
            <a:spLocks noGrp="1"/>
          </p:cNvSpPr>
          <p:nvPr>
            <p:ph type="dt" sz="half" idx="10"/>
          </p:nvPr>
        </p:nvSpPr>
        <p:spPr/>
        <p:txBody>
          <a:bodyPr/>
          <a:lstStyle/>
          <a:p>
            <a:fld id="{CFE7B745-DF8B-0242-92E7-F0980AB518CD}" type="datetimeFigureOut">
              <a:rPr lang="en-US" smtClean="0"/>
              <a:t>4/28/2023</a:t>
            </a:fld>
            <a:endParaRPr lang="en-US"/>
          </a:p>
        </p:txBody>
      </p:sp>
      <p:sp>
        <p:nvSpPr>
          <p:cNvPr id="5" name="Footer Placeholder 4">
            <a:extLst>
              <a:ext uri="{FF2B5EF4-FFF2-40B4-BE49-F238E27FC236}">
                <a16:creationId xmlns:a16="http://schemas.microsoft.com/office/drawing/2014/main" id="{6E611B79-CB7A-EE4C-B854-2361FAD727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E4011A-4F33-C448-9F4E-761564DE0967}"/>
              </a:ext>
            </a:extLst>
          </p:cNvPr>
          <p:cNvSpPr>
            <a:spLocks noGrp="1"/>
          </p:cNvSpPr>
          <p:nvPr>
            <p:ph type="sldNum" sz="quarter" idx="12"/>
          </p:nvPr>
        </p:nvSpPr>
        <p:spPr/>
        <p:txBody>
          <a:bodyPr/>
          <a:lstStyle/>
          <a:p>
            <a:fld id="{969B71CF-2512-DC4F-80BD-DF39A63C0657}" type="slidenum">
              <a:rPr lang="en-US" smtClean="0"/>
              <a:t>‹#›</a:t>
            </a:fld>
            <a:endParaRPr lang="en-US"/>
          </a:p>
        </p:txBody>
      </p:sp>
    </p:spTree>
    <p:extLst>
      <p:ext uri="{BB962C8B-B14F-4D97-AF65-F5344CB8AC3E}">
        <p14:creationId xmlns:p14="http://schemas.microsoft.com/office/powerpoint/2010/main" val="3838310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45B7B8-0D28-4948-8C5F-22B51BAB98C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CA06234-D908-D943-8188-D68D7F3EAF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826481-D06C-C042-8066-E768EC73CA86}"/>
              </a:ext>
            </a:extLst>
          </p:cNvPr>
          <p:cNvSpPr>
            <a:spLocks noGrp="1"/>
          </p:cNvSpPr>
          <p:nvPr>
            <p:ph type="dt" sz="half" idx="10"/>
          </p:nvPr>
        </p:nvSpPr>
        <p:spPr/>
        <p:txBody>
          <a:bodyPr/>
          <a:lstStyle/>
          <a:p>
            <a:fld id="{CFE7B745-DF8B-0242-92E7-F0980AB518CD}" type="datetimeFigureOut">
              <a:rPr lang="en-US" smtClean="0"/>
              <a:t>4/28/2023</a:t>
            </a:fld>
            <a:endParaRPr lang="en-US"/>
          </a:p>
        </p:txBody>
      </p:sp>
      <p:sp>
        <p:nvSpPr>
          <p:cNvPr id="5" name="Footer Placeholder 4">
            <a:extLst>
              <a:ext uri="{FF2B5EF4-FFF2-40B4-BE49-F238E27FC236}">
                <a16:creationId xmlns:a16="http://schemas.microsoft.com/office/drawing/2014/main" id="{861EBB75-4DB9-0F41-AB63-1275877FDD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38D92B-3F31-8C44-8E7B-3E219027EF31}"/>
              </a:ext>
            </a:extLst>
          </p:cNvPr>
          <p:cNvSpPr>
            <a:spLocks noGrp="1"/>
          </p:cNvSpPr>
          <p:nvPr>
            <p:ph type="sldNum" sz="quarter" idx="12"/>
          </p:nvPr>
        </p:nvSpPr>
        <p:spPr/>
        <p:txBody>
          <a:bodyPr/>
          <a:lstStyle/>
          <a:p>
            <a:fld id="{969B71CF-2512-DC4F-80BD-DF39A63C0657}" type="slidenum">
              <a:rPr lang="en-US" smtClean="0"/>
              <a:t>‹#›</a:t>
            </a:fld>
            <a:endParaRPr lang="en-US"/>
          </a:p>
        </p:txBody>
      </p:sp>
    </p:spTree>
    <p:extLst>
      <p:ext uri="{BB962C8B-B14F-4D97-AF65-F5344CB8AC3E}">
        <p14:creationId xmlns:p14="http://schemas.microsoft.com/office/powerpoint/2010/main" val="678210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UNICEF Photo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4D33F75-791A-8643-BA87-4DAF53721B30}"/>
              </a:ext>
            </a:extLst>
          </p:cNvPr>
          <p:cNvSpPr>
            <a:spLocks noGrp="1"/>
          </p:cNvSpPr>
          <p:nvPr>
            <p:ph type="pic" sz="quarter" idx="10"/>
          </p:nvPr>
        </p:nvSpPr>
        <p:spPr>
          <a:xfrm>
            <a:off x="0" y="0"/>
            <a:ext cx="12192000" cy="6858000"/>
          </a:xfrm>
        </p:spPr>
        <p:txBody>
          <a:bodyPr/>
          <a:lstStyle>
            <a:lvl1pPr marL="0" indent="0" algn="ctr">
              <a:buNone/>
              <a:defRPr>
                <a:solidFill>
                  <a:schemeClr val="bg2">
                    <a:lumMod val="20000"/>
                    <a:lumOff val="80000"/>
                  </a:schemeClr>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Photo here</a:t>
            </a:r>
          </a:p>
        </p:txBody>
      </p:sp>
    </p:spTree>
    <p:extLst>
      <p:ext uri="{BB962C8B-B14F-4D97-AF65-F5344CB8AC3E}">
        <p14:creationId xmlns:p14="http://schemas.microsoft.com/office/powerpoint/2010/main" val="18360561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UNICEF Photo slide">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2084D1F1-25D7-1445-AC17-82787DDD157A}"/>
              </a:ext>
            </a:extLst>
          </p:cNvPr>
          <p:cNvSpPr>
            <a:spLocks noGrp="1"/>
          </p:cNvSpPr>
          <p:nvPr>
            <p:ph type="pic" sz="quarter" idx="11"/>
          </p:nvPr>
        </p:nvSpPr>
        <p:spPr>
          <a:xfrm>
            <a:off x="0" y="0"/>
            <a:ext cx="12192000" cy="6858000"/>
          </a:xfrm>
        </p:spPr>
        <p:txBody>
          <a:bodyPr/>
          <a:lstStyle>
            <a:lvl1pPr marL="0" indent="0" algn="ctr">
              <a:buNone/>
              <a:defRPr i="1">
                <a:solidFill>
                  <a:srgbClr val="D4D7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PHOTO HERE</a:t>
            </a:r>
          </a:p>
        </p:txBody>
      </p:sp>
    </p:spTree>
    <p:extLst>
      <p:ext uri="{BB962C8B-B14F-4D97-AF65-F5344CB8AC3E}">
        <p14:creationId xmlns:p14="http://schemas.microsoft.com/office/powerpoint/2010/main" val="28091929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492600" y="0"/>
            <a:ext cx="7699401" cy="6858000"/>
          </a:xfrm>
          <a:solidFill>
            <a:schemeClr val="bg1">
              <a:lumMod val="95000"/>
            </a:schemeClr>
          </a:solidFill>
        </p:spPr>
        <p:txBody>
          <a:bodyPr/>
          <a:lstStyle/>
          <a:p>
            <a:endParaRPr lang="en-US"/>
          </a:p>
        </p:txBody>
      </p:sp>
    </p:spTree>
    <p:extLst>
      <p:ext uri="{BB962C8B-B14F-4D97-AF65-F5344CB8AC3E}">
        <p14:creationId xmlns:p14="http://schemas.microsoft.com/office/powerpoint/2010/main" val="33207906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Picture Placeholder 7"/>
          <p:cNvSpPr>
            <a:spLocks noGrp="1"/>
          </p:cNvSpPr>
          <p:nvPr>
            <p:ph type="pic" sz="quarter" idx="10" hasCustomPrompt="1"/>
          </p:nvPr>
        </p:nvSpPr>
        <p:spPr>
          <a:xfrm>
            <a:off x="4891316" y="587829"/>
            <a:ext cx="3164115" cy="2769325"/>
          </a:xfrm>
          <a:solidFill>
            <a:srgbClr val="00B0F0"/>
          </a:solidFill>
        </p:spPr>
        <p:txBody>
          <a:bodyPr/>
          <a:lstStyle>
            <a:lvl1pPr>
              <a:defRPr sz="1800" baseline="0">
                <a:latin typeface="Univers LT Std 55 Roman"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a:t>picture</a:t>
            </a:r>
          </a:p>
        </p:txBody>
      </p:sp>
      <p:sp>
        <p:nvSpPr>
          <p:cNvPr id="7" name="Picture Placeholder 7"/>
          <p:cNvSpPr>
            <a:spLocks noGrp="1"/>
          </p:cNvSpPr>
          <p:nvPr>
            <p:ph type="pic" sz="quarter" idx="11" hasCustomPrompt="1"/>
          </p:nvPr>
        </p:nvSpPr>
        <p:spPr>
          <a:xfrm>
            <a:off x="8244116" y="587829"/>
            <a:ext cx="3164115" cy="2769325"/>
          </a:xfrm>
          <a:solidFill>
            <a:srgbClr val="00B0F0"/>
          </a:solidFill>
        </p:spPr>
        <p:txBody>
          <a:bodyPr/>
          <a:lstStyle>
            <a:lvl1pPr>
              <a:defRPr sz="1800" baseline="0">
                <a:latin typeface="Univers LT Std 55 Roman"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a:t>picture</a:t>
            </a:r>
          </a:p>
        </p:txBody>
      </p:sp>
      <p:sp>
        <p:nvSpPr>
          <p:cNvPr id="8" name="Picture Placeholder 7"/>
          <p:cNvSpPr>
            <a:spLocks noGrp="1"/>
          </p:cNvSpPr>
          <p:nvPr>
            <p:ph type="pic" sz="quarter" idx="12" hasCustomPrompt="1"/>
          </p:nvPr>
        </p:nvSpPr>
        <p:spPr>
          <a:xfrm>
            <a:off x="8244116" y="3513909"/>
            <a:ext cx="3164115" cy="2769325"/>
          </a:xfrm>
          <a:solidFill>
            <a:srgbClr val="00B0F0"/>
          </a:solidFill>
        </p:spPr>
        <p:txBody>
          <a:bodyPr/>
          <a:lstStyle>
            <a:lvl1pPr>
              <a:defRPr sz="1800" baseline="0">
                <a:latin typeface="Univers LT Std 55 Roman"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a:t>picture</a:t>
            </a:r>
          </a:p>
        </p:txBody>
      </p:sp>
      <p:sp>
        <p:nvSpPr>
          <p:cNvPr id="9" name="Picture Placeholder 7"/>
          <p:cNvSpPr>
            <a:spLocks noGrp="1"/>
          </p:cNvSpPr>
          <p:nvPr>
            <p:ph type="pic" sz="quarter" idx="13" hasCustomPrompt="1"/>
          </p:nvPr>
        </p:nvSpPr>
        <p:spPr>
          <a:xfrm>
            <a:off x="4891316" y="3513909"/>
            <a:ext cx="3164115" cy="2769325"/>
          </a:xfrm>
          <a:solidFill>
            <a:srgbClr val="00B0F0"/>
          </a:solidFill>
        </p:spPr>
        <p:txBody>
          <a:bodyPr/>
          <a:lstStyle>
            <a:lvl1pPr>
              <a:defRPr sz="1800" baseline="0">
                <a:latin typeface="Univers LT Std 55 Roman"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a:t>picture</a:t>
            </a:r>
          </a:p>
        </p:txBody>
      </p:sp>
    </p:spTree>
    <p:extLst>
      <p:ext uri="{BB962C8B-B14F-4D97-AF65-F5344CB8AC3E}">
        <p14:creationId xmlns:p14="http://schemas.microsoft.com/office/powerpoint/2010/main" val="769429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5602DFDE-91C8-1198-84C9-6B47DF32E1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8" y="1589518"/>
            <a:ext cx="6950801" cy="1655762"/>
          </a:xfrm>
        </p:spPr>
        <p:txBody>
          <a:bodyPr anchor="b">
            <a:normAutofit/>
          </a:bodyPr>
          <a:lstStyle>
            <a:lvl1pPr algn="l">
              <a:defRPr sz="4400">
                <a:solidFill>
                  <a:schemeClr val="tx1"/>
                </a:solidFill>
                <a:latin typeface="Quicksand" pitchFamily="2" charset="0"/>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7034432" cy="1127847"/>
          </a:xfrm>
        </p:spPr>
        <p:txBody>
          <a:bodyPr/>
          <a:lstStyle>
            <a:lvl1pPr marL="0" indent="0" algn="l">
              <a:buNone/>
              <a:defRPr sz="2400">
                <a:solidFill>
                  <a:schemeClr val="bg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6975069" cy="365125"/>
          </a:xfrm>
          <a:prstGeom prst="rect">
            <a:avLst/>
          </a:prstGeom>
        </p:spPr>
        <p:txBody>
          <a:bodyPr/>
          <a:lstStyle>
            <a:lvl1pPr>
              <a:defRPr sz="1400">
                <a:solidFill>
                  <a:schemeClr val="accent1"/>
                </a:solidFill>
              </a:defRPr>
            </a:lvl1pPr>
          </a:lstStyle>
          <a:p>
            <a:endParaRPr lang="en-GB" dirty="0"/>
          </a:p>
        </p:txBody>
      </p:sp>
      <p:pic>
        <p:nvPicPr>
          <p:cNvPr id="26" name="Picture 25" descr="Logo&#10;&#10;Description automatically generated with low confidence">
            <a:extLst>
              <a:ext uri="{FF2B5EF4-FFF2-40B4-BE49-F238E27FC236}">
                <a16:creationId xmlns:a16="http://schemas.microsoft.com/office/drawing/2014/main" id="{E1FC5BD7-8732-ADEF-9F81-3F0DADD8D56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spTree>
    <p:extLst>
      <p:ext uri="{BB962C8B-B14F-4D97-AF65-F5344CB8AC3E}">
        <p14:creationId xmlns:p14="http://schemas.microsoft.com/office/powerpoint/2010/main" val="32075445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14023366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182563" indent="-182563">
              <a:buClr>
                <a:schemeClr val="accent1"/>
              </a:buClr>
              <a:buFont typeface="Arial" panose="020B0604020202020204" pitchFamily="34" charset="0"/>
              <a:buChar char="•"/>
              <a:defRPr>
                <a:latin typeface="Quicksand" pitchFamily="2" charset="0"/>
              </a:defRPr>
            </a:lvl3pPr>
            <a:lvl4pPr marL="182563" indent="-182563">
              <a:buClr>
                <a:schemeClr val="accent1"/>
              </a:buClr>
              <a:buFont typeface="Arial" panose="020B0604020202020204" pitchFamily="34" charset="0"/>
              <a:buChar char="•"/>
              <a:defRPr>
                <a:latin typeface="Quicksand" pitchFamily="2" charset="0"/>
              </a:defRPr>
            </a:lvl4pPr>
            <a:lvl5pPr marL="182563" indent="-182563">
              <a:buClr>
                <a:schemeClr val="accent1"/>
              </a:buClr>
              <a:buFont typeface="Arial" panose="020B0604020202020204" pitchFamily="34" charset="0"/>
              <a:buChar char="•"/>
              <a:defRPr>
                <a:latin typeface="Quicksand" pitchFamily="2" charset="0"/>
              </a:defRPr>
            </a:lvl5p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7222036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24091656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userDrawn="1"/>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userDrawn="1"/>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dirty="0"/>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38652" y="1825625"/>
            <a:ext cx="8547587" cy="3772535"/>
          </a:xfrm>
        </p:spPr>
        <p:txBody>
          <a:bodyPr>
            <a:normAutofit/>
          </a:bodyPr>
          <a:lstStyle>
            <a:lvl1pPr marL="182563" indent="-182563">
              <a:buClr>
                <a:schemeClr val="tx2"/>
              </a:buClr>
              <a:buFont typeface="Arial" panose="020B0604020202020204" pitchFamily="34" charset="0"/>
              <a:buChar char="•"/>
              <a:defRPr sz="2000">
                <a:solidFill>
                  <a:schemeClr val="bg1"/>
                </a:solidFill>
                <a:latin typeface="Quicksand" pitchFamily="2" charset="0"/>
              </a:defRPr>
            </a:lvl1pPr>
            <a:lvl2pPr marL="182563" indent="-182563">
              <a:buClr>
                <a:schemeClr val="tx2"/>
              </a:buClr>
              <a:buFont typeface="Arial" panose="020B0604020202020204" pitchFamily="34" charset="0"/>
              <a:buChar char="•"/>
              <a:defRPr sz="2000">
                <a:solidFill>
                  <a:schemeClr val="bg1"/>
                </a:solidFill>
                <a:latin typeface="Quicksand" pitchFamily="2" charset="0"/>
              </a:defRPr>
            </a:lvl2pPr>
            <a:lvl3pPr marL="182563" indent="-182563">
              <a:buClr>
                <a:schemeClr val="tx2"/>
              </a:buClr>
              <a:buFont typeface="Arial" panose="020B0604020202020204" pitchFamily="34" charset="0"/>
              <a:buChar char="•"/>
              <a:defRPr sz="2000">
                <a:solidFill>
                  <a:schemeClr val="bg1"/>
                </a:solidFill>
                <a:latin typeface="Quicksand" pitchFamily="2" charset="0"/>
              </a:defRPr>
            </a:lvl3pPr>
            <a:lvl4pPr marL="182563" indent="-182563">
              <a:buClr>
                <a:schemeClr val="tx2"/>
              </a:buClr>
              <a:buFont typeface="Arial" panose="020B0604020202020204" pitchFamily="34" charset="0"/>
              <a:buChar char="•"/>
              <a:defRPr sz="2000">
                <a:solidFill>
                  <a:schemeClr val="bg1"/>
                </a:solidFill>
                <a:latin typeface="Quicksand" pitchFamily="2" charset="0"/>
              </a:defRPr>
            </a:lvl4pPr>
            <a:lvl5pPr marL="182563" indent="-182563">
              <a:buClr>
                <a:schemeClr val="tx2"/>
              </a:buClr>
              <a:buFont typeface="Arial" panose="020B0604020202020204" pitchFamily="34" charset="0"/>
              <a:buChar char="•"/>
              <a:defRPr sz="2000">
                <a:solidFill>
                  <a:schemeClr val="bg1"/>
                </a:solidFill>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8209930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p:spPr>
        <p:txBody>
          <a:bodyPr anchor="ctr"/>
          <a:lstStyle>
            <a:lvl1pPr algn="ctr">
              <a:defRPr/>
            </a:lvl1pPr>
          </a:lstStyle>
          <a:p>
            <a:r>
              <a:rPr lang="en-US" dirty="0"/>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18850441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p:spPr>
        <p:txBody>
          <a:bodyPr anchor="ctr"/>
          <a:lstStyle>
            <a:lvl1pPr algn="ctr">
              <a:defRPr/>
            </a:lvl1pPr>
          </a:lstStyle>
          <a:p>
            <a:r>
              <a:rPr lang="en-US" dirty="0"/>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22757854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7"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6858365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userDrawn="1"/>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25996" y="1882770"/>
            <a:ext cx="8915844"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spTree>
    <p:extLst>
      <p:ext uri="{BB962C8B-B14F-4D97-AF65-F5344CB8AC3E}">
        <p14:creationId xmlns:p14="http://schemas.microsoft.com/office/powerpoint/2010/main" val="27548443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grpSp>
        <p:nvGrpSpPr>
          <p:cNvPr id="8" name="Group 7">
            <a:extLst>
              <a:ext uri="{FF2B5EF4-FFF2-40B4-BE49-F238E27FC236}">
                <a16:creationId xmlns:a16="http://schemas.microsoft.com/office/drawing/2014/main" id="{CE177F1D-8B04-881D-29E5-088E64B385E9}"/>
              </a:ext>
            </a:extLst>
          </p:cNvPr>
          <p:cNvGrpSpPr/>
          <p:nvPr userDrawn="1"/>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dirty="0"/>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userDrawn="1"/>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6" name="object 12">
            <a:extLst>
              <a:ext uri="{FF2B5EF4-FFF2-40B4-BE49-F238E27FC236}">
                <a16:creationId xmlns:a16="http://schemas.microsoft.com/office/drawing/2014/main" id="{BED36AC7-786D-8EDD-B9F6-31DD1F862F88}"/>
              </a:ext>
            </a:extLst>
          </p:cNvPr>
          <p:cNvSpPr/>
          <p:nvPr userDrawn="1"/>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32717137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accent1"/>
                </a:solidFill>
                <a:latin typeface="Quicksand" pitchFamily="2" charset="0"/>
              </a:defRPr>
            </a:lvl1pPr>
          </a:lstStyle>
          <a:p>
            <a:r>
              <a:rPr lang="en-US" dirty="0"/>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userDrawn="1"/>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60962" y="1882771"/>
            <a:ext cx="9449837" cy="3654430"/>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dirty="0"/>
          </a:p>
        </p:txBody>
      </p:sp>
    </p:spTree>
    <p:extLst>
      <p:ext uri="{BB962C8B-B14F-4D97-AF65-F5344CB8AC3E}">
        <p14:creationId xmlns:p14="http://schemas.microsoft.com/office/powerpoint/2010/main" val="668708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dirty="0"/>
          </a:p>
        </p:txBody>
      </p:sp>
      <p:sp>
        <p:nvSpPr>
          <p:cNvPr id="4" name="object 3">
            <a:extLst>
              <a:ext uri="{FF2B5EF4-FFF2-40B4-BE49-F238E27FC236}">
                <a16:creationId xmlns:a16="http://schemas.microsoft.com/office/drawing/2014/main" id="{20B4B95D-64D5-9E5B-BAC5-0B7670771DF2}"/>
              </a:ext>
            </a:extLst>
          </p:cNvPr>
          <p:cNvSpPr/>
          <p:nvPr userDrawn="1"/>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dirty="0"/>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userDrawn="1"/>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userDrawn="1"/>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37160047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userDrawn="1"/>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1520" y="1882770"/>
            <a:ext cx="8910320"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dirty="0"/>
          </a:p>
        </p:txBody>
      </p:sp>
      <p:grpSp>
        <p:nvGrpSpPr>
          <p:cNvPr id="4" name="object 41">
            <a:extLst>
              <a:ext uri="{FF2B5EF4-FFF2-40B4-BE49-F238E27FC236}">
                <a16:creationId xmlns:a16="http://schemas.microsoft.com/office/drawing/2014/main" id="{4AA4F7D3-F6E8-EAB2-F7FF-BD27C0DB60AC}"/>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15273532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dirty="0"/>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39348962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dirty="0"/>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8851616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dirty="0"/>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35226602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8301241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8947821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a:solidFill>
            <a:srgbClr val="FFFFFF">
              <a:alpha val="14902"/>
            </a:srgbClr>
          </a:solidFill>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8606588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239116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3953753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5907126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7534432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3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22896486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4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38664962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Icon&#10;&#10;Description automatically generated">
            <a:extLst>
              <a:ext uri="{FF2B5EF4-FFF2-40B4-BE49-F238E27FC236}">
                <a16:creationId xmlns:a16="http://schemas.microsoft.com/office/drawing/2014/main" id="{CF4C07C6-A816-4189-5ED3-13CBBC6455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3C140E3-2C98-83A6-68C2-F9EA088D0058}"/>
              </a:ext>
            </a:extLst>
          </p:cNvPr>
          <p:cNvSpPr>
            <a:spLocks noGrp="1"/>
          </p:cNvSpPr>
          <p:nvPr>
            <p:ph type="title"/>
          </p:nvPr>
        </p:nvSpPr>
        <p:spPr>
          <a:xfrm>
            <a:off x="732346" y="593213"/>
            <a:ext cx="8915844" cy="752109"/>
          </a:xfrm>
        </p:spPr>
        <p:txBody>
          <a:bodyPr anchor="b">
            <a:normAutofit/>
          </a:bodyPr>
          <a:lstStyle>
            <a:lvl1pPr>
              <a:defRPr sz="4400">
                <a:solidFill>
                  <a:schemeClr val="tx2"/>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3183384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dirty="0"/>
          </a:p>
        </p:txBody>
      </p:sp>
    </p:spTree>
    <p:extLst>
      <p:ext uri="{BB962C8B-B14F-4D97-AF65-F5344CB8AC3E}">
        <p14:creationId xmlns:p14="http://schemas.microsoft.com/office/powerpoint/2010/main" val="15665759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slideLayout" Target="../slideLayouts/slideLayout41.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29" Type="http://schemas.openxmlformats.org/officeDocument/2006/relationships/image" Target="../media/image1.png"/><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theme" Target="../theme/theme2.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604B8D-4240-F147-8F34-E6AF9C9F44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647BB91-26D7-3D47-A398-6F60067913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6274D3-6492-1A42-8101-BFE2093D0D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E7B745-DF8B-0242-92E7-F0980AB518CD}" type="datetimeFigureOut">
              <a:rPr lang="en-US" smtClean="0"/>
              <a:t>4/28/2023</a:t>
            </a:fld>
            <a:endParaRPr lang="en-US"/>
          </a:p>
        </p:txBody>
      </p:sp>
      <p:sp>
        <p:nvSpPr>
          <p:cNvPr id="5" name="Footer Placeholder 4">
            <a:extLst>
              <a:ext uri="{FF2B5EF4-FFF2-40B4-BE49-F238E27FC236}">
                <a16:creationId xmlns:a16="http://schemas.microsoft.com/office/drawing/2014/main" id="{5C6B9E42-48C8-1145-A3AB-6F4CBFA584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1891B4C-9CD1-C14D-8ACD-E823177C0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9B71CF-2512-DC4F-80BD-DF39A63C0657}" type="slidenum">
              <a:rPr lang="en-US" smtClean="0"/>
              <a:t>‹#›</a:t>
            </a:fld>
            <a:endParaRPr lang="en-US"/>
          </a:p>
        </p:txBody>
      </p:sp>
    </p:spTree>
    <p:extLst>
      <p:ext uri="{BB962C8B-B14F-4D97-AF65-F5344CB8AC3E}">
        <p14:creationId xmlns:p14="http://schemas.microsoft.com/office/powerpoint/2010/main" val="31343570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89" r:id="rId13"/>
    <p:sldLayoutId id="2147483675" r:id="rId14"/>
    <p:sldLayoutId id="2147483681" r:id="rId15"/>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dirty="0"/>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33573052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 id="2147483716" r:id="rId26"/>
    <p:sldLayoutId id="2147483717" r:id="rId27"/>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42.xml"/><Relationship Id="rId4" Type="http://schemas.openxmlformats.org/officeDocument/2006/relationships/image" Target="../media/image10.emf"/></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8" Type="http://schemas.openxmlformats.org/officeDocument/2006/relationships/hyperlink" Target="http://www.communitysystemsfoundation.org/uploads/1/9/9/2/19920247/%5bp0424%5d_world_bank_india_esi_toolkit_enhancement_r2.pdf" TargetMode="External"/><Relationship Id="rId13" Type="http://schemas.openxmlformats.org/officeDocument/2006/relationships/hyperlink" Target="http://www.unicef.org/evaldatabase/files/2120-UNICEF-MoRES_pubs-Main.pdf" TargetMode="External"/><Relationship Id="rId3" Type="http://schemas.openxmlformats.org/officeDocument/2006/relationships/hyperlink" Target="http://washbat.org/" TargetMode="External"/><Relationship Id="rId7" Type="http://schemas.openxmlformats.org/officeDocument/2006/relationships/hyperlink" Target="http://www.unicef.org/evaluation/files/Advocacy_Toolkit.pdf" TargetMode="External"/><Relationship Id="rId12" Type="http://schemas.openxmlformats.org/officeDocument/2006/relationships/hyperlink" Target="http://www.ircwash.org/sites/default/files/experiences_with_sustainability_instruments_final_report_2015.pdf" TargetMode="External"/><Relationship Id="rId2" Type="http://schemas.openxmlformats.org/officeDocument/2006/relationships/image" Target="../media/image16.jpeg"/><Relationship Id="rId16" Type="http://schemas.openxmlformats.org/officeDocument/2006/relationships/hyperlink" Target="https://www.ircwash.org/wash-systems-academy" TargetMode="External"/><Relationship Id="rId1" Type="http://schemas.openxmlformats.org/officeDocument/2006/relationships/slideLayout" Target="../slideLayouts/slideLayout15.xml"/><Relationship Id="rId6" Type="http://schemas.openxmlformats.org/officeDocument/2006/relationships/hyperlink" Target="http://www.sanitationmonitoringtoolkit.com/sanitation-monitoring-toolkit/monitoring-the-enabling-environment#t1t4" TargetMode="External"/><Relationship Id="rId11" Type="http://schemas.openxmlformats.org/officeDocument/2006/relationships/hyperlink" Target="https://www.gov.uk/government/uploads/system/uploads/attachment_data/file/67479/DFID-approach-value-money.pdf" TargetMode="External"/><Relationship Id="rId5" Type="http://schemas.openxmlformats.org/officeDocument/2006/relationships/hyperlink" Target="https://www.researchgate.net/publication/306119941_Joint_Sector_Reviews_for_Water_Sanitation_and_Hygiene_WASH_-_WSP_Learning_Note" TargetMode="External"/><Relationship Id="rId15" Type="http://schemas.openxmlformats.org/officeDocument/2006/relationships/hyperlink" Target="http://watergovernance.org/resources/wash-accountability-mapping-tools-facilitator-guide/" TargetMode="External"/><Relationship Id="rId10" Type="http://schemas.openxmlformats.org/officeDocument/2006/relationships/hyperlink" Target="http://www.who.int/water_sanitation_health/monitoring/investments/trackfin/en/" TargetMode="External"/><Relationship Id="rId4" Type="http://schemas.openxmlformats.org/officeDocument/2006/relationships/hyperlink" Target="http://www.sanitationmonitoringtoolkit.com/sanitation-monitoring-toolkit/monitoring-the-enabling-environment#t1t1" TargetMode="External"/><Relationship Id="rId9" Type="http://schemas.openxmlformats.org/officeDocument/2006/relationships/hyperlink" Target="https://www.wsp.org/content/economic-impacts-sanitation" TargetMode="External"/><Relationship Id="rId14" Type="http://schemas.openxmlformats.org/officeDocument/2006/relationships/hyperlink" Target="http://watergovernance.org/resources/wash-accountability-mapping-tool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5E4D85-7602-45A4-6D6C-F4B12E4A1E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4262" y="1742826"/>
            <a:ext cx="5763477" cy="3372349"/>
          </a:xfrm>
          <a:prstGeom prst="rect">
            <a:avLst/>
          </a:prstGeom>
        </p:spPr>
      </p:pic>
      <p:sp>
        <p:nvSpPr>
          <p:cNvPr id="2" name="Rectangle 1">
            <a:extLst>
              <a:ext uri="{FF2B5EF4-FFF2-40B4-BE49-F238E27FC236}">
                <a16:creationId xmlns:a16="http://schemas.microsoft.com/office/drawing/2014/main" id="{26359DD2-52BC-2F4A-6D9D-AD636C642BD6}"/>
              </a:ext>
            </a:extLst>
          </p:cNvPr>
          <p:cNvSpPr/>
          <p:nvPr/>
        </p:nvSpPr>
        <p:spPr>
          <a:xfrm>
            <a:off x="10544175" y="5695950"/>
            <a:ext cx="895350" cy="1143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10178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a:xfrm>
            <a:off x="1390558" y="2097088"/>
            <a:ext cx="6950801" cy="1655762"/>
          </a:xfrm>
        </p:spPr>
        <p:txBody>
          <a:bodyPr>
            <a:normAutofit fontScale="90000"/>
          </a:bodyPr>
          <a:lstStyle/>
          <a:p>
            <a:pPr lvl="0"/>
            <a:r>
              <a:rPr lang="en-US" b="1" dirty="0"/>
              <a:t>Systems strengthening </a:t>
            </a:r>
            <a:br>
              <a:rPr lang="en-US" dirty="0"/>
            </a:br>
            <a:r>
              <a:rPr lang="en-US" dirty="0"/>
              <a:t>The key for a sustainable WASH sector</a:t>
            </a:r>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a:xfrm>
            <a:off x="1367888" y="4109608"/>
            <a:ext cx="7034432" cy="1127847"/>
          </a:xfrm>
        </p:spPr>
        <p:txBody>
          <a:bodyPr/>
          <a:lstStyle/>
          <a:p>
            <a:r>
              <a:rPr lang="en-GB" dirty="0"/>
              <a:t>Subtitle of presentation</a:t>
            </a:r>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t>Nicole </a:t>
            </a:r>
            <a:r>
              <a:rPr lang="en-US" sz="1400" b="0" dirty="0" err="1"/>
              <a:t>Klaesener-Metzner</a:t>
            </a:r>
            <a:endParaRPr lang="en-US" sz="1400" b="0" dirty="0"/>
          </a:p>
        </p:txBody>
      </p:sp>
      <p:pic>
        <p:nvPicPr>
          <p:cNvPr id="5" name="Picture 4">
            <a:extLst>
              <a:ext uri="{FF2B5EF4-FFF2-40B4-BE49-F238E27FC236}">
                <a16:creationId xmlns:a16="http://schemas.microsoft.com/office/drawing/2014/main" id="{D09183CC-6081-7495-81A1-E0DE7431B6B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22578" y="0"/>
            <a:ext cx="1317171" cy="1317171"/>
          </a:xfrm>
          <a:prstGeom prst="rect">
            <a:avLst/>
          </a:prstGeom>
        </p:spPr>
      </p:pic>
    </p:spTree>
    <p:extLst>
      <p:ext uri="{BB962C8B-B14F-4D97-AF65-F5344CB8AC3E}">
        <p14:creationId xmlns:p14="http://schemas.microsoft.com/office/powerpoint/2010/main" val="38544902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47A65D0D-1590-C016-0D5F-FD081D8AF41C}"/>
              </a:ext>
            </a:extLst>
          </p:cNvPr>
          <p:cNvSpPr>
            <a:spLocks noGrp="1"/>
          </p:cNvSpPr>
          <p:nvPr>
            <p:ph type="body" idx="1"/>
          </p:nvPr>
        </p:nvSpPr>
        <p:spPr>
          <a:xfrm>
            <a:off x="713951" y="2750457"/>
            <a:ext cx="5806591" cy="3840480"/>
          </a:xfrm>
        </p:spPr>
        <p:txBody>
          <a:bodyPr>
            <a:normAutofit/>
          </a:bodyPr>
          <a:lstStyle/>
          <a:p>
            <a:r>
              <a:rPr lang="en-US" sz="2800" dirty="0"/>
              <a:t>Planning, analysis and collaboration for </a:t>
            </a:r>
            <a:br>
              <a:rPr lang="en-US" sz="2800" dirty="0"/>
            </a:br>
            <a:r>
              <a:rPr lang="en-US" sz="2800" dirty="0"/>
              <a:t>better-informed </a:t>
            </a:r>
            <a:r>
              <a:rPr lang="en-US" sz="2800" dirty="0" err="1"/>
              <a:t>programmes</a:t>
            </a:r>
            <a:endParaRPr lang="en-US" sz="2800" dirty="0"/>
          </a:p>
          <a:p>
            <a:endParaRPr lang="en-GB" sz="2800" dirty="0"/>
          </a:p>
        </p:txBody>
      </p:sp>
      <p:pic>
        <p:nvPicPr>
          <p:cNvPr id="17" name="Picture Placeholder 16" descr="A picture containing person&#10;&#10;Description automatically generated">
            <a:extLst>
              <a:ext uri="{FF2B5EF4-FFF2-40B4-BE49-F238E27FC236}">
                <a16:creationId xmlns:a16="http://schemas.microsoft.com/office/drawing/2014/main" id="{82323DF3-5741-985F-16D7-56569753CD44}"/>
              </a:ext>
            </a:extLst>
          </p:cNvPr>
          <p:cNvPicPr>
            <a:picLocks noGrp="1" noChangeAspect="1"/>
          </p:cNvPicPr>
          <p:nvPr>
            <p:ph type="pic" idx="10"/>
          </p:nvPr>
        </p:nvPicPr>
        <p:blipFill>
          <a:blip r:embed="rId2"/>
          <a:srcRect l="1404" r="1404"/>
          <a:stretch>
            <a:fillRect/>
          </a:stretch>
        </p:blipFill>
        <p:spPr>
          <a:xfrm>
            <a:off x="6668383" y="-620361"/>
            <a:ext cx="7294562" cy="7196138"/>
          </a:xfrm>
        </p:spPr>
      </p:pic>
      <p:sp>
        <p:nvSpPr>
          <p:cNvPr id="9" name="Title 8">
            <a:extLst>
              <a:ext uri="{FF2B5EF4-FFF2-40B4-BE49-F238E27FC236}">
                <a16:creationId xmlns:a16="http://schemas.microsoft.com/office/drawing/2014/main" id="{E5C09F9D-070B-AF87-6109-B512FF9CF307}"/>
              </a:ext>
            </a:extLst>
          </p:cNvPr>
          <p:cNvSpPr>
            <a:spLocks noGrp="1"/>
          </p:cNvSpPr>
          <p:nvPr>
            <p:ph type="title"/>
          </p:nvPr>
        </p:nvSpPr>
        <p:spPr>
          <a:xfrm>
            <a:off x="730070" y="931182"/>
            <a:ext cx="5072016" cy="1325563"/>
          </a:xfrm>
        </p:spPr>
        <p:txBody>
          <a:bodyPr>
            <a:noAutofit/>
          </a:bodyPr>
          <a:lstStyle/>
          <a:p>
            <a:r>
              <a:rPr lang="en-US" sz="3200" dirty="0">
                <a:sym typeface="Montserrat-Regular"/>
              </a:rPr>
              <a:t>01.</a:t>
            </a:r>
            <a:br>
              <a:rPr lang="en-US" sz="3200" dirty="0">
                <a:sym typeface="Montserrat-Regular"/>
              </a:rPr>
            </a:br>
            <a:r>
              <a:rPr lang="en-US" sz="3200" dirty="0">
                <a:sym typeface="Montserrat-Regular"/>
              </a:rPr>
              <a:t>Systems strengthening in the WASH sector </a:t>
            </a:r>
            <a:br>
              <a:rPr lang="en-US" sz="3200" dirty="0">
                <a:sym typeface="Montserrat-Regular"/>
              </a:rPr>
            </a:br>
            <a:r>
              <a:rPr lang="en-US" sz="3200" dirty="0">
                <a:sym typeface="Montserrat-Regular"/>
              </a:rPr>
              <a:t>an overview</a:t>
            </a:r>
            <a:br>
              <a:rPr lang="en-US" sz="3200" dirty="0">
                <a:sym typeface="Montserrat-Regular"/>
              </a:rPr>
            </a:br>
            <a:endParaRPr lang="en-GB" sz="3200" dirty="0"/>
          </a:p>
        </p:txBody>
      </p:sp>
    </p:spTree>
    <p:extLst>
      <p:ext uri="{BB962C8B-B14F-4D97-AF65-F5344CB8AC3E}">
        <p14:creationId xmlns:p14="http://schemas.microsoft.com/office/powerpoint/2010/main" val="40559825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77FD2D-52B9-445C-A61A-63FB4545C570}"/>
              </a:ext>
            </a:extLst>
          </p:cNvPr>
          <p:cNvPicPr>
            <a:picLocks noChangeAspect="1"/>
          </p:cNvPicPr>
          <p:nvPr/>
        </p:nvPicPr>
        <p:blipFill rotWithShape="1">
          <a:blip r:embed="rId2">
            <a:clrChange>
              <a:clrFrom>
                <a:srgbClr val="FFFFFF"/>
              </a:clrFrom>
              <a:clrTo>
                <a:srgbClr val="FFFFFF">
                  <a:alpha val="0"/>
                </a:srgbClr>
              </a:clrTo>
            </a:clrChange>
          </a:blip>
          <a:srcRect l="3521" t="20059" b="4217"/>
          <a:stretch/>
        </p:blipFill>
        <p:spPr>
          <a:xfrm>
            <a:off x="746013" y="1590506"/>
            <a:ext cx="10699973" cy="4754732"/>
          </a:xfrm>
          <a:prstGeom prst="rect">
            <a:avLst/>
          </a:prstGeom>
        </p:spPr>
      </p:pic>
      <p:sp>
        <p:nvSpPr>
          <p:cNvPr id="8" name="Title 7">
            <a:extLst>
              <a:ext uri="{FF2B5EF4-FFF2-40B4-BE49-F238E27FC236}">
                <a16:creationId xmlns:a16="http://schemas.microsoft.com/office/drawing/2014/main" id="{EB668D13-6807-4A62-2630-E0B91F369396}"/>
              </a:ext>
            </a:extLst>
          </p:cNvPr>
          <p:cNvSpPr>
            <a:spLocks noGrp="1"/>
          </p:cNvSpPr>
          <p:nvPr>
            <p:ph type="title"/>
          </p:nvPr>
        </p:nvSpPr>
        <p:spPr/>
        <p:txBody>
          <a:bodyPr/>
          <a:lstStyle/>
          <a:p>
            <a:r>
              <a:rPr lang="en-GB" dirty="0"/>
              <a:t>What are WASH sector goals?</a:t>
            </a:r>
          </a:p>
        </p:txBody>
      </p:sp>
    </p:spTree>
    <p:extLst>
      <p:ext uri="{BB962C8B-B14F-4D97-AF65-F5344CB8AC3E}">
        <p14:creationId xmlns:p14="http://schemas.microsoft.com/office/powerpoint/2010/main" val="5726418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5408BB17-46F7-433B-961D-C3EC6FA5ADC9}"/>
              </a:ext>
            </a:extLst>
          </p:cNvPr>
          <p:cNvPicPr>
            <a:picLocks noChangeAspect="1"/>
          </p:cNvPicPr>
          <p:nvPr/>
        </p:nvPicPr>
        <p:blipFill rotWithShape="1">
          <a:blip r:embed="rId2">
            <a:clrChange>
              <a:clrFrom>
                <a:srgbClr val="FFFFFF"/>
              </a:clrFrom>
              <a:clrTo>
                <a:srgbClr val="FFFFFF">
                  <a:alpha val="0"/>
                </a:srgbClr>
              </a:clrTo>
            </a:clrChange>
          </a:blip>
          <a:srcRect t="21689" b="8907"/>
          <a:stretch/>
        </p:blipFill>
        <p:spPr>
          <a:xfrm>
            <a:off x="751113" y="1816759"/>
            <a:ext cx="10899273" cy="4671125"/>
          </a:xfrm>
          <a:prstGeom prst="rect">
            <a:avLst/>
          </a:prstGeom>
          <a:noFill/>
        </p:spPr>
      </p:pic>
      <p:sp>
        <p:nvSpPr>
          <p:cNvPr id="2" name="Title 1">
            <a:extLst>
              <a:ext uri="{FF2B5EF4-FFF2-40B4-BE49-F238E27FC236}">
                <a16:creationId xmlns:a16="http://schemas.microsoft.com/office/drawing/2014/main" id="{E09D6595-24C2-FE0B-6FA7-E13D92CF85ED}"/>
              </a:ext>
            </a:extLst>
          </p:cNvPr>
          <p:cNvSpPr>
            <a:spLocks noGrp="1"/>
          </p:cNvSpPr>
          <p:nvPr>
            <p:ph type="title"/>
          </p:nvPr>
        </p:nvSpPr>
        <p:spPr/>
        <p:txBody>
          <a:bodyPr/>
          <a:lstStyle/>
          <a:p>
            <a:r>
              <a:rPr lang="en-GB" dirty="0"/>
              <a:t>In WASH, outcomes depend on interactions across multiple levels</a:t>
            </a:r>
          </a:p>
        </p:txBody>
      </p:sp>
    </p:spTree>
    <p:extLst>
      <p:ext uri="{BB962C8B-B14F-4D97-AF65-F5344CB8AC3E}">
        <p14:creationId xmlns:p14="http://schemas.microsoft.com/office/powerpoint/2010/main" val="21006018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3CF1AD-5B05-46B8-B004-E26FFEA5FE39}"/>
              </a:ext>
            </a:extLst>
          </p:cNvPr>
          <p:cNvPicPr>
            <a:picLocks noChangeAspect="1"/>
          </p:cNvPicPr>
          <p:nvPr/>
        </p:nvPicPr>
        <p:blipFill rotWithShape="1">
          <a:blip r:embed="rId2"/>
          <a:srcRect l="3057" t="13017" r="4890"/>
          <a:stretch/>
        </p:blipFill>
        <p:spPr>
          <a:xfrm>
            <a:off x="152400" y="1494035"/>
            <a:ext cx="10330543" cy="5222451"/>
          </a:xfrm>
          <a:prstGeom prst="rect">
            <a:avLst/>
          </a:prstGeom>
          <a:noFill/>
        </p:spPr>
      </p:pic>
      <p:sp>
        <p:nvSpPr>
          <p:cNvPr id="2" name="Title 1">
            <a:extLst>
              <a:ext uri="{FF2B5EF4-FFF2-40B4-BE49-F238E27FC236}">
                <a16:creationId xmlns:a16="http://schemas.microsoft.com/office/drawing/2014/main" id="{17823599-85DF-DFBC-0420-9407F0E25F47}"/>
              </a:ext>
            </a:extLst>
          </p:cNvPr>
          <p:cNvSpPr>
            <a:spLocks noGrp="1"/>
          </p:cNvSpPr>
          <p:nvPr>
            <p:ph type="title"/>
          </p:nvPr>
        </p:nvSpPr>
        <p:spPr>
          <a:xfrm>
            <a:off x="751840" y="365125"/>
            <a:ext cx="11353073" cy="1325563"/>
          </a:xfrm>
        </p:spPr>
        <p:txBody>
          <a:bodyPr/>
          <a:lstStyle/>
          <a:p>
            <a:r>
              <a:rPr lang="en-GB" dirty="0"/>
              <a:t>What happens when systems don’t work?</a:t>
            </a:r>
          </a:p>
        </p:txBody>
      </p:sp>
    </p:spTree>
    <p:extLst>
      <p:ext uri="{BB962C8B-B14F-4D97-AF65-F5344CB8AC3E}">
        <p14:creationId xmlns:p14="http://schemas.microsoft.com/office/powerpoint/2010/main" val="2295581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AC87C-728A-BD5A-8435-F5C9BD265A92}"/>
              </a:ext>
            </a:extLst>
          </p:cNvPr>
          <p:cNvSpPr>
            <a:spLocks noGrp="1"/>
          </p:cNvSpPr>
          <p:nvPr>
            <p:ph type="title"/>
          </p:nvPr>
        </p:nvSpPr>
        <p:spPr/>
        <p:txBody>
          <a:bodyPr>
            <a:normAutofit fontScale="90000"/>
          </a:bodyPr>
          <a:lstStyle/>
          <a:p>
            <a:r>
              <a:rPr lang="en-US" dirty="0">
                <a:sym typeface="Montserrat-Regular"/>
              </a:rPr>
              <a:t>What does it need to achieve strong </a:t>
            </a:r>
            <a:br>
              <a:rPr lang="en-US" dirty="0">
                <a:sym typeface="Montserrat-Regular"/>
              </a:rPr>
            </a:br>
            <a:r>
              <a:rPr lang="en-US" dirty="0">
                <a:sym typeface="Montserrat-Regular"/>
              </a:rPr>
              <a:t>WASH systems?</a:t>
            </a:r>
            <a:br>
              <a:rPr lang="en-US" dirty="0">
                <a:sym typeface="Montserrat-Regular"/>
              </a:rPr>
            </a:br>
            <a:endParaRPr lang="en-GB" dirty="0"/>
          </a:p>
        </p:txBody>
      </p:sp>
      <p:sp>
        <p:nvSpPr>
          <p:cNvPr id="7" name="Content Placeholder 6">
            <a:extLst>
              <a:ext uri="{FF2B5EF4-FFF2-40B4-BE49-F238E27FC236}">
                <a16:creationId xmlns:a16="http://schemas.microsoft.com/office/drawing/2014/main" id="{DE7591DC-15BB-7061-478B-E8B25F25B1BF}"/>
              </a:ext>
            </a:extLst>
          </p:cNvPr>
          <p:cNvSpPr>
            <a:spLocks noGrp="1"/>
          </p:cNvSpPr>
          <p:nvPr>
            <p:ph idx="1"/>
          </p:nvPr>
        </p:nvSpPr>
        <p:spPr>
          <a:xfrm>
            <a:off x="751839" y="1469571"/>
            <a:ext cx="11004731" cy="4648200"/>
          </a:xfrm>
        </p:spPr>
        <p:txBody>
          <a:bodyPr>
            <a:normAutofit fontScale="77500" lnSpcReduction="20000"/>
          </a:bodyPr>
          <a:lstStyle/>
          <a:p>
            <a:pPr marL="342900" indent="-342900">
              <a:lnSpc>
                <a:spcPct val="120000"/>
              </a:lnSpc>
              <a:buClr>
                <a:schemeClr val="bg2"/>
              </a:buClr>
              <a:buFont typeface="Arial" panose="020B0604020202020204" pitchFamily="34" charset="0"/>
              <a:buChar char="•"/>
            </a:pPr>
            <a:r>
              <a:rPr lang="en-US" dirty="0"/>
              <a:t>WASH services require strong national policies, financial systems, and monitoring in order to be sustainable, resilient and accountable. But in many countries, institutional structures remain fragile.</a:t>
            </a:r>
          </a:p>
          <a:p>
            <a:pPr marL="342900" indent="-342900">
              <a:lnSpc>
                <a:spcPct val="120000"/>
              </a:lnSpc>
              <a:buClr>
                <a:schemeClr val="bg2"/>
              </a:buClr>
              <a:buFont typeface="Arial" panose="020B0604020202020204" pitchFamily="34" charset="0"/>
              <a:buChar char="•"/>
            </a:pPr>
            <a:r>
              <a:rPr lang="en-US" dirty="0"/>
              <a:t>Countries that cannot sufficiently fund WASH services for those in need must strive for better coordination between governments, development partners and the general population at all stages of implementation. Adequate human resources and clear roles of government institutions and regulators are also critical.</a:t>
            </a:r>
          </a:p>
          <a:p>
            <a:pPr marL="342900" indent="-342900">
              <a:lnSpc>
                <a:spcPct val="120000"/>
              </a:lnSpc>
              <a:buClr>
                <a:schemeClr val="bg2"/>
              </a:buClr>
              <a:buFont typeface="Arial" panose="020B0604020202020204" pitchFamily="34" charset="0"/>
              <a:buChar char="•"/>
            </a:pPr>
            <a:r>
              <a:rPr lang="en-US" dirty="0"/>
              <a:t>In many cases, WASH services are planned without timely or accurate data. Budgets are set based on historical patterns rather than the needs of the population.</a:t>
            </a:r>
          </a:p>
          <a:p>
            <a:pPr marL="342900" indent="-342900">
              <a:lnSpc>
                <a:spcPct val="120000"/>
              </a:lnSpc>
              <a:buClr>
                <a:schemeClr val="bg2"/>
              </a:buClr>
              <a:buFont typeface="Arial" panose="020B0604020202020204" pitchFamily="34" charset="0"/>
              <a:buChar char="•"/>
            </a:pPr>
            <a:r>
              <a:rPr lang="en-US" dirty="0"/>
              <a:t>Government budgets for financing WASH, especially WASH infrastructure, and for expanding services to those in need remain low. Private sector investment is also insufficient, given the lack of legal frameworks, associated risks, and low returns in the water and sanitation business. As a result, one of the greatest barriers to achieving WASH-related targets is the large spending gap.</a:t>
            </a:r>
          </a:p>
          <a:p>
            <a:pPr marL="342900" indent="-342900">
              <a:lnSpc>
                <a:spcPct val="120000"/>
              </a:lnSpc>
              <a:buClr>
                <a:schemeClr val="bg2"/>
              </a:buClr>
              <a:buFont typeface="Arial" panose="020B0604020202020204" pitchFamily="34" charset="0"/>
              <a:buChar char="•"/>
            </a:pPr>
            <a:r>
              <a:rPr lang="en-US" dirty="0"/>
              <a:t>Without strong governance, neither government stakeholders nor donors and development partners </a:t>
            </a:r>
            <a:br>
              <a:rPr lang="en-US" dirty="0"/>
            </a:br>
            <a:r>
              <a:rPr lang="en-US" dirty="0"/>
              <a:t>can be held accountable. What’s more, few WASH </a:t>
            </a:r>
            <a:r>
              <a:rPr lang="en-US" dirty="0" err="1"/>
              <a:t>programmes</a:t>
            </a:r>
            <a:r>
              <a:rPr lang="en-US" dirty="0"/>
              <a:t> are reviewed for their impact using </a:t>
            </a:r>
            <a:br>
              <a:rPr lang="en-US" dirty="0"/>
            </a:br>
            <a:r>
              <a:rPr lang="en-US" dirty="0"/>
              <a:t>high-quality evaluations.  Please try to use keywords and phrases;</a:t>
            </a:r>
          </a:p>
          <a:p>
            <a:endParaRPr lang="en-GB" dirty="0"/>
          </a:p>
        </p:txBody>
      </p:sp>
    </p:spTree>
    <p:extLst>
      <p:ext uri="{BB962C8B-B14F-4D97-AF65-F5344CB8AC3E}">
        <p14:creationId xmlns:p14="http://schemas.microsoft.com/office/powerpoint/2010/main" val="23620738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Placeholder 3">
            <a:extLst>
              <a:ext uri="{FF2B5EF4-FFF2-40B4-BE49-F238E27FC236}">
                <a16:creationId xmlns:a16="http://schemas.microsoft.com/office/drawing/2014/main" id="{B75981CD-D539-424B-B695-5B86A43E2A3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690730" y="0"/>
            <a:ext cx="5501270" cy="6858012"/>
          </a:xfrm>
          <a:prstGeom prst="rect">
            <a:avLst/>
          </a:prstGeom>
          <a:solidFill>
            <a:schemeClr val="bg2"/>
          </a:solidFill>
          <a:ln>
            <a:noFill/>
          </a:ln>
        </p:spPr>
      </p:pic>
      <p:sp>
        <p:nvSpPr>
          <p:cNvPr id="8" name="Rectangle 7">
            <a:extLst>
              <a:ext uri="{FF2B5EF4-FFF2-40B4-BE49-F238E27FC236}">
                <a16:creationId xmlns:a16="http://schemas.microsoft.com/office/drawing/2014/main" id="{1B0AE577-001D-2F42-9FCB-6C9ECE85FB83}"/>
              </a:ext>
            </a:extLst>
          </p:cNvPr>
          <p:cNvSpPr/>
          <p:nvPr/>
        </p:nvSpPr>
        <p:spPr>
          <a:xfrm>
            <a:off x="679020" y="1588336"/>
            <a:ext cx="5653611" cy="4708981"/>
          </a:xfrm>
          <a:prstGeom prst="rect">
            <a:avLst/>
          </a:prstGeom>
        </p:spPr>
        <p:txBody>
          <a:bodyPr wrap="square">
            <a:spAutoFit/>
          </a:bodyPr>
          <a:lstStyle/>
          <a:p>
            <a:pPr algn="l"/>
            <a:r>
              <a:rPr lang="en-US" b="1" i="0" dirty="0">
                <a:solidFill>
                  <a:schemeClr val="bg1"/>
                </a:solidFill>
                <a:effectLst/>
                <a:latin typeface="Roboto" panose="02000000000000000000" pitchFamily="2" charset="0"/>
              </a:rPr>
              <a:t>Many tools are available:</a:t>
            </a:r>
          </a:p>
          <a:p>
            <a:pPr algn="l"/>
            <a:endParaRPr lang="en-US" b="0" i="0" dirty="0">
              <a:solidFill>
                <a:schemeClr val="bg1"/>
              </a:solidFill>
              <a:effectLst/>
              <a:latin typeface="Roboto" panose="02000000000000000000" pitchFamily="2" charset="0"/>
            </a:endParaRPr>
          </a:p>
          <a:p>
            <a:pPr marL="285750" indent="-285750" algn="l" fontAlgn="base">
              <a:buFont typeface="Arial" panose="020B0604020202020204" pitchFamily="34" charset="0"/>
              <a:buChar char="•"/>
            </a:pPr>
            <a:r>
              <a:rPr lang="en-US" sz="1600" b="0" i="0" u="none" strike="noStrike" dirty="0">
                <a:solidFill>
                  <a:schemeClr val="bg1"/>
                </a:solidFill>
                <a:effectLst/>
                <a:latin typeface="Quicksand" pitchFamily="2" charset="0"/>
                <a:hlinkClick r:id="rId3">
                  <a:extLst>
                    <a:ext uri="{A12FA001-AC4F-418D-AE19-62706E023703}">
                      <ahyp:hlinkClr xmlns:ahyp="http://schemas.microsoft.com/office/drawing/2018/hyperlinkcolor" val="tx"/>
                    </a:ext>
                  </a:extLst>
                </a:hlinkClick>
              </a:rPr>
              <a:t>The UNICEF WASH Bottleneck Analysis Tool (WASHBAT)</a:t>
            </a:r>
            <a:endParaRPr lang="en-US" sz="1600" b="0" i="0" dirty="0">
              <a:solidFill>
                <a:schemeClr val="bg1"/>
              </a:solidFill>
              <a:effectLst/>
              <a:latin typeface="Quicksand" pitchFamily="2" charset="0"/>
            </a:endParaRPr>
          </a:p>
          <a:p>
            <a:pPr marL="285750" indent="-285750" algn="l" fontAlgn="base">
              <a:buFont typeface="Arial" panose="020B0604020202020204" pitchFamily="34" charset="0"/>
              <a:buChar char="•"/>
            </a:pPr>
            <a:r>
              <a:rPr lang="en-US" sz="1600" b="0" i="0" u="none" strike="noStrike" dirty="0">
                <a:solidFill>
                  <a:schemeClr val="bg1"/>
                </a:solidFill>
                <a:effectLst/>
                <a:latin typeface="Quicksand" pitchFamily="2" charset="0"/>
                <a:hlinkClick r:id="rId4">
                  <a:extLst>
                    <a:ext uri="{A12FA001-AC4F-418D-AE19-62706E023703}">
                      <ahyp:hlinkClr xmlns:ahyp="http://schemas.microsoft.com/office/drawing/2018/hyperlinkcolor" val="tx"/>
                    </a:ext>
                  </a:extLst>
                </a:hlinkClick>
              </a:rPr>
              <a:t>The WSP / World Bank Country Status Overviews (CSOs)</a:t>
            </a:r>
            <a:endParaRPr lang="en-US" sz="1600" b="0" i="0" dirty="0">
              <a:solidFill>
                <a:schemeClr val="bg1"/>
              </a:solidFill>
              <a:effectLst/>
              <a:latin typeface="Quicksand" pitchFamily="2" charset="0"/>
            </a:endParaRPr>
          </a:p>
          <a:p>
            <a:pPr marL="285750" indent="-285750" algn="l" fontAlgn="base">
              <a:buFont typeface="Arial" panose="020B0604020202020204" pitchFamily="34" charset="0"/>
              <a:buChar char="•"/>
            </a:pPr>
            <a:r>
              <a:rPr lang="en-US" sz="1600" b="0" i="0" u="none" strike="noStrike" dirty="0">
                <a:solidFill>
                  <a:schemeClr val="bg1"/>
                </a:solidFill>
                <a:effectLst/>
                <a:latin typeface="Quicksand" pitchFamily="2" charset="0"/>
                <a:hlinkClick r:id="rId5">
                  <a:extLst>
                    <a:ext uri="{A12FA001-AC4F-418D-AE19-62706E023703}">
                      <ahyp:hlinkClr xmlns:ahyp="http://schemas.microsoft.com/office/drawing/2018/hyperlinkcolor" val="tx"/>
                    </a:ext>
                  </a:extLst>
                </a:hlinkClick>
              </a:rPr>
              <a:t>WASH Joint Sector Reviews (JSRs)</a:t>
            </a:r>
            <a:endParaRPr lang="en-US" sz="1600" b="0" i="0" dirty="0">
              <a:solidFill>
                <a:schemeClr val="bg1"/>
              </a:solidFill>
              <a:effectLst/>
              <a:latin typeface="Quicksand" pitchFamily="2" charset="0"/>
            </a:endParaRPr>
          </a:p>
          <a:p>
            <a:pPr marL="285750" indent="-285750" algn="l" fontAlgn="base">
              <a:buFont typeface="Arial" panose="020B0604020202020204" pitchFamily="34" charset="0"/>
              <a:buChar char="•"/>
            </a:pPr>
            <a:r>
              <a:rPr lang="en-US" sz="1600" b="0" i="0" u="none" strike="noStrike" dirty="0">
                <a:solidFill>
                  <a:schemeClr val="bg1"/>
                </a:solidFill>
                <a:effectLst/>
                <a:latin typeface="Quicksand" pitchFamily="2" charset="0"/>
                <a:hlinkClick r:id="rId6">
                  <a:extLst>
                    <a:ext uri="{A12FA001-AC4F-418D-AE19-62706E023703}">
                      <ahyp:hlinkClr xmlns:ahyp="http://schemas.microsoft.com/office/drawing/2018/hyperlinkcolor" val="tx"/>
                    </a:ext>
                  </a:extLst>
                </a:hlinkClick>
              </a:rPr>
              <a:t>UN-Water Global Analysis and Assessment of Sanitation (UN-Water GLAAS)</a:t>
            </a:r>
            <a:endParaRPr lang="en-US" sz="1600" b="0" i="0" dirty="0">
              <a:solidFill>
                <a:schemeClr val="bg1"/>
              </a:solidFill>
              <a:effectLst/>
              <a:latin typeface="Quicksand" pitchFamily="2" charset="0"/>
            </a:endParaRPr>
          </a:p>
          <a:p>
            <a:pPr marL="285750" indent="-285750" algn="l" fontAlgn="base">
              <a:buFont typeface="Arial" panose="020B0604020202020204" pitchFamily="34" charset="0"/>
              <a:buChar char="•"/>
            </a:pPr>
            <a:r>
              <a:rPr lang="en-US" sz="1600" b="0" i="0" u="none" strike="noStrike" dirty="0">
                <a:solidFill>
                  <a:schemeClr val="bg1"/>
                </a:solidFill>
                <a:effectLst/>
                <a:latin typeface="Quicksand" pitchFamily="2" charset="0"/>
                <a:hlinkClick r:id="rId7">
                  <a:extLst>
                    <a:ext uri="{A12FA001-AC4F-418D-AE19-62706E023703}">
                      <ahyp:hlinkClr xmlns:ahyp="http://schemas.microsoft.com/office/drawing/2018/hyperlinkcolor" val="tx"/>
                    </a:ext>
                  </a:extLst>
                </a:hlinkClick>
              </a:rPr>
              <a:t>The UNICEF Advocacy Toolkit</a:t>
            </a:r>
            <a:endParaRPr lang="en-US" sz="1600" b="0" i="0" dirty="0">
              <a:solidFill>
                <a:schemeClr val="bg1"/>
              </a:solidFill>
              <a:effectLst/>
              <a:latin typeface="Quicksand" pitchFamily="2" charset="0"/>
            </a:endParaRPr>
          </a:p>
          <a:p>
            <a:pPr marL="285750" indent="-285750" algn="l" fontAlgn="base">
              <a:buFont typeface="Arial" panose="020B0604020202020204" pitchFamily="34" charset="0"/>
              <a:buChar char="•"/>
            </a:pPr>
            <a:r>
              <a:rPr lang="en-US" sz="1600" b="0" i="0" u="none" strike="noStrike" dirty="0">
                <a:solidFill>
                  <a:schemeClr val="bg1"/>
                </a:solidFill>
                <a:effectLst/>
                <a:latin typeface="Quicksand" pitchFamily="2" charset="0"/>
                <a:hlinkClick r:id="rId8">
                  <a:extLst>
                    <a:ext uri="{A12FA001-AC4F-418D-AE19-62706E023703}">
                      <ahyp:hlinkClr xmlns:ahyp="http://schemas.microsoft.com/office/drawing/2018/hyperlinkcolor" val="tx"/>
                    </a:ext>
                  </a:extLst>
                </a:hlinkClick>
              </a:rPr>
              <a:t>The Economics of Sanitation Initiative Toolkit</a:t>
            </a:r>
            <a:r>
              <a:rPr lang="en-US" sz="1600" b="0" i="0" dirty="0">
                <a:solidFill>
                  <a:schemeClr val="bg1"/>
                </a:solidFill>
                <a:effectLst/>
                <a:latin typeface="Quicksand" pitchFamily="2" charset="0"/>
              </a:rPr>
              <a:t> </a:t>
            </a:r>
            <a:r>
              <a:rPr lang="en-US" sz="1600" b="0" i="0" u="none" strike="noStrike" dirty="0">
                <a:solidFill>
                  <a:schemeClr val="bg1"/>
                </a:solidFill>
                <a:effectLst/>
                <a:latin typeface="Quicksand" pitchFamily="2" charset="0"/>
                <a:hlinkClick r:id="rId9">
                  <a:extLst>
                    <a:ext uri="{A12FA001-AC4F-418D-AE19-62706E023703}">
                      <ahyp:hlinkClr xmlns:ahyp="http://schemas.microsoft.com/office/drawing/2018/hyperlinkcolor" val="tx"/>
                    </a:ext>
                  </a:extLst>
                </a:hlinkClick>
              </a:rPr>
              <a:t>(Link2)</a:t>
            </a:r>
            <a:endParaRPr lang="en-US" sz="1600" b="0" i="0" dirty="0">
              <a:solidFill>
                <a:schemeClr val="bg1"/>
              </a:solidFill>
              <a:effectLst/>
              <a:latin typeface="Quicksand" pitchFamily="2" charset="0"/>
            </a:endParaRPr>
          </a:p>
          <a:p>
            <a:pPr marL="285750" indent="-285750" algn="l" fontAlgn="base">
              <a:buFont typeface="Arial" panose="020B0604020202020204" pitchFamily="34" charset="0"/>
              <a:buChar char="•"/>
            </a:pPr>
            <a:r>
              <a:rPr lang="en-US" sz="1600" b="0" i="0" u="none" strike="noStrike" dirty="0">
                <a:solidFill>
                  <a:schemeClr val="bg1"/>
                </a:solidFill>
                <a:effectLst/>
                <a:latin typeface="Quicksand" pitchFamily="2" charset="0"/>
                <a:hlinkClick r:id="rId10">
                  <a:extLst>
                    <a:ext uri="{A12FA001-AC4F-418D-AE19-62706E023703}">
                      <ahyp:hlinkClr xmlns:ahyp="http://schemas.microsoft.com/office/drawing/2018/hyperlinkcolor" val="tx"/>
                    </a:ext>
                  </a:extLst>
                </a:hlinkClick>
              </a:rPr>
              <a:t>The World Health Organization (WHO) Track-Fin</a:t>
            </a:r>
            <a:endParaRPr lang="en-US" sz="1600" b="0" i="0" dirty="0">
              <a:solidFill>
                <a:schemeClr val="bg1"/>
              </a:solidFill>
              <a:effectLst/>
              <a:latin typeface="Quicksand" pitchFamily="2" charset="0"/>
            </a:endParaRPr>
          </a:p>
          <a:p>
            <a:pPr marL="285750" indent="-285750" algn="l" fontAlgn="base">
              <a:buFont typeface="Arial" panose="020B0604020202020204" pitchFamily="34" charset="0"/>
              <a:buChar char="•"/>
            </a:pPr>
            <a:r>
              <a:rPr lang="en-US" sz="1600" b="0" i="0" u="none" strike="noStrike" dirty="0">
                <a:solidFill>
                  <a:schemeClr val="bg1"/>
                </a:solidFill>
                <a:effectLst/>
                <a:latin typeface="Quicksand" pitchFamily="2" charset="0"/>
                <a:hlinkClick r:id="rId11">
                  <a:extLst>
                    <a:ext uri="{A12FA001-AC4F-418D-AE19-62706E023703}">
                      <ahyp:hlinkClr xmlns:ahyp="http://schemas.microsoft.com/office/drawing/2018/hyperlinkcolor" val="tx"/>
                    </a:ext>
                  </a:extLst>
                </a:hlinkClick>
              </a:rPr>
              <a:t>The DFID Value for Money (VFM) Tool</a:t>
            </a:r>
            <a:endParaRPr lang="en-US" sz="1600" b="0" i="0" dirty="0">
              <a:solidFill>
                <a:schemeClr val="bg1"/>
              </a:solidFill>
              <a:effectLst/>
              <a:latin typeface="Quicksand" pitchFamily="2" charset="0"/>
            </a:endParaRPr>
          </a:p>
          <a:p>
            <a:pPr marL="285750" indent="-285750" algn="l" fontAlgn="base">
              <a:buFont typeface="Arial" panose="020B0604020202020204" pitchFamily="34" charset="0"/>
              <a:buChar char="•"/>
            </a:pPr>
            <a:r>
              <a:rPr lang="en-US" sz="1600" b="0" i="0" u="none" strike="noStrike" dirty="0">
                <a:solidFill>
                  <a:schemeClr val="bg1"/>
                </a:solidFill>
                <a:effectLst/>
                <a:latin typeface="Quicksand" pitchFamily="2" charset="0"/>
                <a:hlinkClick r:id="rId12">
                  <a:extLst>
                    <a:ext uri="{A12FA001-AC4F-418D-AE19-62706E023703}">
                      <ahyp:hlinkClr xmlns:ahyp="http://schemas.microsoft.com/office/drawing/2018/hyperlinkcolor" val="tx"/>
                    </a:ext>
                  </a:extLst>
                </a:hlinkClick>
              </a:rPr>
              <a:t>Sustainability Instruments (Clauses, Checks, Compacts)</a:t>
            </a:r>
            <a:endParaRPr lang="en-US" sz="1600" b="0" i="0" dirty="0">
              <a:solidFill>
                <a:schemeClr val="bg1"/>
              </a:solidFill>
              <a:effectLst/>
              <a:latin typeface="Quicksand" pitchFamily="2" charset="0"/>
            </a:endParaRPr>
          </a:p>
          <a:p>
            <a:pPr marL="285750" indent="-285750" algn="l" fontAlgn="base">
              <a:buFont typeface="Arial" panose="020B0604020202020204" pitchFamily="34" charset="0"/>
              <a:buChar char="•"/>
            </a:pPr>
            <a:r>
              <a:rPr lang="en-US" sz="1600" b="0" i="0" u="none" strike="noStrike" dirty="0">
                <a:solidFill>
                  <a:schemeClr val="bg1"/>
                </a:solidFill>
                <a:effectLst/>
                <a:latin typeface="Quicksand" pitchFamily="2" charset="0"/>
                <a:hlinkClick r:id="rId13">
                  <a:extLst>
                    <a:ext uri="{A12FA001-AC4F-418D-AE19-62706E023703}">
                      <ahyp:hlinkClr xmlns:ahyp="http://schemas.microsoft.com/office/drawing/2018/hyperlinkcolor" val="tx"/>
                    </a:ext>
                  </a:extLst>
                </a:hlinkClick>
              </a:rPr>
              <a:t>The UNICEF Monitoring Results for Equity System (</a:t>
            </a:r>
            <a:r>
              <a:rPr lang="en-US" sz="1600" b="0" i="0" u="none" strike="noStrike" dirty="0" err="1">
                <a:solidFill>
                  <a:schemeClr val="bg1"/>
                </a:solidFill>
                <a:effectLst/>
                <a:latin typeface="Quicksand" pitchFamily="2" charset="0"/>
                <a:hlinkClick r:id="rId13">
                  <a:extLst>
                    <a:ext uri="{A12FA001-AC4F-418D-AE19-62706E023703}">
                      <ahyp:hlinkClr xmlns:ahyp="http://schemas.microsoft.com/office/drawing/2018/hyperlinkcolor" val="tx"/>
                    </a:ext>
                  </a:extLst>
                </a:hlinkClick>
              </a:rPr>
              <a:t>MoRES</a:t>
            </a:r>
            <a:r>
              <a:rPr lang="en-US" sz="1600" b="0" i="0" u="none" strike="noStrike" dirty="0">
                <a:solidFill>
                  <a:schemeClr val="bg1"/>
                </a:solidFill>
                <a:effectLst/>
                <a:latin typeface="Quicksand" pitchFamily="2" charset="0"/>
                <a:hlinkClick r:id="rId13">
                  <a:extLst>
                    <a:ext uri="{A12FA001-AC4F-418D-AE19-62706E023703}">
                      <ahyp:hlinkClr xmlns:ahyp="http://schemas.microsoft.com/office/drawing/2018/hyperlinkcolor" val="tx"/>
                    </a:ext>
                  </a:extLst>
                </a:hlinkClick>
              </a:rPr>
              <a:t>) Framework</a:t>
            </a:r>
            <a:endParaRPr lang="en-US" sz="1600" b="0" i="0" dirty="0">
              <a:solidFill>
                <a:schemeClr val="bg1"/>
              </a:solidFill>
              <a:effectLst/>
              <a:latin typeface="Quicksand" pitchFamily="2" charset="0"/>
            </a:endParaRPr>
          </a:p>
          <a:p>
            <a:pPr marL="285750" indent="-285750" algn="l" fontAlgn="base">
              <a:buFont typeface="Arial" panose="020B0604020202020204" pitchFamily="34" charset="0"/>
              <a:buChar char="•"/>
            </a:pPr>
            <a:r>
              <a:rPr lang="en-US" sz="1600" b="0" i="0" u="none" strike="noStrike" dirty="0">
                <a:solidFill>
                  <a:schemeClr val="bg1"/>
                </a:solidFill>
                <a:effectLst/>
                <a:latin typeface="Quicksand" pitchFamily="2" charset="0"/>
                <a:hlinkClick r:id="rId14">
                  <a:extLst>
                    <a:ext uri="{A12FA001-AC4F-418D-AE19-62706E023703}">
                      <ahyp:hlinkClr xmlns:ahyp="http://schemas.microsoft.com/office/drawing/2018/hyperlinkcolor" val="tx"/>
                    </a:ext>
                  </a:extLst>
                </a:hlinkClick>
              </a:rPr>
              <a:t>WASH Accountability Mapping Tools</a:t>
            </a:r>
            <a:r>
              <a:rPr lang="en-US" sz="1600" b="0" i="0" dirty="0">
                <a:solidFill>
                  <a:schemeClr val="bg1"/>
                </a:solidFill>
                <a:effectLst/>
                <a:latin typeface="Quicksand" pitchFamily="2" charset="0"/>
              </a:rPr>
              <a:t> </a:t>
            </a:r>
            <a:r>
              <a:rPr lang="en-US" sz="1600" b="0" i="0" u="none" strike="noStrike" dirty="0">
                <a:solidFill>
                  <a:schemeClr val="bg1"/>
                </a:solidFill>
                <a:effectLst/>
                <a:latin typeface="Quicksand" pitchFamily="2" charset="0"/>
                <a:hlinkClick r:id="rId15">
                  <a:extLst>
                    <a:ext uri="{A12FA001-AC4F-418D-AE19-62706E023703}">
                      <ahyp:hlinkClr xmlns:ahyp="http://schemas.microsoft.com/office/drawing/2018/hyperlinkcolor" val="tx"/>
                    </a:ext>
                  </a:extLst>
                </a:hlinkClick>
              </a:rPr>
              <a:t>(Link2)</a:t>
            </a:r>
            <a:endParaRPr lang="en-US" sz="1600" b="0" i="0" u="none" strike="noStrike" dirty="0">
              <a:solidFill>
                <a:schemeClr val="bg1"/>
              </a:solidFill>
              <a:effectLst/>
              <a:latin typeface="Quicksand" pitchFamily="2" charset="0"/>
            </a:endParaRPr>
          </a:p>
          <a:p>
            <a:pPr marL="285750" indent="-285750" algn="l" fontAlgn="base">
              <a:buFont typeface="Arial" panose="020B0604020202020204" pitchFamily="34" charset="0"/>
              <a:buChar char="•"/>
            </a:pPr>
            <a:r>
              <a:rPr lang="en-US" sz="1600" dirty="0">
                <a:solidFill>
                  <a:schemeClr val="bg1"/>
                </a:solidFill>
                <a:latin typeface="Quicksand" pitchFamily="2" charset="0"/>
                <a:hlinkClick r:id="rId16">
                  <a:extLst>
                    <a:ext uri="{A12FA001-AC4F-418D-AE19-62706E023703}">
                      <ahyp:hlinkClr xmlns:ahyp="http://schemas.microsoft.com/office/drawing/2018/hyperlinkcolor" val="tx"/>
                    </a:ext>
                  </a:extLst>
                </a:hlinkClick>
              </a:rPr>
              <a:t>WASH systems academy</a:t>
            </a:r>
            <a:r>
              <a:rPr lang="en-US" sz="1600" dirty="0">
                <a:solidFill>
                  <a:schemeClr val="bg1"/>
                </a:solidFill>
                <a:latin typeface="Quicksand" pitchFamily="2" charset="0"/>
              </a:rPr>
              <a:t> (IRC)</a:t>
            </a:r>
            <a:endParaRPr lang="en-US" sz="1600" b="0" i="0" dirty="0">
              <a:solidFill>
                <a:schemeClr val="bg1"/>
              </a:solidFill>
              <a:effectLst/>
              <a:latin typeface="Quicksand" pitchFamily="2" charset="0"/>
            </a:endParaRPr>
          </a:p>
        </p:txBody>
      </p:sp>
      <p:sp>
        <p:nvSpPr>
          <p:cNvPr id="6" name="TextBox 5">
            <a:extLst>
              <a:ext uri="{FF2B5EF4-FFF2-40B4-BE49-F238E27FC236}">
                <a16:creationId xmlns:a16="http://schemas.microsoft.com/office/drawing/2014/main" id="{445FC2EF-1BA1-EE4A-AABB-25F736572CFB}"/>
              </a:ext>
            </a:extLst>
          </p:cNvPr>
          <p:cNvSpPr txBox="1"/>
          <p:nvPr/>
        </p:nvSpPr>
        <p:spPr>
          <a:xfrm rot="16200000">
            <a:off x="10854490" y="2848361"/>
            <a:ext cx="2286001" cy="230832"/>
          </a:xfrm>
          <a:prstGeom prst="rect">
            <a:avLst/>
          </a:prstGeom>
          <a:noFill/>
        </p:spPr>
        <p:txBody>
          <a:bodyPr wrap="square" rtlCol="0">
            <a:spAutoFit/>
          </a:bodyPr>
          <a:lstStyle/>
          <a:p>
            <a:r>
              <a:rPr lang="en-US" sz="900" dirty="0">
                <a:solidFill>
                  <a:schemeClr val="tx1">
                    <a:alpha val="40000"/>
                  </a:schemeClr>
                </a:solidFill>
              </a:rPr>
              <a:t>© UNICEF/UN0236701/Brow</a:t>
            </a:r>
          </a:p>
        </p:txBody>
      </p:sp>
      <p:sp>
        <p:nvSpPr>
          <p:cNvPr id="7" name="Shape 79">
            <a:extLst>
              <a:ext uri="{FF2B5EF4-FFF2-40B4-BE49-F238E27FC236}">
                <a16:creationId xmlns:a16="http://schemas.microsoft.com/office/drawing/2014/main" id="{26AB31C0-6859-4992-9831-D7A10EE164FF}"/>
              </a:ext>
            </a:extLst>
          </p:cNvPr>
          <p:cNvSpPr/>
          <p:nvPr/>
        </p:nvSpPr>
        <p:spPr>
          <a:xfrm>
            <a:off x="711678" y="325554"/>
            <a:ext cx="9692952" cy="1051570"/>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a:lnSpc>
                <a:spcPts val="4120"/>
              </a:lnSpc>
              <a:defRPr sz="1800"/>
            </a:pPr>
            <a:r>
              <a:rPr lang="en-US" sz="3600" spc="-10" dirty="0">
                <a:solidFill>
                  <a:schemeClr val="bg2"/>
                </a:solidFill>
                <a:latin typeface="Quicksand" pitchFamily="2" charset="0"/>
                <a:ea typeface="Arial" charset="0"/>
                <a:cs typeface="Arial" charset="0"/>
                <a:sym typeface="Montserrat-Regular"/>
              </a:rPr>
              <a:t>Systems strengthening </a:t>
            </a:r>
            <a:br>
              <a:rPr lang="en-US" sz="3600" spc="-10" dirty="0">
                <a:solidFill>
                  <a:schemeClr val="bg2"/>
                </a:solidFill>
                <a:latin typeface="Quicksand" pitchFamily="2" charset="0"/>
                <a:ea typeface="Arial" charset="0"/>
                <a:cs typeface="Arial" charset="0"/>
                <a:sym typeface="Montserrat-Regular"/>
              </a:rPr>
            </a:br>
            <a:r>
              <a:rPr lang="en-US" sz="3600" spc="-10" dirty="0">
                <a:solidFill>
                  <a:schemeClr val="bg2"/>
                </a:solidFill>
                <a:latin typeface="Quicksand" pitchFamily="2" charset="0"/>
                <a:ea typeface="Arial" charset="0"/>
                <a:cs typeface="Arial" charset="0"/>
                <a:sym typeface="Montserrat-Regular"/>
              </a:rPr>
              <a:t>in the WASH sector</a:t>
            </a:r>
          </a:p>
        </p:txBody>
      </p:sp>
    </p:spTree>
    <p:extLst>
      <p:ext uri="{BB962C8B-B14F-4D97-AF65-F5344CB8AC3E}">
        <p14:creationId xmlns:p14="http://schemas.microsoft.com/office/powerpoint/2010/main" val="16366578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85A86BF-EF87-44D8-A656-0A556F12AA22}"/>
              </a:ext>
            </a:extLst>
          </p:cNvPr>
          <p:cNvPicPr>
            <a:picLocks noChangeAspect="1"/>
          </p:cNvPicPr>
          <p:nvPr/>
        </p:nvPicPr>
        <p:blipFill rotWithShape="1">
          <a:blip r:embed="rId3">
            <a:clrChange>
              <a:clrFrom>
                <a:srgbClr val="FFFFFF"/>
              </a:clrFrom>
              <a:clrTo>
                <a:srgbClr val="FFFFFF">
                  <a:alpha val="0"/>
                </a:srgbClr>
              </a:clrTo>
            </a:clrChange>
          </a:blip>
          <a:srcRect t="23175" r="888" b="-1"/>
          <a:stretch/>
        </p:blipFill>
        <p:spPr>
          <a:xfrm>
            <a:off x="379941" y="1697039"/>
            <a:ext cx="10756144" cy="4648199"/>
          </a:xfrm>
          <a:prstGeom prst="rect">
            <a:avLst/>
          </a:prstGeom>
          <a:noFill/>
        </p:spPr>
      </p:pic>
      <p:sp>
        <p:nvSpPr>
          <p:cNvPr id="2" name="Title 1">
            <a:extLst>
              <a:ext uri="{FF2B5EF4-FFF2-40B4-BE49-F238E27FC236}">
                <a16:creationId xmlns:a16="http://schemas.microsoft.com/office/drawing/2014/main" id="{5F3DEC2E-9665-AC9D-98B0-2CFB06F0EF51}"/>
              </a:ext>
            </a:extLst>
          </p:cNvPr>
          <p:cNvSpPr>
            <a:spLocks noGrp="1"/>
          </p:cNvSpPr>
          <p:nvPr>
            <p:ph type="title"/>
          </p:nvPr>
        </p:nvSpPr>
        <p:spPr>
          <a:xfrm>
            <a:off x="751841" y="365125"/>
            <a:ext cx="11309530" cy="1325563"/>
          </a:xfrm>
        </p:spPr>
        <p:txBody>
          <a:bodyPr/>
          <a:lstStyle/>
          <a:p>
            <a:r>
              <a:rPr lang="en-GB" dirty="0"/>
              <a:t>Tools for assessing the </a:t>
            </a:r>
            <a:br>
              <a:rPr lang="en-GB" dirty="0"/>
            </a:br>
            <a:r>
              <a:rPr lang="en-GB" dirty="0"/>
              <a:t>enabling environment</a:t>
            </a:r>
          </a:p>
        </p:txBody>
      </p:sp>
    </p:spTree>
    <p:extLst>
      <p:ext uri="{BB962C8B-B14F-4D97-AF65-F5344CB8AC3E}">
        <p14:creationId xmlns:p14="http://schemas.microsoft.com/office/powerpoint/2010/main" val="31094872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82CAB5-0C48-4E3F-B76B-09B3492B38C3}"/>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0" y="274320"/>
            <a:ext cx="12192000" cy="6309359"/>
          </a:xfrm>
          <a:prstGeom prst="rect">
            <a:avLst/>
          </a:prstGeom>
          <a:noFill/>
        </p:spPr>
      </p:pic>
    </p:spTree>
    <p:extLst>
      <p:ext uri="{BB962C8B-B14F-4D97-AF65-F5344CB8AC3E}">
        <p14:creationId xmlns:p14="http://schemas.microsoft.com/office/powerpoint/2010/main" val="15088907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6CC0540-BB1A-CF35-B87C-3853C02B3799}"/>
              </a:ext>
            </a:extLst>
          </p:cNvPr>
          <p:cNvPicPr>
            <a:picLocks noChangeAspect="1"/>
          </p:cNvPicPr>
          <p:nvPr/>
        </p:nvPicPr>
        <p:blipFill>
          <a:blip r:embed="rId2"/>
          <a:stretch>
            <a:fillRect/>
          </a:stretch>
        </p:blipFill>
        <p:spPr>
          <a:xfrm>
            <a:off x="5068661" y="1409350"/>
            <a:ext cx="6724384" cy="4039300"/>
          </a:xfrm>
          <a:prstGeom prst="rect">
            <a:avLst/>
          </a:prstGeom>
        </p:spPr>
      </p:pic>
      <p:sp>
        <p:nvSpPr>
          <p:cNvPr id="2" name="Title 1">
            <a:extLst>
              <a:ext uri="{FF2B5EF4-FFF2-40B4-BE49-F238E27FC236}">
                <a16:creationId xmlns:a16="http://schemas.microsoft.com/office/drawing/2014/main" id="{7E2F2F70-D232-1C67-CFEB-10D2E20A4FDB}"/>
              </a:ext>
            </a:extLst>
          </p:cNvPr>
          <p:cNvSpPr>
            <a:spLocks noGrp="1"/>
          </p:cNvSpPr>
          <p:nvPr>
            <p:ph type="title"/>
          </p:nvPr>
        </p:nvSpPr>
        <p:spPr/>
        <p:txBody>
          <a:bodyPr/>
          <a:lstStyle/>
          <a:p>
            <a:r>
              <a:rPr lang="en-GB" dirty="0"/>
              <a:t>System strengthening in the WASH</a:t>
            </a:r>
            <a:br>
              <a:rPr lang="en-GB" dirty="0"/>
            </a:br>
            <a:r>
              <a:rPr lang="en-GB" dirty="0"/>
              <a:t>sector an overview</a:t>
            </a:r>
          </a:p>
        </p:txBody>
      </p:sp>
      <p:sp>
        <p:nvSpPr>
          <p:cNvPr id="5" name="TextBox 4">
            <a:extLst>
              <a:ext uri="{FF2B5EF4-FFF2-40B4-BE49-F238E27FC236}">
                <a16:creationId xmlns:a16="http://schemas.microsoft.com/office/drawing/2014/main" id="{5FBB86D5-6DDB-90CA-5594-041A84A2B4AA}"/>
              </a:ext>
            </a:extLst>
          </p:cNvPr>
          <p:cNvSpPr txBox="1"/>
          <p:nvPr/>
        </p:nvSpPr>
        <p:spPr>
          <a:xfrm>
            <a:off x="4380164" y="5867049"/>
            <a:ext cx="7981599" cy="369332"/>
          </a:xfrm>
          <a:prstGeom prst="rect">
            <a:avLst/>
          </a:prstGeom>
          <a:noFill/>
        </p:spPr>
        <p:txBody>
          <a:bodyPr wrap="square" rtlCol="0">
            <a:spAutoFit/>
          </a:bodyPr>
          <a:lstStyle/>
          <a:p>
            <a:pPr defTabSz="548627">
              <a:defRPr sz="1800"/>
            </a:pPr>
            <a:r>
              <a:rPr lang="en-US" b="1" spc="-86" dirty="0">
                <a:latin typeface="Quicksand" pitchFamily="2" charset="0"/>
                <a:ea typeface="Arial" charset="0"/>
                <a:cs typeface="Arial" charset="0"/>
                <a:sym typeface="Montserrat-Regular"/>
              </a:rPr>
              <a:t>Sustainability Checks</a:t>
            </a:r>
            <a:endParaRPr lang="en-US" b="1" dirty="0">
              <a:latin typeface="Quicksand" pitchFamily="2" charset="0"/>
              <a:ea typeface="Arial" charset="0"/>
              <a:cs typeface="Arial" charset="0"/>
            </a:endParaRPr>
          </a:p>
        </p:txBody>
      </p:sp>
      <p:pic>
        <p:nvPicPr>
          <p:cNvPr id="6" name="Picture 5">
            <a:extLst>
              <a:ext uri="{FF2B5EF4-FFF2-40B4-BE49-F238E27FC236}">
                <a16:creationId xmlns:a16="http://schemas.microsoft.com/office/drawing/2014/main" id="{42C35150-0395-B1EF-9CBC-F5A709BE9C2F}"/>
              </a:ext>
            </a:extLst>
          </p:cNvPr>
          <p:cNvPicPr>
            <a:picLocks noChangeAspect="1"/>
          </p:cNvPicPr>
          <p:nvPr/>
        </p:nvPicPr>
        <p:blipFill>
          <a:blip r:embed="rId3"/>
          <a:stretch>
            <a:fillRect/>
          </a:stretch>
        </p:blipFill>
        <p:spPr>
          <a:xfrm>
            <a:off x="839788" y="1753906"/>
            <a:ext cx="3435779" cy="4768817"/>
          </a:xfrm>
          <a:prstGeom prst="rect">
            <a:avLst/>
          </a:prstGeom>
        </p:spPr>
      </p:pic>
    </p:spTree>
    <p:extLst>
      <p:ext uri="{BB962C8B-B14F-4D97-AF65-F5344CB8AC3E}">
        <p14:creationId xmlns:p14="http://schemas.microsoft.com/office/powerpoint/2010/main" val="36051596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CEB70-7E7C-F307-0956-209651EA3783}"/>
              </a:ext>
            </a:extLst>
          </p:cNvPr>
          <p:cNvSpPr>
            <a:spLocks noGrp="1"/>
          </p:cNvSpPr>
          <p:nvPr>
            <p:ph type="title"/>
          </p:nvPr>
        </p:nvSpPr>
        <p:spPr/>
        <p:txBody>
          <a:bodyPr/>
          <a:lstStyle/>
          <a:p>
            <a:r>
              <a:rPr lang="en-GB" dirty="0"/>
              <a:t>Example: implications for good </a:t>
            </a:r>
            <a:br>
              <a:rPr lang="en-GB" dirty="0"/>
            </a:br>
            <a:r>
              <a:rPr lang="en-GB" dirty="0"/>
              <a:t>water programming</a:t>
            </a:r>
          </a:p>
        </p:txBody>
      </p:sp>
      <p:grpSp>
        <p:nvGrpSpPr>
          <p:cNvPr id="6" name="Group 5">
            <a:extLst>
              <a:ext uri="{FF2B5EF4-FFF2-40B4-BE49-F238E27FC236}">
                <a16:creationId xmlns:a16="http://schemas.microsoft.com/office/drawing/2014/main" id="{A7175D93-713E-7BC2-09CE-5ACEF58826B7}"/>
              </a:ext>
            </a:extLst>
          </p:cNvPr>
          <p:cNvGrpSpPr/>
          <p:nvPr/>
        </p:nvGrpSpPr>
        <p:grpSpPr>
          <a:xfrm>
            <a:off x="391906" y="1719943"/>
            <a:ext cx="11146951" cy="5138057"/>
            <a:chOff x="391906" y="1719943"/>
            <a:chExt cx="11146951" cy="5138057"/>
          </a:xfrm>
        </p:grpSpPr>
        <p:pic>
          <p:nvPicPr>
            <p:cNvPr id="3" name="Picture 2">
              <a:extLst>
                <a:ext uri="{FF2B5EF4-FFF2-40B4-BE49-F238E27FC236}">
                  <a16:creationId xmlns:a16="http://schemas.microsoft.com/office/drawing/2014/main" id="{3885D62A-2024-4DCA-A3DF-847F3B735F50}"/>
                </a:ext>
              </a:extLst>
            </p:cNvPr>
            <p:cNvPicPr>
              <a:picLocks noChangeAspect="1"/>
            </p:cNvPicPr>
            <p:nvPr/>
          </p:nvPicPr>
          <p:blipFill rotWithShape="1">
            <a:blip r:embed="rId2">
              <a:clrChange>
                <a:clrFrom>
                  <a:srgbClr val="FFFFFF"/>
                </a:clrFrom>
                <a:clrTo>
                  <a:srgbClr val="FFFFFF">
                    <a:alpha val="0"/>
                  </a:srgbClr>
                </a:clrTo>
              </a:clrChange>
            </a:blip>
            <a:srcRect t="18889"/>
            <a:stretch/>
          </p:blipFill>
          <p:spPr>
            <a:xfrm>
              <a:off x="391906" y="1772194"/>
              <a:ext cx="11146951" cy="5085806"/>
            </a:xfrm>
            <a:prstGeom prst="rect">
              <a:avLst/>
            </a:prstGeom>
            <a:noFill/>
          </p:spPr>
        </p:pic>
        <p:sp>
          <p:nvSpPr>
            <p:cNvPr id="5" name="Rectangle 4">
              <a:extLst>
                <a:ext uri="{FF2B5EF4-FFF2-40B4-BE49-F238E27FC236}">
                  <a16:creationId xmlns:a16="http://schemas.microsoft.com/office/drawing/2014/main" id="{C4A243B9-B84C-DF56-8D69-C351FDD90045}"/>
                </a:ext>
              </a:extLst>
            </p:cNvPr>
            <p:cNvSpPr/>
            <p:nvPr/>
          </p:nvSpPr>
          <p:spPr>
            <a:xfrm>
              <a:off x="1186543" y="1719943"/>
              <a:ext cx="2960914" cy="2394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6714670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Placeholder 8" descr="A picture containing person, outdoor&#10;&#10;Description automatically generated">
            <a:extLst>
              <a:ext uri="{FF2B5EF4-FFF2-40B4-BE49-F238E27FC236}">
                <a16:creationId xmlns:a16="http://schemas.microsoft.com/office/drawing/2014/main" id="{D06A4CCB-D72A-4837-AEE7-13C3DA12C045}"/>
              </a:ext>
            </a:extLst>
          </p:cNvPr>
          <p:cNvPicPr>
            <a:picLocks noGrp="1" noChangeAspect="1"/>
          </p:cNvPicPr>
          <p:nvPr>
            <p:ph type="pic" sz="quarter" idx="10"/>
          </p:nvPr>
        </p:nvPicPr>
        <p:blipFill>
          <a:blip r:embed="rId3"/>
          <a:srcRect t="4224" b="4224"/>
          <a:stretch>
            <a:fillRect/>
          </a:stretch>
        </p:blipFill>
        <p:spPr>
          <a:xfrm>
            <a:off x="6716713" y="0"/>
            <a:ext cx="5475287" cy="6858000"/>
          </a:xfrm>
          <a:solidFill>
            <a:schemeClr val="bg2"/>
          </a:solidFill>
        </p:spPr>
      </p:pic>
      <p:sp>
        <p:nvSpPr>
          <p:cNvPr id="8" name="TextBox 7">
            <a:extLst>
              <a:ext uri="{FF2B5EF4-FFF2-40B4-BE49-F238E27FC236}">
                <a16:creationId xmlns:a16="http://schemas.microsoft.com/office/drawing/2014/main" id="{BDEF5839-13FD-CF4C-B79D-516193763B39}"/>
              </a:ext>
            </a:extLst>
          </p:cNvPr>
          <p:cNvSpPr txBox="1"/>
          <p:nvPr/>
        </p:nvSpPr>
        <p:spPr>
          <a:xfrm rot="16200000">
            <a:off x="11049000" y="5230001"/>
            <a:ext cx="1905000" cy="228600"/>
          </a:xfrm>
          <a:prstGeom prst="rect">
            <a:avLst/>
          </a:prstGeom>
          <a:noFill/>
        </p:spPr>
        <p:txBody>
          <a:bodyPr wrap="square" rtlCol="0">
            <a:spAutoFit/>
          </a:bodyPr>
          <a:lstStyle/>
          <a:p>
            <a:r>
              <a:rPr lang="en-US" sz="900" dirty="0">
                <a:solidFill>
                  <a:schemeClr val="tx1">
                    <a:alpha val="40000"/>
                  </a:schemeClr>
                </a:solidFill>
              </a:rPr>
              <a:t>© UNICEF/PHOTO CREDIT</a:t>
            </a:r>
          </a:p>
        </p:txBody>
      </p:sp>
      <p:pic>
        <p:nvPicPr>
          <p:cNvPr id="4" name="Picture 3">
            <a:extLst>
              <a:ext uri="{FF2B5EF4-FFF2-40B4-BE49-F238E27FC236}">
                <a16:creationId xmlns:a16="http://schemas.microsoft.com/office/drawing/2014/main" id="{F08864C8-F950-4957-A79E-3DE9D73CC753}"/>
              </a:ext>
            </a:extLst>
          </p:cNvPr>
          <p:cNvPicPr>
            <a:picLocks noChangeAspect="1"/>
          </p:cNvPicPr>
          <p:nvPr/>
        </p:nvPicPr>
        <p:blipFill>
          <a:blip r:embed="rId4"/>
          <a:stretch>
            <a:fillRect/>
          </a:stretch>
        </p:blipFill>
        <p:spPr>
          <a:xfrm>
            <a:off x="326968" y="191540"/>
            <a:ext cx="6096000" cy="3115845"/>
          </a:xfrm>
          <a:prstGeom prst="rect">
            <a:avLst/>
          </a:prstGeom>
        </p:spPr>
      </p:pic>
      <p:pic>
        <p:nvPicPr>
          <p:cNvPr id="11" name="Picture 10">
            <a:extLst>
              <a:ext uri="{FF2B5EF4-FFF2-40B4-BE49-F238E27FC236}">
                <a16:creationId xmlns:a16="http://schemas.microsoft.com/office/drawing/2014/main" id="{CDB2CE36-EEA9-4FBA-A2B0-973C5B4B5EAB}"/>
              </a:ext>
            </a:extLst>
          </p:cNvPr>
          <p:cNvPicPr>
            <a:picLocks noChangeAspect="1"/>
          </p:cNvPicPr>
          <p:nvPr/>
        </p:nvPicPr>
        <p:blipFill>
          <a:blip r:embed="rId5"/>
          <a:stretch>
            <a:fillRect/>
          </a:stretch>
        </p:blipFill>
        <p:spPr>
          <a:xfrm>
            <a:off x="359625" y="3429000"/>
            <a:ext cx="6095999" cy="2815741"/>
          </a:xfrm>
          <a:prstGeom prst="rect">
            <a:avLst/>
          </a:prstGeom>
        </p:spPr>
      </p:pic>
    </p:spTree>
    <p:extLst>
      <p:ext uri="{BB962C8B-B14F-4D97-AF65-F5344CB8AC3E}">
        <p14:creationId xmlns:p14="http://schemas.microsoft.com/office/powerpoint/2010/main" val="40019478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B11EC18-3CE0-48C8-849C-6782777B16A5}"/>
              </a:ext>
            </a:extLst>
          </p:cNvPr>
          <p:cNvPicPr>
            <a:picLocks noChangeAspect="1"/>
          </p:cNvPicPr>
          <p:nvPr/>
        </p:nvPicPr>
        <p:blipFill rotWithShape="1">
          <a:blip r:embed="rId2">
            <a:clrChange>
              <a:clrFrom>
                <a:srgbClr val="FFFFFF"/>
              </a:clrFrom>
              <a:clrTo>
                <a:srgbClr val="FFFFFF">
                  <a:alpha val="0"/>
                </a:srgbClr>
              </a:clrTo>
            </a:clrChange>
          </a:blip>
          <a:srcRect t="17454" b="7477"/>
          <a:stretch/>
        </p:blipFill>
        <p:spPr>
          <a:xfrm>
            <a:off x="220912" y="1196975"/>
            <a:ext cx="11488917" cy="5148264"/>
          </a:xfrm>
          <a:prstGeom prst="rect">
            <a:avLst/>
          </a:prstGeom>
        </p:spPr>
      </p:pic>
      <p:sp>
        <p:nvSpPr>
          <p:cNvPr id="2" name="Title 1">
            <a:extLst>
              <a:ext uri="{FF2B5EF4-FFF2-40B4-BE49-F238E27FC236}">
                <a16:creationId xmlns:a16="http://schemas.microsoft.com/office/drawing/2014/main" id="{BB73E699-951F-33F9-4034-52930B9980DF}"/>
              </a:ext>
            </a:extLst>
          </p:cNvPr>
          <p:cNvSpPr>
            <a:spLocks noGrp="1"/>
          </p:cNvSpPr>
          <p:nvPr>
            <p:ph type="title"/>
          </p:nvPr>
        </p:nvSpPr>
        <p:spPr/>
        <p:txBody>
          <a:bodyPr/>
          <a:lstStyle/>
          <a:p>
            <a:r>
              <a:rPr lang="en-GB" dirty="0"/>
              <a:t>Basis of analysis</a:t>
            </a:r>
          </a:p>
        </p:txBody>
      </p:sp>
    </p:spTree>
    <p:extLst>
      <p:ext uri="{BB962C8B-B14F-4D97-AF65-F5344CB8AC3E}">
        <p14:creationId xmlns:p14="http://schemas.microsoft.com/office/powerpoint/2010/main" val="29519060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with medium confidence">
            <a:extLst>
              <a:ext uri="{FF2B5EF4-FFF2-40B4-BE49-F238E27FC236}">
                <a16:creationId xmlns:a16="http://schemas.microsoft.com/office/drawing/2014/main" id="{BF8B658F-3E82-47C7-8C71-F2F90E93861C}"/>
              </a:ext>
            </a:extLst>
          </p:cNvPr>
          <p:cNvPicPr>
            <a:picLocks noChangeAspect="1"/>
          </p:cNvPicPr>
          <p:nvPr/>
        </p:nvPicPr>
        <p:blipFill rotWithShape="1">
          <a:blip r:embed="rId3">
            <a:clrChange>
              <a:clrFrom>
                <a:srgbClr val="FFFFFF"/>
              </a:clrFrom>
              <a:clrTo>
                <a:srgbClr val="FFFFFF">
                  <a:alpha val="0"/>
                </a:srgbClr>
              </a:clrTo>
            </a:clrChange>
          </a:blip>
          <a:srcRect l="687" t="15556" r="2870" b="1"/>
          <a:stretch/>
        </p:blipFill>
        <p:spPr>
          <a:xfrm>
            <a:off x="839788" y="1403125"/>
            <a:ext cx="9915298" cy="4709774"/>
          </a:xfrm>
          <a:prstGeom prst="rect">
            <a:avLst/>
          </a:prstGeom>
          <a:noFill/>
        </p:spPr>
      </p:pic>
      <p:sp>
        <p:nvSpPr>
          <p:cNvPr id="2" name="Title 1">
            <a:extLst>
              <a:ext uri="{FF2B5EF4-FFF2-40B4-BE49-F238E27FC236}">
                <a16:creationId xmlns:a16="http://schemas.microsoft.com/office/drawing/2014/main" id="{8AE32644-4358-F879-225B-9C2665A74014}"/>
              </a:ext>
            </a:extLst>
          </p:cNvPr>
          <p:cNvSpPr>
            <a:spLocks noGrp="1"/>
          </p:cNvSpPr>
          <p:nvPr>
            <p:ph type="title"/>
          </p:nvPr>
        </p:nvSpPr>
        <p:spPr/>
        <p:txBody>
          <a:bodyPr/>
          <a:lstStyle/>
          <a:p>
            <a:r>
              <a:rPr lang="en-GB" dirty="0"/>
              <a:t>In brief, the WASH BAT:</a:t>
            </a:r>
          </a:p>
        </p:txBody>
      </p:sp>
    </p:spTree>
    <p:extLst>
      <p:ext uri="{BB962C8B-B14F-4D97-AF65-F5344CB8AC3E}">
        <p14:creationId xmlns:p14="http://schemas.microsoft.com/office/powerpoint/2010/main" val="41751440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45194B-91FB-4DF8-B909-8CA0CC656B72}"/>
              </a:ext>
            </a:extLst>
          </p:cNvPr>
          <p:cNvPicPr>
            <a:picLocks noChangeAspect="1"/>
          </p:cNvPicPr>
          <p:nvPr/>
        </p:nvPicPr>
        <p:blipFill rotWithShape="1">
          <a:blip r:embed="rId2"/>
          <a:srcRect t="10318" b="7477"/>
          <a:stretch/>
        </p:blipFill>
        <p:spPr>
          <a:xfrm>
            <a:off x="1088572" y="1594340"/>
            <a:ext cx="9452850" cy="5012155"/>
          </a:xfrm>
          <a:prstGeom prst="rect">
            <a:avLst/>
          </a:prstGeom>
          <a:noFill/>
        </p:spPr>
      </p:pic>
      <p:sp>
        <p:nvSpPr>
          <p:cNvPr id="2" name="Title 1">
            <a:extLst>
              <a:ext uri="{FF2B5EF4-FFF2-40B4-BE49-F238E27FC236}">
                <a16:creationId xmlns:a16="http://schemas.microsoft.com/office/drawing/2014/main" id="{C84A311A-285F-8B1A-4866-870C86D2E013}"/>
              </a:ext>
            </a:extLst>
          </p:cNvPr>
          <p:cNvSpPr>
            <a:spLocks noGrp="1"/>
          </p:cNvSpPr>
          <p:nvPr>
            <p:ph type="title"/>
          </p:nvPr>
        </p:nvSpPr>
        <p:spPr>
          <a:xfrm>
            <a:off x="751841" y="365125"/>
            <a:ext cx="11614330" cy="1325563"/>
          </a:xfrm>
        </p:spPr>
        <p:txBody>
          <a:bodyPr/>
          <a:lstStyle/>
          <a:p>
            <a:r>
              <a:rPr lang="en-GB" dirty="0"/>
              <a:t>How is bottleneck analysis implemented?</a:t>
            </a:r>
          </a:p>
        </p:txBody>
      </p:sp>
    </p:spTree>
    <p:extLst>
      <p:ext uri="{BB962C8B-B14F-4D97-AF65-F5344CB8AC3E}">
        <p14:creationId xmlns:p14="http://schemas.microsoft.com/office/powerpoint/2010/main" val="1350631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F4DE9B-FE9C-4C6B-8D21-B68F70B6B6CA}"/>
              </a:ext>
            </a:extLst>
          </p:cNvPr>
          <p:cNvPicPr>
            <a:picLocks noChangeAspect="1"/>
          </p:cNvPicPr>
          <p:nvPr/>
        </p:nvPicPr>
        <p:blipFill>
          <a:blip r:embed="rId2"/>
          <a:stretch>
            <a:fillRect/>
          </a:stretch>
        </p:blipFill>
        <p:spPr>
          <a:xfrm>
            <a:off x="0" y="0"/>
            <a:ext cx="12192000" cy="5534781"/>
          </a:xfrm>
          <a:prstGeom prst="rect">
            <a:avLst/>
          </a:prstGeom>
        </p:spPr>
      </p:pic>
      <p:pic>
        <p:nvPicPr>
          <p:cNvPr id="5" name="Picture 4">
            <a:extLst>
              <a:ext uri="{FF2B5EF4-FFF2-40B4-BE49-F238E27FC236}">
                <a16:creationId xmlns:a16="http://schemas.microsoft.com/office/drawing/2014/main" id="{E1C0C07E-FF69-488F-B51C-EB94DB3566AA}"/>
              </a:ext>
            </a:extLst>
          </p:cNvPr>
          <p:cNvPicPr>
            <a:picLocks noChangeAspect="1"/>
          </p:cNvPicPr>
          <p:nvPr/>
        </p:nvPicPr>
        <p:blipFill>
          <a:blip r:embed="rId3"/>
          <a:stretch>
            <a:fillRect/>
          </a:stretch>
        </p:blipFill>
        <p:spPr>
          <a:xfrm>
            <a:off x="511630" y="5098098"/>
            <a:ext cx="2895599" cy="1542188"/>
          </a:xfrm>
          <a:prstGeom prst="rect">
            <a:avLst/>
          </a:prstGeom>
        </p:spPr>
      </p:pic>
    </p:spTree>
    <p:extLst>
      <p:ext uri="{BB962C8B-B14F-4D97-AF65-F5344CB8AC3E}">
        <p14:creationId xmlns:p14="http://schemas.microsoft.com/office/powerpoint/2010/main" val="26795422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4294967295"/>
          </p:nvPr>
        </p:nvPicPr>
        <p:blipFill rotWithShape="1">
          <a:blip r:embed="rId2" cstate="screen">
            <a:extLst>
              <a:ext uri="{28A0092B-C50C-407E-A947-70E740481C1C}">
                <a14:useLocalDpi xmlns:a14="http://schemas.microsoft.com/office/drawing/2010/main"/>
              </a:ext>
            </a:extLst>
          </a:blip>
          <a:srcRect/>
          <a:stretch/>
        </p:blipFill>
        <p:spPr>
          <a:xfrm>
            <a:off x="0" y="0"/>
            <a:ext cx="12191999" cy="6858000"/>
          </a:xfrm>
        </p:spPr>
      </p:pic>
      <p:sp>
        <p:nvSpPr>
          <p:cNvPr id="7" name="Shape 95"/>
          <p:cNvSpPr/>
          <p:nvPr/>
        </p:nvSpPr>
        <p:spPr>
          <a:xfrm>
            <a:off x="827512" y="3171742"/>
            <a:ext cx="4887488" cy="1846659"/>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ctr">
            <a:spAutoFit/>
          </a:bodyPr>
          <a:lstStyle/>
          <a:p>
            <a:r>
              <a:rPr lang="en-US" sz="2400" dirty="0">
                <a:latin typeface="Quicksand" pitchFamily="2" charset="0"/>
                <a:ea typeface="Arial" charset="0"/>
                <a:cs typeface="Arial" charset="0"/>
              </a:rPr>
              <a:t>Use this slide as a section </a:t>
            </a:r>
          </a:p>
          <a:p>
            <a:r>
              <a:rPr lang="en-US" sz="2400" dirty="0">
                <a:latin typeface="Quicksand" pitchFamily="2" charset="0"/>
                <a:ea typeface="Arial" charset="0"/>
                <a:cs typeface="Arial" charset="0"/>
              </a:rPr>
              <a:t>breaker, or to emphasize </a:t>
            </a:r>
          </a:p>
          <a:p>
            <a:r>
              <a:rPr lang="en-US" sz="2400" dirty="0">
                <a:latin typeface="Quicksand" pitchFamily="2" charset="0"/>
                <a:ea typeface="Arial" charset="0"/>
                <a:cs typeface="Arial" charset="0"/>
              </a:rPr>
              <a:t>on a number that is crucial. </a:t>
            </a:r>
          </a:p>
          <a:p>
            <a:r>
              <a:rPr lang="en-US" sz="2400" dirty="0">
                <a:latin typeface="Quicksand" pitchFamily="2" charset="0"/>
                <a:ea typeface="Arial" charset="0"/>
                <a:cs typeface="Arial" charset="0"/>
                <a:sym typeface="Univers LT Std 55 Roman"/>
              </a:rPr>
              <a:t>Please avoid exceeding </a:t>
            </a:r>
          </a:p>
          <a:p>
            <a:r>
              <a:rPr lang="en-US" sz="2400" dirty="0">
                <a:latin typeface="Quicksand" pitchFamily="2" charset="0"/>
                <a:ea typeface="Arial" charset="0"/>
                <a:cs typeface="Arial" charset="0"/>
                <a:sym typeface="Univers LT Std 55 Roman"/>
              </a:rPr>
              <a:t>beyond 1 sentence. </a:t>
            </a:r>
          </a:p>
        </p:txBody>
      </p:sp>
      <p:sp>
        <p:nvSpPr>
          <p:cNvPr id="8" name="TextBox 7"/>
          <p:cNvSpPr txBox="1"/>
          <p:nvPr/>
        </p:nvSpPr>
        <p:spPr>
          <a:xfrm>
            <a:off x="694088" y="2233207"/>
            <a:ext cx="6468712" cy="1096454"/>
          </a:xfrm>
          <a:prstGeom prst="rect">
            <a:avLst/>
          </a:prstGeom>
          <a:noFill/>
        </p:spPr>
        <p:txBody>
          <a:bodyPr wrap="square" rtlCol="0">
            <a:spAutoFit/>
          </a:bodyPr>
          <a:lstStyle/>
          <a:p>
            <a:pPr defTabSz="548627">
              <a:lnSpc>
                <a:spcPts val="6600"/>
              </a:lnSpc>
              <a:defRPr sz="1800"/>
            </a:pPr>
            <a:r>
              <a:rPr lang="en-US" sz="12000" b="1" spc="-86" dirty="0">
                <a:latin typeface="Quicksand" pitchFamily="2" charset="0"/>
                <a:ea typeface="Arial" charset="0"/>
                <a:cs typeface="Arial" charset="0"/>
                <a:sym typeface="Montserrat-Regular"/>
              </a:rPr>
              <a:t>57%</a:t>
            </a:r>
            <a:endParaRPr lang="en-US" sz="12000" b="1" dirty="0">
              <a:latin typeface="Quicksand" pitchFamily="2" charset="0"/>
              <a:ea typeface="Arial" charset="0"/>
              <a:cs typeface="Arial" charset="0"/>
            </a:endParaRPr>
          </a:p>
        </p:txBody>
      </p:sp>
      <p:sp>
        <p:nvSpPr>
          <p:cNvPr id="6" name="TextBox 5">
            <a:extLst>
              <a:ext uri="{FF2B5EF4-FFF2-40B4-BE49-F238E27FC236}">
                <a16:creationId xmlns:a16="http://schemas.microsoft.com/office/drawing/2014/main" id="{A3510D27-79F9-0345-8BD6-C8DC3EAF33B5}"/>
              </a:ext>
            </a:extLst>
          </p:cNvPr>
          <p:cNvSpPr txBox="1"/>
          <p:nvPr/>
        </p:nvSpPr>
        <p:spPr>
          <a:xfrm rot="16200000">
            <a:off x="10813164" y="4359293"/>
            <a:ext cx="2328182" cy="230832"/>
          </a:xfrm>
          <a:prstGeom prst="rect">
            <a:avLst/>
          </a:prstGeom>
          <a:noFill/>
        </p:spPr>
        <p:txBody>
          <a:bodyPr wrap="square" rtlCol="0">
            <a:spAutoFit/>
          </a:bodyPr>
          <a:lstStyle/>
          <a:p>
            <a:r>
              <a:rPr lang="en-US" sz="900" dirty="0">
                <a:solidFill>
                  <a:schemeClr val="tx1">
                    <a:alpha val="40000"/>
                  </a:schemeClr>
                </a:solidFill>
              </a:rPr>
              <a:t>© UNICEF/UN0286458/Sang </a:t>
            </a:r>
            <a:r>
              <a:rPr lang="en-US" sz="900" dirty="0" err="1">
                <a:solidFill>
                  <a:schemeClr val="tx1">
                    <a:alpha val="40000"/>
                  </a:schemeClr>
                </a:solidFill>
              </a:rPr>
              <a:t>Mooh</a:t>
            </a:r>
            <a:endParaRPr lang="en-US" sz="900" dirty="0">
              <a:solidFill>
                <a:schemeClr val="tx1">
                  <a:alpha val="40000"/>
                </a:schemeClr>
              </a:solidFill>
            </a:endParaRPr>
          </a:p>
        </p:txBody>
      </p:sp>
    </p:spTree>
    <p:extLst>
      <p:ext uri="{BB962C8B-B14F-4D97-AF65-F5344CB8AC3E}">
        <p14:creationId xmlns:p14="http://schemas.microsoft.com/office/powerpoint/2010/main" val="19873911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95284EF-F085-B642-BFEC-6558221F7F2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5" name="Rectangle 4">
            <a:extLst>
              <a:ext uri="{FF2B5EF4-FFF2-40B4-BE49-F238E27FC236}">
                <a16:creationId xmlns:a16="http://schemas.microsoft.com/office/drawing/2014/main" id="{6954A4AE-E29B-5F41-BABF-8148FAB5DA61}"/>
              </a:ext>
            </a:extLst>
          </p:cNvPr>
          <p:cNvSpPr/>
          <p:nvPr/>
        </p:nvSpPr>
        <p:spPr>
          <a:xfrm rot="5400000">
            <a:off x="-381002" y="381000"/>
            <a:ext cx="6858002" cy="6096001"/>
          </a:xfrm>
          <a:prstGeom prst="rect">
            <a:avLst/>
          </a:prstGeom>
          <a:gradFill>
            <a:gsLst>
              <a:gs pos="0">
                <a:schemeClr val="bg2">
                  <a:alpha val="0"/>
                </a:schemeClr>
              </a:gs>
              <a:gs pos="55000">
                <a:srgbClr val="00B0F0">
                  <a:alpha val="38000"/>
                </a:srgbClr>
              </a:gs>
              <a:gs pos="100000">
                <a:srgbClr val="00B0F0">
                  <a:alpha val="48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4">
            <a:extLst>
              <a:ext uri="{FF2B5EF4-FFF2-40B4-BE49-F238E27FC236}">
                <a16:creationId xmlns:a16="http://schemas.microsoft.com/office/drawing/2014/main" id="{5C69FFDA-9F16-454C-97AB-72A64F656DD0}"/>
              </a:ext>
            </a:extLst>
          </p:cNvPr>
          <p:cNvSpPr txBox="1">
            <a:spLocks/>
          </p:cNvSpPr>
          <p:nvPr/>
        </p:nvSpPr>
        <p:spPr>
          <a:xfrm>
            <a:off x="838200" y="1828800"/>
            <a:ext cx="10515600" cy="26114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5400" b="1" dirty="0">
                <a:latin typeface="Quicksand" pitchFamily="2" charset="0"/>
              </a:rPr>
              <a:t>Thank you</a:t>
            </a:r>
          </a:p>
        </p:txBody>
      </p:sp>
      <p:sp>
        <p:nvSpPr>
          <p:cNvPr id="7" name="TextBox 6">
            <a:extLst>
              <a:ext uri="{FF2B5EF4-FFF2-40B4-BE49-F238E27FC236}">
                <a16:creationId xmlns:a16="http://schemas.microsoft.com/office/drawing/2014/main" id="{11DAB3BB-4283-6B42-A2DD-9528D262783E}"/>
              </a:ext>
            </a:extLst>
          </p:cNvPr>
          <p:cNvSpPr txBox="1"/>
          <p:nvPr/>
        </p:nvSpPr>
        <p:spPr>
          <a:xfrm rot="16200000">
            <a:off x="-971550" y="4628035"/>
            <a:ext cx="2324101" cy="230832"/>
          </a:xfrm>
          <a:prstGeom prst="rect">
            <a:avLst/>
          </a:prstGeom>
          <a:noFill/>
        </p:spPr>
        <p:txBody>
          <a:bodyPr wrap="square" rtlCol="0">
            <a:spAutoFit/>
          </a:bodyPr>
          <a:lstStyle/>
          <a:p>
            <a:r>
              <a:rPr lang="en-US" sz="900" dirty="0">
                <a:solidFill>
                  <a:schemeClr val="tx1">
                    <a:alpha val="40000"/>
                  </a:schemeClr>
                </a:solidFill>
              </a:rPr>
              <a:t>© UNICEF/UN0216133</a:t>
            </a:r>
          </a:p>
        </p:txBody>
      </p:sp>
      <p:pic>
        <p:nvPicPr>
          <p:cNvPr id="10" name="Picture 9">
            <a:extLst>
              <a:ext uri="{FF2B5EF4-FFF2-40B4-BE49-F238E27FC236}">
                <a16:creationId xmlns:a16="http://schemas.microsoft.com/office/drawing/2014/main" id="{4C2645F3-2CBE-0E4F-84D0-7B8A2A28541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13578" y="293"/>
            <a:ext cx="1645920" cy="1645920"/>
          </a:xfrm>
          <a:prstGeom prst="rect">
            <a:avLst/>
          </a:prstGeom>
        </p:spPr>
      </p:pic>
    </p:spTree>
    <p:extLst>
      <p:ext uri="{BB962C8B-B14F-4D97-AF65-F5344CB8AC3E}">
        <p14:creationId xmlns:p14="http://schemas.microsoft.com/office/powerpoint/2010/main" val="4013446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UNICEF">
  <a:themeElements>
    <a:clrScheme name="Hyperlink 1">
      <a:dk1>
        <a:srgbClr val="000000"/>
      </a:dk1>
      <a:lt1>
        <a:srgbClr val="FFFFFF"/>
      </a:lt1>
      <a:dk2>
        <a:srgbClr val="00AEEF"/>
      </a:dk2>
      <a:lt2>
        <a:srgbClr val="FFFFFF"/>
      </a:lt2>
      <a:accent1>
        <a:srgbClr val="00AEEF"/>
      </a:accent1>
      <a:accent2>
        <a:srgbClr val="D8D1CA"/>
      </a:accent2>
      <a:accent3>
        <a:srgbClr val="A5A5A5"/>
      </a:accent3>
      <a:accent4>
        <a:srgbClr val="777779"/>
      </a:accent4>
      <a:accent5>
        <a:srgbClr val="777779"/>
      </a:accent5>
      <a:accent6>
        <a:srgbClr val="777779"/>
      </a:accent6>
      <a:hlink>
        <a:srgbClr val="FEFFFF"/>
      </a:hlink>
      <a:folHlink>
        <a:srgbClr val="77777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CEF" id="{DC7E091F-5C61-164F-91C7-2F09F2954CB8}" vid="{C41438D2-28A2-DE4E-ADFC-EB271601B2D1}"/>
    </a:ext>
  </a:extLst>
</a:theme>
</file>

<file path=ppt/theme/theme2.xml><?xml version="1.0" encoding="utf-8"?>
<a:theme xmlns:a="http://schemas.openxmlformats.org/drawingml/2006/main" name="Office Theme">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mso-contentType ?>
<customXsn xmlns="http://schemas.microsoft.com/office/2006/metadata/customXsn">
  <xsnLocation/>
  <cached>True</cached>
  <openByDefault>True</openByDefault>
  <xsnScope/>
</customXsn>
</file>

<file path=customXml/item2.xml><?xml version="1.0" encoding="utf-8"?>
<ct:contentTypeSchema xmlns:ct="http://schemas.microsoft.com/office/2006/metadata/contentType" xmlns:ma="http://schemas.microsoft.com/office/2006/metadata/properties/metaAttributes" ct:_="" ma:_="" ma:contentTypeName="Document" ma:contentTypeID="0x010100F5E9FDEED1CF3F4B9DC0D7FB7D725DAF" ma:contentTypeVersion="17" ma:contentTypeDescription="Create a new document." ma:contentTypeScope="" ma:versionID="a00065f7382228d9d3730e1fe2adf852">
  <xsd:schema xmlns:xsd="http://www.w3.org/2001/XMLSchema" xmlns:xs="http://www.w3.org/2001/XMLSchema" xmlns:p="http://schemas.microsoft.com/office/2006/metadata/properties" xmlns:ns2="7cf6d27a-a121-47a7-bb37-240d2e08ea91" xmlns:ns3="bbc718c4-94a0-4501-a8e8-70f7c8e44e11" targetNamespace="http://schemas.microsoft.com/office/2006/metadata/properties" ma:root="true" ma:fieldsID="76c43f8a2367fa9bfe0536691432201d" ns2:_="" ns3:_="">
    <xsd:import namespace="7cf6d27a-a121-47a7-bb37-240d2e08ea91"/>
    <xsd:import namespace="bbc718c4-94a0-4501-a8e8-70f7c8e44e1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f6d27a-a121-47a7-bb37-240d2e08ea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e83bbb5-db0d-49e0-93d3-6afa06249b03"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c718c4-94a0-4501-a8e8-70f7c8e44e1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72d0e25c-88f3-40b1-ba6b-c6b79027402b}" ma:internalName="TaxCatchAll" ma:showField="CatchAllData" ma:web="bbc718c4-94a0-4501-a8e8-70f7c8e44e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bbc718c4-94a0-4501-a8e8-70f7c8e44e11">
      <Value>4</Value>
      <Value>2</Value>
      <Value>14</Value>
    </TaxCatchAll>
    <SharedWithUsers xmlns="bbc718c4-94a0-4501-a8e8-70f7c8e44e11">
      <UserInfo>
        <DisplayName>Nicole Klaesener-Metzner</DisplayName>
        <AccountId>16296</AccountId>
        <AccountType/>
      </UserInfo>
    </SharedWithUsers>
    <lcf76f155ced4ddcb4097134ff3c332f xmlns="7cf6d27a-a121-47a7-bb37-240d2e08ea91">
      <Terms xmlns="http://schemas.microsoft.com/office/infopath/2007/PartnerControls"/>
    </lcf76f155ced4ddcb4097134ff3c332f>
  </documentManagement>
</p:properties>
</file>

<file path=customXml/item5.xml><?xml version="1.0" encoding="utf-8"?>
<?mso-contentType ?>
<spe:Receivers xmlns:spe="http://schemas.microsoft.com/sharepoint/events"/>
</file>

<file path=customXml/item6.xml><?xml version="1.0" encoding="utf-8"?>
<?mso-contentType ?>
<SharedContentType xmlns="Microsoft.SharePoint.Taxonomy.ContentTypeSync" SourceId="73f51738-d318-4883-9d64-4f0bd0ccc55e" ContentTypeId="0x0101009BA85F8052A6DA4FA3E31FF9F74C6970" PreviousValue="false"/>
</file>

<file path=customXml/itemProps1.xml><?xml version="1.0" encoding="utf-8"?>
<ds:datastoreItem xmlns:ds="http://schemas.openxmlformats.org/officeDocument/2006/customXml" ds:itemID="{81D9778B-80AB-42AB-850C-1ECC14A297BF}">
  <ds:schemaRefs>
    <ds:schemaRef ds:uri="http://schemas.microsoft.com/office/2006/metadata/customXsn"/>
  </ds:schemaRefs>
</ds:datastoreItem>
</file>

<file path=customXml/itemProps2.xml><?xml version="1.0" encoding="utf-8"?>
<ds:datastoreItem xmlns:ds="http://schemas.openxmlformats.org/officeDocument/2006/customXml" ds:itemID="{0D716781-7E56-4DF6-94A3-41D3C0EB5D69}"/>
</file>

<file path=customXml/itemProps3.xml><?xml version="1.0" encoding="utf-8"?>
<ds:datastoreItem xmlns:ds="http://schemas.openxmlformats.org/officeDocument/2006/customXml" ds:itemID="{D20FA8D5-7271-46B3-B998-EC212EA5B2E1}">
  <ds:schemaRefs>
    <ds:schemaRef ds:uri="http://schemas.microsoft.com/sharepoint/v3/contenttype/forms"/>
  </ds:schemaRefs>
</ds:datastoreItem>
</file>

<file path=customXml/itemProps4.xml><?xml version="1.0" encoding="utf-8"?>
<ds:datastoreItem xmlns:ds="http://schemas.openxmlformats.org/officeDocument/2006/customXml" ds:itemID="{73CE749A-9E1F-4F48-BB92-358D02E0265C}">
  <ds:schemaRefs>
    <ds:schemaRef ds:uri="http://purl.org/dc/terms/"/>
    <ds:schemaRef ds:uri="http://schemas.microsoft.com/sharepoint.v3"/>
    <ds:schemaRef ds:uri="http://schemas.microsoft.com/office/infopath/2007/PartnerControls"/>
    <ds:schemaRef ds:uri="http://schemas.openxmlformats.org/package/2006/metadata/core-properties"/>
    <ds:schemaRef ds:uri="http://schemas.microsoft.com/office/2006/metadata/properties"/>
    <ds:schemaRef ds:uri="http://schemas.microsoft.com/office/2006/documentManagement/types"/>
    <ds:schemaRef ds:uri="http://purl.org/dc/dcmitype/"/>
    <ds:schemaRef ds:uri="ca283e0b-db31-4043-a2ef-b80661bf084a"/>
    <ds:schemaRef ds:uri="09c4055a-b27c-4245-be8c-a83818635a5f"/>
    <ds:schemaRef ds:uri="http://schemas.microsoft.com/sharepoint/v4"/>
    <ds:schemaRef ds:uri="e71389b5-493a-4e4f-b7b7-cec2a155828e"/>
    <ds:schemaRef ds:uri="http://schemas.microsoft.com/sharepoint/v3"/>
    <ds:schemaRef ds:uri="http://www.w3.org/XML/1998/namespace"/>
    <ds:schemaRef ds:uri="http://purl.org/dc/elements/1.1/"/>
  </ds:schemaRefs>
</ds:datastoreItem>
</file>

<file path=customXml/itemProps5.xml><?xml version="1.0" encoding="utf-8"?>
<ds:datastoreItem xmlns:ds="http://schemas.openxmlformats.org/officeDocument/2006/customXml" ds:itemID="{50ADAC32-0D0E-43CD-B93A-BBC7927F5AFC}">
  <ds:schemaRefs>
    <ds:schemaRef ds:uri="http://schemas.microsoft.com/sharepoint/events"/>
  </ds:schemaRefs>
</ds:datastoreItem>
</file>

<file path=customXml/itemProps6.xml><?xml version="1.0" encoding="utf-8"?>
<ds:datastoreItem xmlns:ds="http://schemas.openxmlformats.org/officeDocument/2006/customXml" ds:itemID="{7993D61D-115E-46C8-A834-D25F86213E44}">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UNICEF</Template>
  <TotalTime>13529</TotalTime>
  <Words>1150</Words>
  <Application>Microsoft Office PowerPoint</Application>
  <PresentationFormat>Widescreen</PresentationFormat>
  <Paragraphs>77</Paragraphs>
  <Slides>19</Slides>
  <Notes>4</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19</vt:i4>
      </vt:variant>
    </vt:vector>
  </HeadingPairs>
  <TitlesOfParts>
    <vt:vector size="32" baseType="lpstr">
      <vt:lpstr>Arial</vt:lpstr>
      <vt:lpstr>Calibri</vt:lpstr>
      <vt:lpstr>CIDFont+F1</vt:lpstr>
      <vt:lpstr>CIDFont+F2</vt:lpstr>
      <vt:lpstr>CIDFont+F3</vt:lpstr>
      <vt:lpstr>CIDFont+F4</vt:lpstr>
      <vt:lpstr>CIDFont+F5</vt:lpstr>
      <vt:lpstr>Lato</vt:lpstr>
      <vt:lpstr>Quicksand</vt:lpstr>
      <vt:lpstr>Roboto</vt:lpstr>
      <vt:lpstr>Univers LT Std 55 Roman</vt:lpstr>
      <vt:lpstr>UNICEF</vt:lpstr>
      <vt:lpstr>Office Theme</vt:lpstr>
      <vt:lpstr>PowerPoint Presentation</vt:lpstr>
      <vt:lpstr>Systems strengthening  The key for a sustainable WASH sector</vt:lpstr>
      <vt:lpstr>01. Systems strengthening in the WASH sector  an overview </vt:lpstr>
      <vt:lpstr>What are WASH sector goals?</vt:lpstr>
      <vt:lpstr>In WASH, outcomes depend on interactions across multiple levels</vt:lpstr>
      <vt:lpstr>What happens when systems don’t work?</vt:lpstr>
      <vt:lpstr>What does it need to achieve strong  WASH systems? </vt:lpstr>
      <vt:lpstr>PowerPoint Presentation</vt:lpstr>
      <vt:lpstr>Tools for assessing the  enabling environment</vt:lpstr>
      <vt:lpstr>PowerPoint Presentation</vt:lpstr>
      <vt:lpstr>System strengthening in the WASH sector an overview</vt:lpstr>
      <vt:lpstr>Example: implications for good  water programming</vt:lpstr>
      <vt:lpstr>PowerPoint Presentation</vt:lpstr>
      <vt:lpstr>Basis of analysis</vt:lpstr>
      <vt:lpstr>In brief, the WASH BAT:</vt:lpstr>
      <vt:lpstr>How is bottleneck analysis implemented?</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Jihye Kang</dc:creator>
  <cp:lastModifiedBy>jason willbourn</cp:lastModifiedBy>
  <cp:revision>177</cp:revision>
  <cp:lastPrinted>2019-09-30T20:37:29Z</cp:lastPrinted>
  <dcterms:created xsi:type="dcterms:W3CDTF">2019-08-13T21:11:44Z</dcterms:created>
  <dcterms:modified xsi:type="dcterms:W3CDTF">2023-04-28T11:24:45Z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0x010100F5E9FDEED1CF3F4B9DC0D7FB7D725DAF</vt:lpwstr>
  </property>
  <property fmtid="{D5CDD505-2E9C-101B-9397-08002B2CF9AE}" pid="3" name="TaxKeyword">
    <vt:lpwstr/>
  </property>
  <property fmtid="{D5CDD505-2E9C-101B-9397-08002B2CF9AE}" pid="4" name="OfficeDivision">
    <vt:lpwstr>2;#Division of Communication-456G|48d7ec51-1223-45a5-bbd8-01149395ec76</vt:lpwstr>
  </property>
  <property fmtid="{D5CDD505-2E9C-101B-9397-08002B2CF9AE}" pid="5" name="Topic">
    <vt:lpwstr>4;#n/a|62fe7219-0ec3-42ac-964d-70ae5d8291bb</vt:lpwstr>
  </property>
  <property fmtid="{D5CDD505-2E9C-101B-9397-08002B2CF9AE}" pid="6" name="DocumentType">
    <vt:lpwstr>14;#Visual design and branding guidelines|ed9661bd-7ccc-41d4-9af8-6abfbfed620c</vt:lpwstr>
  </property>
  <property fmtid="{D5CDD505-2E9C-101B-9397-08002B2CF9AE}" pid="7" name="GeographicScope">
    <vt:lpwstr/>
  </property>
</Properties>
</file>