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2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40.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1.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omments/modernComment_133_F765E34.xml" ContentType="application/vnd.ms-powerpoint.comments+xml"/>
  <Override PartName="/ppt/comments/modernComment_140_684234B6.xml" ContentType="application/vnd.ms-powerpoint.comments+xml"/>
  <Override PartName="/ppt/comments/modernComment_16B_597DE34F.xml" ContentType="application/vnd.ms-powerpoint.comments+xml"/>
  <Override PartName="/ppt/comments/modernComment_168_C174292C.xml" ContentType="application/vnd.ms-powerpoint.comments+xml"/>
  <Override PartName="/ppt/comments/modernComment_166_389326BE.xml" ContentType="application/vnd.ms-powerpoint.comments+xml"/>
  <Override PartName="/ppt/authors.xml" ContentType="application/vnd.ms-powerpoint.authors+xml"/>
  <Override PartName="/ppt/comments/modernComment_158_3AC043D8.xml" ContentType="application/vnd.ms-powerpoint.comments+xml"/>
  <Override PartName="/ppt/comments/modernComment_14B_6E3A2B0E.xml" ContentType="application/vnd.ms-powerpoint.comment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98" r:id="rId2"/>
    <p:sldId id="299" r:id="rId3"/>
    <p:sldId id="307" r:id="rId4"/>
    <p:sldId id="308" r:id="rId5"/>
    <p:sldId id="309" r:id="rId6"/>
    <p:sldId id="310" r:id="rId7"/>
    <p:sldId id="311" r:id="rId8"/>
    <p:sldId id="303" r:id="rId9"/>
    <p:sldId id="312" r:id="rId10"/>
    <p:sldId id="319" r:id="rId11"/>
    <p:sldId id="320" r:id="rId12"/>
    <p:sldId id="355" r:id="rId13"/>
    <p:sldId id="321" r:id="rId14"/>
    <p:sldId id="322" r:id="rId15"/>
    <p:sldId id="323" r:id="rId16"/>
    <p:sldId id="324" r:id="rId17"/>
    <p:sldId id="325" r:id="rId18"/>
    <p:sldId id="326" r:id="rId19"/>
    <p:sldId id="327" r:id="rId20"/>
    <p:sldId id="363" r:id="rId21"/>
    <p:sldId id="362" r:id="rId22"/>
    <p:sldId id="361" r:id="rId23"/>
    <p:sldId id="360" r:id="rId24"/>
    <p:sldId id="359" r:id="rId25"/>
    <p:sldId id="358" r:id="rId26"/>
    <p:sldId id="329" r:id="rId27"/>
    <p:sldId id="330" r:id="rId28"/>
    <p:sldId id="352" r:id="rId29"/>
    <p:sldId id="336" r:id="rId30"/>
    <p:sldId id="351" r:id="rId31"/>
    <p:sldId id="337" r:id="rId32"/>
    <p:sldId id="338" r:id="rId33"/>
    <p:sldId id="340" r:id="rId34"/>
    <p:sldId id="344" r:id="rId35"/>
    <p:sldId id="347" r:id="rId36"/>
    <p:sldId id="354" r:id="rId37"/>
    <p:sldId id="353" r:id="rId38"/>
    <p:sldId id="349" r:id="rId39"/>
    <p:sldId id="331" r:id="rId40"/>
    <p:sldId id="356" r:id="rId41"/>
    <p:sldId id="365" r:id="rId42"/>
    <p:sldId id="35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9C4100-6ECB-FFCC-79C1-D96180CB71EA}" name="maybin_ngambi@wvi.org" initials="ma" userId="S::urn:spo:guest#maybin_ngambi@wvi.org::" providerId="AD"/>
  <p188:author id="{EE7ADA4C-E600-EE6C-BABD-B4C024B7C381}" name="Usuario invitado" initials="Ui" userId="S::urn:spo:anon#0830c1e5cbca2e1d45159dd8ca7cfc7ac6943768ecfb2e3f2b5291574bbd2bfc::" providerId="AD"/>
  <p188:author id="{A6BAD1CE-8EFF-4F0D-43C8-8422B701A471}" name="Marieke Adank" initials="MA" userId="S::adank@ircwash.org::61cc776e-46d6-4b8e-b8fc-5476467afa6a" providerId="AD"/>
  <p188:author id="{D29879D5-C9B3-CCFD-A73D-22A100DE7E9E}" name="ccarneyfilmore@worldvision.org" initials="cc" userId="S::urn:spo:guest#ccarneyfilmore@worldvision.org::"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74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5096A8-4EC9-4563-AE7D-54B6802A9880}" v="11" dt="2023-04-13T08:51:03.442"/>
    <p1510:client id="{05A79354-855C-3117-A4DD-CCA528F51713}" v="9" dt="2023-04-26T18:54:32.463"/>
    <p1510:client id="{19C92EB1-4BD2-98A7-8D42-3EE1753D27DE}" v="774" dt="2023-04-27T00:05:27.230"/>
    <p1510:client id="{350DFF66-E505-AB9A-2632-02A92A7E0089}" v="14" dt="2023-04-19T04:56:30.044"/>
    <p1510:client id="{3A27D5C9-0351-7607-751F-6C04D6B85CD8}" v="22" dt="2023-04-21T15:10:05.853"/>
    <p1510:client id="{45A9DE77-EA13-4CB3-9D79-986096294805}" v="264" dt="2023-04-18T19:56:54.576"/>
    <p1510:client id="{49D44B91-4759-E719-5562-2AD72FEFC26E}" v="3" dt="2023-04-21T00:14:09.816"/>
    <p1510:client id="{66A31714-D511-9216-98CC-694B135040C3}" v="1" dt="2023-04-21T13:34:59.908"/>
    <p1510:client id="{88417100-10D6-4F3C-9FD7-E31333982770}" v="61" dt="2023-04-20T16:45:39.397"/>
    <p1510:client id="{A01518C6-7F14-D494-739B-EEFD705822B3}" v="1193" dt="2023-04-19T18:09:19.882"/>
    <p1510:client id="{B7BAE874-3980-DBC1-0B2E-1AE806F2ACE7}" v="149" dt="2023-04-20T07:29:33.437"/>
    <p1510:client id="{B87F460A-41DE-B4ED-B379-9DE68FD90CC3}" v="449" dt="2023-04-21T22:07:58.784"/>
    <p1510:client id="{B8DC14D8-F5BC-69B4-E4A2-C6901B539456}" v="1" dt="2023-04-18T16:24:22.827"/>
    <p1510:client id="{BC227A8B-EE68-215B-A808-C8170615A913}" v="1" dt="2023-04-19T14:47:20.788"/>
    <p1510:client id="{C10AE3FC-D5CF-2020-FC0B-99950B96E613}" v="15" dt="2023-04-20T18:56:25.649"/>
    <p1510:client id="{E71429E4-1B31-1DB4-614E-E71F1FFD3F2E}" v="5" dt="2023-04-25T14:24:15.401"/>
    <p1510:client id="{FDA563F0-C605-4DE5-BCCE-F8EED5EA4817}" v="1" dt="2023-04-18T16:15:00.6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modernComment_14B_6E3A2B0E.xml><?xml version="1.0" encoding="utf-8"?>
<p188:cmLst xmlns:a="http://schemas.openxmlformats.org/drawingml/2006/main" xmlns:r="http://schemas.openxmlformats.org/officeDocument/2006/relationships" xmlns:p188="http://schemas.microsoft.com/office/powerpoint/2018/8/main">
  <p188:cm id="{D31B13E2-FAB4-49FC-BE30-EDA19999C5CF}" authorId="{A6BAD1CE-8EFF-4F0D-43C8-8422B701A471}" status="resolved" created="2023-04-13T08:45:21.687" complete="100000">
    <pc:sldMkLst xmlns:pc="http://schemas.microsoft.com/office/powerpoint/2013/main/command">
      <pc:docMk/>
      <pc:sldMk cId="1849305870" sldId="331"/>
    </pc:sldMkLst>
    <p188:txBody>
      <a:bodyPr/>
      <a:lstStyle/>
      <a:p>
        <a:r>
          <a:rPr lang="en-NL"/>
          <a:t>Suggest to leave out to safe time</a:t>
        </a:r>
      </a:p>
    </p188:txBody>
  </p188:cm>
</p188:cmLst>
</file>

<file path=ppt/comments/modernComment_16B_597DE34F.xml><?xml version="1.0" encoding="utf-8"?>
<p188:cmLst xmlns:a="http://schemas.openxmlformats.org/drawingml/2006/main" xmlns:r="http://schemas.openxmlformats.org/officeDocument/2006/relationships" xmlns:p188="http://schemas.microsoft.com/office/powerpoint/2018/8/main">
  <p188:cm id="{C2DD2A8B-3B0A-46CF-A729-1C3DFF2F7B63}" authorId="{A6BAD1CE-8EFF-4F0D-43C8-8422B701A471}" status="resolved" created="2023-04-13T09:46:38.069">
    <pc:sldMkLst xmlns:pc="http://schemas.microsoft.com/office/powerpoint/2013/main/command">
      <pc:docMk/>
      <pc:sldMk cId="2333817877" sldId="313"/>
    </pc:sldMkLst>
    <p188:txBody>
      <a:bodyPr/>
      <a:lstStyle/>
      <a:p>
        <a:r>
          <a:rPr lang="en-NL"/>
          <a:t>It would be great if this case presentation could focus a bit stronger on the technical approach, especially the focus on piped schemes and collaboration with utilities. </a:t>
        </a:r>
      </a:p>
    </p188:txBody>
  </p188:cm>
</p188:cmLst>
</file>

<file path=ppt/comments/modernComment_133_F765E34.xml><?xml version="1.0" encoding="utf-8"?>
<p188:cmLst xmlns:a="http://schemas.openxmlformats.org/drawingml/2006/main" xmlns:r="http://schemas.openxmlformats.org/officeDocument/2006/relationships" xmlns:p188="http://schemas.microsoft.com/office/powerpoint/2018/8/main">
  <p188:cm id="{BEA506FC-B300-49B2-9F21-FA3915D3953D}" authorId="{A6BAD1CE-8EFF-4F0D-43C8-8422B701A471}" status="resolved" created="2023-04-13T09:10:57.671" complete="100000">
    <pc:sldMkLst xmlns:pc="http://schemas.microsoft.com/office/powerpoint/2013/main/command">
      <pc:docMk/>
      <pc:sldMk cId="259415604" sldId="307"/>
    </pc:sldMkLst>
    <p188:txBody>
      <a:bodyPr/>
      <a:lstStyle/>
      <a:p>
        <a:r>
          <a:rPr lang="en-NL"/>
          <a:t>"Finishing the job" seems to imply a lot of work has already been done an that this is really about reaching the last ones that still need to be reached. 
I assume the initiative is focussing on specific districts within each country? It would be great if in this slide you could summarise for all 4 countries what is entails to "finish the job". What is the gap that needs to be covered in order to "finish the job"? Consider presenting this visually, e.g. in a graph or info graphic. Then that does not have to be repeated in the country ppts and the country ppts can really focus on how to do that. </a:t>
        </a:r>
      </a:p>
    </p188:txBody>
  </p188:cm>
</p188:cmLst>
</file>

<file path=ppt/comments/modernComment_140_684234B6.xml><?xml version="1.0" encoding="utf-8"?>
<p188:cmLst xmlns:a="http://schemas.openxmlformats.org/drawingml/2006/main" xmlns:r="http://schemas.openxmlformats.org/officeDocument/2006/relationships" xmlns:p188="http://schemas.microsoft.com/office/powerpoint/2018/8/main">
  <p188:cm id="{9327C381-B79B-463E-B92E-8E8EF61F3CE3}" authorId="{A6BAD1CE-8EFF-4F0D-43C8-8422B701A471}" status="resolved" created="2023-04-13T10:00:22.786" complete="100000">
    <pc:sldMkLst xmlns:pc="http://schemas.microsoft.com/office/powerpoint/2013/main/command">
      <pc:docMk/>
      <pc:sldMk cId="1749169334" sldId="320"/>
    </pc:sldMkLst>
    <p188:replyLst>
      <p188:reply id="{EB267CCE-71A3-403C-803C-C0487FF48F9B}" authorId="{EE7ADA4C-E600-EE6C-BABD-B4C024B7C381}" created="2023-04-21T00:10:11.675">
        <p188:txBody>
          <a:bodyPr/>
          <a:lstStyle/>
          <a:p>
            <a:r>
              <a:rPr lang="en-US"/>
              <a:t>yes</a:t>
            </a:r>
          </a:p>
        </p188:txBody>
      </p188:reply>
    </p188:replyLst>
    <p188:txBody>
      <a:bodyPr/>
      <a:lstStyle/>
      <a:p>
        <a:r>
          <a:rPr lang="en-NL"/>
          <a:t>Reaching 650,000 people with 130,000 water points means 5 people per water point. Is that right? </a:t>
        </a:r>
      </a:p>
    </p188:txBody>
  </p188:cm>
  <p188:cm id="{767730F3-488B-4019-B458-D55CA029A691}" authorId="{A6BAD1CE-8EFF-4F0D-43C8-8422B701A471}" status="resolved" created="2023-04-13T10:03:13.217" complete="100000">
    <pc:sldMkLst xmlns:pc="http://schemas.microsoft.com/office/powerpoint/2013/main/command">
      <pc:docMk/>
      <pc:sldMk cId="1749169334" sldId="320"/>
    </pc:sldMkLst>
    <p188:txBody>
      <a:bodyPr/>
      <a:lstStyle/>
      <a:p>
        <a:r>
          <a:rPr lang="en-NL"/>
          <a:t>As the ppt focussed on WAHS in HCF and WAH in schools, might be good to focus on that in this slide. </a:t>
        </a:r>
      </a:p>
    </p188:txBody>
  </p188:cm>
  <p188:cm id="{A026B148-A824-445D-B163-701DB479D4A6}" authorId="{A6BAD1CE-8EFF-4F0D-43C8-8422B701A471}" status="resolved" created="2023-04-13T11:07:56.563" complete="100000">
    <pc:sldMkLst xmlns:pc="http://schemas.microsoft.com/office/powerpoint/2013/main/command">
      <pc:docMk/>
      <pc:sldMk cId="1749169334" sldId="320"/>
    </pc:sldMkLst>
    <p188:txBody>
      <a:bodyPr/>
      <a:lstStyle/>
      <a:p>
        <a:r>
          <a:rPr lang="en-NL"/>
          <a:t>This case seems to mainly present the school WASH and HCF WASH approach taken in general. 
It would however be great if it could focus a bit more on how it has worked with the education and health sector in order to "finish the job",  e.g. by identifying and prioritising the schools and HCFs most in need. </a:t>
        </a:r>
      </a:p>
    </p188:txBody>
  </p188:cm>
</p188:cmLst>
</file>

<file path=ppt/comments/modernComment_158_3AC043D8.xml><?xml version="1.0" encoding="utf-8"?>
<p188:cmLst xmlns:a="http://schemas.openxmlformats.org/drawingml/2006/main" xmlns:r="http://schemas.openxmlformats.org/officeDocument/2006/relationships" xmlns:p188="http://schemas.microsoft.com/office/powerpoint/2018/8/main">
  <p188:cm id="{B19CE8F3-6312-4FE7-88C7-BB72D15F9FD3}" authorId="{A6BAD1CE-8EFF-4F0D-43C8-8422B701A471}" status="resolved" created="2023-04-13T11:16:31.606" complete="100000">
    <pc:sldMkLst xmlns:pc="http://schemas.microsoft.com/office/powerpoint/2013/main/command">
      <pc:docMk/>
      <pc:sldMk cId="985678808" sldId="344"/>
    </pc:sldMkLst>
    <p188:replyLst>
      <p188:reply id="{398F19CD-F5C1-4800-8CFF-2C4F030A7CF2}" authorId="{D29879D5-C9B3-CCFD-A73D-22A100DE7E9E}" created="2023-04-19T13:01:34.644">
        <p188:txBody>
          <a:bodyPr/>
          <a:lstStyle/>
          <a:p>
            <a:r>
              <a:rPr lang="en-US"/>
              <a:t>Addressed </a:t>
            </a:r>
          </a:p>
        </p188:txBody>
      </p188:reply>
    </p188:replyLst>
    <p188:txBody>
      <a:bodyPr/>
      <a:lstStyle/>
      <a:p>
        <a:r>
          <a:rPr lang="en-NL"/>
          <a:t>Same photo as slide 34</a:t>
        </a:r>
      </a:p>
    </p188:txBody>
  </p188:cm>
</p188:cmLst>
</file>

<file path=ppt/comments/modernComment_166_389326BE.xml><?xml version="1.0" encoding="utf-8"?>
<p188:cmLst xmlns:a="http://schemas.openxmlformats.org/drawingml/2006/main" xmlns:r="http://schemas.openxmlformats.org/officeDocument/2006/relationships" xmlns:p188="http://schemas.microsoft.com/office/powerpoint/2018/8/main">
  <p188:cm id="{D31C3435-850C-4B9A-8AB0-E8ABEA5A18F1}" authorId="{A6BAD1CE-8EFF-4F0D-43C8-8422B701A471}" status="resolved" created="2023-04-13T09:39:23.925">
    <pc:sldMkLst xmlns:pc="http://schemas.microsoft.com/office/powerpoint/2013/main/command">
      <pc:docMk/>
      <pc:sldMk cId="2764489608" sldId="316"/>
    </pc:sldMkLst>
    <p188:txBody>
      <a:bodyPr/>
      <a:lstStyle/>
      <a:p>
        <a:r>
          <a:rPr lang="en-NL"/>
          <a:t>This is great and should be the focus of this case presentation. Consider focussing on 3 technical approaches to "finish the job": 
1) installation of piped schemes (including who is supposed to be managing these? How are capacities and systems for this put in place and / or strengthened?) 
2) Strengthen partnerships with utilities 
3) Insurance for mechanised piped schemes for ensuring sustainability
It would be great if you could work out these 3 points in a it more detail, possibly by presenting then on separate slides.   </a:t>
        </a:r>
      </a:p>
    </p188:txBody>
  </p188:cm>
  <p188:cm id="{241EC753-4742-4971-917D-B5E87B474464}" authorId="{A6BAD1CE-8EFF-4F0D-43C8-8422B701A471}" status="resolved" created="2023-04-13T09:50:55.274">
    <pc:sldMkLst xmlns:pc="http://schemas.microsoft.com/office/powerpoint/2013/main/command">
      <pc:docMk/>
      <pc:sldMk cId="2764489608" sldId="316"/>
    </pc:sldMkLst>
    <p188:txBody>
      <a:bodyPr/>
      <a:lstStyle/>
      <a:p>
        <a:r>
          <a:rPr lang="en-NL"/>
          <a:t>Although "WASH" is mentioned, focus seems to be on water. Is that right? If so (which is perfectly fine with me and makes sense), please refer to "water supply" instead of "WASH"</a:t>
        </a:r>
      </a:p>
    </p188:txBody>
  </p188:cm>
</p188:cmLst>
</file>

<file path=ppt/comments/modernComment_168_C174292C.xml><?xml version="1.0" encoding="utf-8"?>
<p188:cmLst xmlns:a="http://schemas.openxmlformats.org/drawingml/2006/main" xmlns:r="http://schemas.openxmlformats.org/officeDocument/2006/relationships" xmlns:p188="http://schemas.microsoft.com/office/powerpoint/2018/8/main">
  <p188:cm id="{6E4AD034-0392-4665-8D6F-D80082EAD348}" authorId="{A6BAD1CE-8EFF-4F0D-43C8-8422B701A471}" status="resolved" created="2023-04-13T09:45:38.715">
    <pc:sldMkLst xmlns:pc="http://schemas.microsoft.com/office/powerpoint/2013/main/command">
      <pc:docMk/>
      <pc:sldMk cId="2902282137" sldId="317"/>
    </pc:sldMkLst>
    <p188:replyLst>
      <p188:reply id="{36713AE9-2401-440E-AF58-CF081741E98A}" authorId="{569C4100-6ECB-FFCC-79C1-D96180CB71EA}" created="2023-04-20T16:42:57.142">
        <p188:txBody>
          <a:bodyPr/>
          <a:lstStyle/>
          <a:p>
            <a:r>
              <a:rPr lang="en-US"/>
              <a:t>This is correct </a:t>
            </a:r>
          </a:p>
        </p188:txBody>
      </p188:reply>
    </p188:replyLst>
    <p188:txBody>
      <a:bodyPr/>
      <a:lstStyle/>
      <a:p>
        <a:r>
          <a:rPr lang="en-NL"/>
          <a:t>This slide makes the point that 73 wards have been reached with water, sanitation and hygiene. Please concentrate on that in this slide. What does that mean? At least 90% coverage of water, sanitation and hygiene services, including in schools and HCF in these wards? </a:t>
        </a:r>
      </a:p>
    </p188:txBody>
  </p188:cm>
  <p188:cm id="{5BF40EA3-1681-4295-847B-835349496C04}" authorId="{A6BAD1CE-8EFF-4F0D-43C8-8422B701A471}" status="resolved" created="2023-04-13T09:47:56.780">
    <pc:sldMkLst xmlns:pc="http://schemas.microsoft.com/office/powerpoint/2013/main/command">
      <pc:docMk/>
      <pc:sldMk cId="2902282137" sldId="317"/>
    </pc:sldMkLst>
    <p188:replyLst>
      <p188:reply id="{C335DFAD-BE35-45DF-A798-83250DFEEB12}" authorId="{569C4100-6ECB-FFCC-79C1-D96180CB71EA}" created="2023-04-20T16:43:31.425">
        <p188:txBody>
          <a:bodyPr/>
          <a:lstStyle/>
          <a:p>
            <a:r>
              <a:rPr lang="en-US"/>
              <a:t>Great</a:t>
            </a:r>
          </a:p>
        </p188:txBody>
      </p188:reply>
    </p188:replyLst>
    <p188:txBody>
      <a:bodyPr/>
      <a:lstStyle/>
      <a:p>
        <a:r>
          <a:rPr lang="en-NL"/>
          <a:t>I would suggest to put this slide first, and then explain how 73 wards have been reached so far and what is going done to "finish the job", focussing on the technical approach, focussing on piped schemes, working with utilities. How is this done?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53D7E8-2CD7-437C-BEE7-1D091A99BA4A}" type="datetimeFigureOut">
              <a:rPr lang="en-US" smtClean="0"/>
              <a:t>4/28/2023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FA2BF7-5980-4C7B-A299-FB0175272386}" type="slidenum">
              <a:rPr lang="en-US" smtClean="0"/>
              <a:t>‹#›</a:t>
            </a:fld>
            <a:endParaRPr lang="en-US"/>
          </a:p>
        </p:txBody>
      </p:sp>
    </p:spTree>
    <p:extLst>
      <p:ext uri="{BB962C8B-B14F-4D97-AF65-F5344CB8AC3E}">
        <p14:creationId xmlns:p14="http://schemas.microsoft.com/office/powerpoint/2010/main" val="746953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a:t>
            </a:fld>
            <a:endParaRPr lang="en-US"/>
          </a:p>
        </p:txBody>
      </p:sp>
    </p:spTree>
    <p:extLst>
      <p:ext uri="{BB962C8B-B14F-4D97-AF65-F5344CB8AC3E}">
        <p14:creationId xmlns:p14="http://schemas.microsoft.com/office/powerpoint/2010/main" val="2410921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a:t>
            </a:fld>
            <a:endParaRPr lang="en-US"/>
          </a:p>
        </p:txBody>
      </p:sp>
    </p:spTree>
    <p:extLst>
      <p:ext uri="{BB962C8B-B14F-4D97-AF65-F5344CB8AC3E}">
        <p14:creationId xmlns:p14="http://schemas.microsoft.com/office/powerpoint/2010/main" val="3825063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*Note definition of finishing the job is 90% coverage – that an endline household survey can show at least 90% of households have water within 30 minute roundtrip with 95% confidence</a:t>
            </a:r>
          </a:p>
        </p:txBody>
      </p:sp>
      <p:sp>
        <p:nvSpPr>
          <p:cNvPr id="4" name="Slide Number Placeholder 3"/>
          <p:cNvSpPr>
            <a:spLocks noGrp="1"/>
          </p:cNvSpPr>
          <p:nvPr>
            <p:ph type="sldNum" sz="quarter" idx="5"/>
          </p:nvPr>
        </p:nvSpPr>
        <p:spPr/>
        <p:txBody>
          <a:bodyPr/>
          <a:lstStyle/>
          <a:p>
            <a:fld id="{ECFA2BF7-5980-4C7B-A299-FB0175272386}" type="slidenum">
              <a:rPr lang="en-US" smtClean="0"/>
              <a:t>3</a:t>
            </a:fld>
            <a:endParaRPr lang="en-US"/>
          </a:p>
        </p:txBody>
      </p:sp>
    </p:spTree>
    <p:extLst>
      <p:ext uri="{BB962C8B-B14F-4D97-AF65-F5344CB8AC3E}">
        <p14:creationId xmlns:p14="http://schemas.microsoft.com/office/powerpoint/2010/main" val="920485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4</a:t>
            </a:fld>
            <a:endParaRPr lang="en-US"/>
          </a:p>
        </p:txBody>
      </p:sp>
    </p:spTree>
    <p:extLst>
      <p:ext uri="{BB962C8B-B14F-4D97-AF65-F5344CB8AC3E}">
        <p14:creationId xmlns:p14="http://schemas.microsoft.com/office/powerpoint/2010/main" val="423147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Launched project in March 2018 with meeting between WVUS president, WVR ND and Rwandan President. Also signed agreements with each individual district (</a:t>
            </a:r>
            <a:r>
              <a:rPr lang="en-US" err="1"/>
              <a:t>Gicumbi</a:t>
            </a:r>
            <a:r>
              <a:rPr lang="en-US"/>
              <a:t> district pictured) and negotiated investment from WVR and Government.</a:t>
            </a:r>
          </a:p>
          <a:p>
            <a:endParaRPr lang="en-US">
              <a:cs typeface="Calibri"/>
            </a:endParaRPr>
          </a:p>
          <a:p>
            <a:r>
              <a:rPr lang="en-US" dirty="0">
                <a:cs typeface="Calibri"/>
              </a:rPr>
              <a:t>MoU with LODA is bigger than district </a:t>
            </a:r>
            <a:r>
              <a:rPr lang="en-US" dirty="0" err="1">
                <a:cs typeface="Calibri"/>
              </a:rPr>
              <a:t>MoUs</a:t>
            </a:r>
            <a:r>
              <a:rPr lang="en-US" dirty="0">
                <a:cs typeface="Calibri"/>
              </a:rPr>
              <a:t> so mention that. </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7451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the future, it might be better to target a district level as this was asked for by district government</a:t>
            </a:r>
          </a:p>
          <a:p>
            <a:r>
              <a:rPr lang="en-US">
                <a:cs typeface="Calibri"/>
              </a:rPr>
              <a:t>Our definition for "finishing the job" is that in endline household surveys, we can show at least 90% of households have water within a 30 minute roundtrip from the household. </a:t>
            </a:r>
          </a:p>
          <a:p>
            <a:endParaRPr lang="en-US">
              <a:cs typeface="Calibri"/>
            </a:endParaRPr>
          </a:p>
          <a:p>
            <a:r>
              <a:rPr lang="en-US">
                <a:cs typeface="Calibri"/>
              </a:rPr>
              <a:t>*Need to speak on what role the government had in selecting areas and how our FTJ project is supporting an overall Rwanda </a:t>
            </a:r>
            <a:r>
              <a:rPr lang="en-US" dirty="0">
                <a:cs typeface="Calibri"/>
              </a:rPr>
              <a:t>Government </a:t>
            </a:r>
            <a:r>
              <a:rPr lang="en-US">
                <a:cs typeface="Calibri"/>
              </a:rPr>
              <a:t>vision</a:t>
            </a:r>
            <a:endParaRPr lang="en-US" dirty="0">
              <a:cs typeface="Calibri"/>
            </a:endParaRPr>
          </a:p>
          <a:p>
            <a:endParaRPr lang="en-US" dirty="0">
              <a:cs typeface="Calibri"/>
            </a:endParaRPr>
          </a:p>
          <a:p>
            <a:r>
              <a:rPr lang="en-US" dirty="0">
                <a:cs typeface="Calibri"/>
              </a:rPr>
              <a:t>Speak about the before – how sectors were very red – and how the sectors slowly changed to green. We are on track to have all sectors green by the end of September. </a:t>
            </a:r>
          </a:p>
          <a:p>
            <a:endParaRPr lang="en-US" dirty="0">
              <a:cs typeface="Calibri"/>
            </a:endParaRPr>
          </a:p>
          <a:p>
            <a:r>
              <a:rPr lang="en-US" dirty="0">
                <a:cs typeface="Calibri"/>
              </a:rPr>
              <a:t>Discuss the impact of this work – that the districts are now setting aside more funding for water systems and are looking for other partners to leverage that funding for additional water system construction.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2531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Top left – investment into WSS infrastructure done by WVR and </a:t>
            </a:r>
            <a:r>
              <a:rPr lang="en-US" err="1"/>
              <a:t>GoR</a:t>
            </a:r>
            <a:r>
              <a:rPr lang="en-US"/>
              <a:t> – illustrates key role of </a:t>
            </a:r>
            <a:r>
              <a:rPr lang="en-US" err="1"/>
              <a:t>governmnet</a:t>
            </a:r>
            <a:r>
              <a:rPr lang="en-US"/>
              <a:t> as a funder</a:t>
            </a:r>
          </a:p>
          <a:p>
            <a:r>
              <a:rPr lang="en-US"/>
              <a:t>Top Right – Management needed, especially for pumping system (this example is WASAC but could also be a private operator) - illustrates the importance of someone to manage the system – also talk about the governments role in managing the POs</a:t>
            </a:r>
            <a:endParaRPr lang="en-US">
              <a:cs typeface="Calibri"/>
            </a:endParaRPr>
          </a:p>
          <a:p>
            <a:r>
              <a:rPr lang="en-US"/>
              <a:t>Middle – Last leg in the chain is the water point operator who collects payment</a:t>
            </a:r>
            <a:endParaRPr lang="en-US">
              <a:cs typeface="Calibri"/>
            </a:endParaRPr>
          </a:p>
          <a:p>
            <a:r>
              <a:rPr lang="en-US"/>
              <a:t>Bottom right – final water user (children in this case)</a:t>
            </a:r>
            <a:endParaRPr lang="en-US">
              <a:cs typeface="Calibri"/>
            </a:endParaRPr>
          </a:p>
          <a:p>
            <a:endParaRPr lang="en-US"/>
          </a:p>
          <a:p>
            <a:r>
              <a:rPr lang="en-US"/>
              <a:t>Describe the areas where an issue could come up –</a:t>
            </a:r>
            <a:endParaRPr lang="en-US">
              <a:cs typeface="Calibri"/>
            </a:endParaRPr>
          </a:p>
          <a:p>
            <a:pPr marL="228600" indent="-228600">
              <a:buAutoNum type="arabicParenR"/>
            </a:pPr>
            <a:r>
              <a:rPr lang="en-US"/>
              <a:t>Lack of technical expertise to run pumping system</a:t>
            </a:r>
            <a:endParaRPr lang="en-US">
              <a:cs typeface="Calibri"/>
            </a:endParaRPr>
          </a:p>
          <a:p>
            <a:pPr marL="228600" indent="-228600">
              <a:buAutoNum type="arabicParenR"/>
            </a:pPr>
            <a:r>
              <a:rPr lang="en-US"/>
              <a:t>Lack of payment by community members to allow for WP caretaker to be there at all times</a:t>
            </a:r>
            <a:endParaRPr lang="en-US">
              <a:cs typeface="Calibri"/>
            </a:endParaRPr>
          </a:p>
          <a:p>
            <a:pPr marL="228600" indent="-228600">
              <a:buAutoNum type="arabicParenR"/>
            </a:pPr>
            <a:r>
              <a:rPr lang="en-US"/>
              <a:t>Closing of water points for extended periods of time</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937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Highlight the different ideas we are exploring for sustainability in Huye – share what we are learning and where we'd like to take things even further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116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9</a:t>
            </a:fld>
            <a:endParaRPr lang="en-US"/>
          </a:p>
        </p:txBody>
      </p:sp>
    </p:spTree>
    <p:extLst>
      <p:ext uri="{BB962C8B-B14F-4D97-AF65-F5344CB8AC3E}">
        <p14:creationId xmlns:p14="http://schemas.microsoft.com/office/powerpoint/2010/main" val="308588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10</a:t>
            </a:fld>
            <a:endParaRPr lang="en-US"/>
          </a:p>
        </p:txBody>
      </p:sp>
    </p:spTree>
    <p:extLst>
      <p:ext uri="{BB962C8B-B14F-4D97-AF65-F5344CB8AC3E}">
        <p14:creationId xmlns:p14="http://schemas.microsoft.com/office/powerpoint/2010/main" val="1637103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focus a bit more on how it has worked with the education and health sector in order to "finish the job", e.g. by identifying and prioritizing the schools and HCFs most in need. </a:t>
            </a:r>
          </a:p>
        </p:txBody>
      </p:sp>
      <p:sp>
        <p:nvSpPr>
          <p:cNvPr id="4" name="Slide Number Placeholder 3"/>
          <p:cNvSpPr>
            <a:spLocks noGrp="1"/>
          </p:cNvSpPr>
          <p:nvPr>
            <p:ph type="sldNum" sz="quarter" idx="5"/>
          </p:nvPr>
        </p:nvSpPr>
        <p:spPr/>
        <p:txBody>
          <a:bodyPr/>
          <a:lstStyle/>
          <a:p>
            <a:fld id="{ECFA2BF7-5980-4C7B-A299-FB0175272386}" type="slidenum">
              <a:rPr lang="en-US" smtClean="0"/>
              <a:t>11</a:t>
            </a:fld>
            <a:endParaRPr lang="en-US"/>
          </a:p>
        </p:txBody>
      </p:sp>
    </p:spTree>
    <p:extLst>
      <p:ext uri="{BB962C8B-B14F-4D97-AF65-F5344CB8AC3E}">
        <p14:creationId xmlns:p14="http://schemas.microsoft.com/office/powerpoint/2010/main" val="2518326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12</a:t>
            </a:fld>
            <a:endParaRPr lang="en-US"/>
          </a:p>
        </p:txBody>
      </p:sp>
    </p:spTree>
    <p:extLst>
      <p:ext uri="{BB962C8B-B14F-4D97-AF65-F5344CB8AC3E}">
        <p14:creationId xmlns:p14="http://schemas.microsoft.com/office/powerpoint/2010/main" val="1124278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13</a:t>
            </a:fld>
            <a:endParaRPr lang="en-US"/>
          </a:p>
        </p:txBody>
      </p:sp>
    </p:spTree>
    <p:extLst>
      <p:ext uri="{BB962C8B-B14F-4D97-AF65-F5344CB8AC3E}">
        <p14:creationId xmlns:p14="http://schemas.microsoft.com/office/powerpoint/2010/main" val="602177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14</a:t>
            </a:fld>
            <a:endParaRPr lang="en-US"/>
          </a:p>
        </p:txBody>
      </p:sp>
    </p:spTree>
    <p:extLst>
      <p:ext uri="{BB962C8B-B14F-4D97-AF65-F5344CB8AC3E}">
        <p14:creationId xmlns:p14="http://schemas.microsoft.com/office/powerpoint/2010/main" val="3386039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15</a:t>
            </a:fld>
            <a:endParaRPr lang="en-US"/>
          </a:p>
        </p:txBody>
      </p:sp>
    </p:spTree>
    <p:extLst>
      <p:ext uri="{BB962C8B-B14F-4D97-AF65-F5344CB8AC3E}">
        <p14:creationId xmlns:p14="http://schemas.microsoft.com/office/powerpoint/2010/main" val="621117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16</a:t>
            </a:fld>
            <a:endParaRPr lang="en-US"/>
          </a:p>
        </p:txBody>
      </p:sp>
    </p:spTree>
    <p:extLst>
      <p:ext uri="{BB962C8B-B14F-4D97-AF65-F5344CB8AC3E}">
        <p14:creationId xmlns:p14="http://schemas.microsoft.com/office/powerpoint/2010/main" val="4256320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17</a:t>
            </a:fld>
            <a:endParaRPr lang="en-US"/>
          </a:p>
        </p:txBody>
      </p:sp>
    </p:spTree>
    <p:extLst>
      <p:ext uri="{BB962C8B-B14F-4D97-AF65-F5344CB8AC3E}">
        <p14:creationId xmlns:p14="http://schemas.microsoft.com/office/powerpoint/2010/main" val="623953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18</a:t>
            </a:fld>
            <a:endParaRPr lang="en-US"/>
          </a:p>
        </p:txBody>
      </p:sp>
    </p:spTree>
    <p:extLst>
      <p:ext uri="{BB962C8B-B14F-4D97-AF65-F5344CB8AC3E}">
        <p14:creationId xmlns:p14="http://schemas.microsoft.com/office/powerpoint/2010/main" val="2026989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19</a:t>
            </a:fld>
            <a:endParaRPr lang="en-US"/>
          </a:p>
        </p:txBody>
      </p:sp>
    </p:spTree>
    <p:extLst>
      <p:ext uri="{BB962C8B-B14F-4D97-AF65-F5344CB8AC3E}">
        <p14:creationId xmlns:p14="http://schemas.microsoft.com/office/powerpoint/2010/main" val="35234156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would be great if this case presentation could focus a bit stronger on the technical approach, especially the focus on piped schemes and collaboration with utilities. </a:t>
            </a:r>
          </a:p>
        </p:txBody>
      </p:sp>
      <p:sp>
        <p:nvSpPr>
          <p:cNvPr id="4" name="Slide Number Placeholder 3"/>
          <p:cNvSpPr>
            <a:spLocks noGrp="1"/>
          </p:cNvSpPr>
          <p:nvPr>
            <p:ph type="sldNum" sz="quarter" idx="5"/>
          </p:nvPr>
        </p:nvSpPr>
        <p:spPr/>
        <p:txBody>
          <a:bodyPr/>
          <a:lstStyle/>
          <a:p>
            <a:fld id="{ECFA2BF7-5980-4C7B-A299-FB0175272386}" type="slidenum">
              <a:rPr lang="en-US" smtClean="0"/>
              <a:t>20</a:t>
            </a:fld>
            <a:endParaRPr lang="en-US"/>
          </a:p>
        </p:txBody>
      </p:sp>
    </p:spTree>
    <p:extLst>
      <p:ext uri="{BB962C8B-B14F-4D97-AF65-F5344CB8AC3E}">
        <p14:creationId xmlns:p14="http://schemas.microsoft.com/office/powerpoint/2010/main" val="1712336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21</a:t>
            </a:fld>
            <a:endParaRPr lang="en-US"/>
          </a:p>
        </p:txBody>
      </p:sp>
    </p:spTree>
    <p:extLst>
      <p:ext uri="{BB962C8B-B14F-4D97-AF65-F5344CB8AC3E}">
        <p14:creationId xmlns:p14="http://schemas.microsoft.com/office/powerpoint/2010/main" val="24996514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22</a:t>
            </a:fld>
            <a:endParaRPr lang="en-US"/>
          </a:p>
        </p:txBody>
      </p:sp>
    </p:spTree>
    <p:extLst>
      <p:ext uri="{BB962C8B-B14F-4D97-AF65-F5344CB8AC3E}">
        <p14:creationId xmlns:p14="http://schemas.microsoft.com/office/powerpoint/2010/main" val="9853466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23</a:t>
            </a:fld>
            <a:endParaRPr lang="en-US"/>
          </a:p>
        </p:txBody>
      </p:sp>
    </p:spTree>
    <p:extLst>
      <p:ext uri="{BB962C8B-B14F-4D97-AF65-F5344CB8AC3E}">
        <p14:creationId xmlns:p14="http://schemas.microsoft.com/office/powerpoint/2010/main" val="8973675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24</a:t>
            </a:fld>
            <a:endParaRPr lang="en-US"/>
          </a:p>
        </p:txBody>
      </p:sp>
    </p:spTree>
    <p:extLst>
      <p:ext uri="{BB962C8B-B14F-4D97-AF65-F5344CB8AC3E}">
        <p14:creationId xmlns:p14="http://schemas.microsoft.com/office/powerpoint/2010/main" val="2954043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great and should be the focus of this case presentation. Consider focusing on 3 technical approaches to "finish the job": </a:t>
            </a:r>
          </a:p>
          <a:p>
            <a:r>
              <a:rPr lang="en-US"/>
              <a:t>1) installation of piped schemes (including who is supposed to be managing these? How are capacities and systems for this put in place and / or strengthened?) </a:t>
            </a:r>
            <a:endParaRPr lang="en-US">
              <a:cs typeface="Calibri"/>
            </a:endParaRPr>
          </a:p>
          <a:p>
            <a:r>
              <a:rPr lang="en-US"/>
              <a:t>2) Strengthen partnerships with utilities </a:t>
            </a:r>
            <a:endParaRPr lang="en-US">
              <a:cs typeface="Calibri"/>
            </a:endParaRPr>
          </a:p>
          <a:p>
            <a:r>
              <a:rPr lang="en-US"/>
              <a:t>3) Insurance for </a:t>
            </a:r>
            <a:r>
              <a:rPr lang="en-US" err="1"/>
              <a:t>mechanised</a:t>
            </a:r>
            <a:r>
              <a:rPr lang="en-US"/>
              <a:t> piped schemes for ensuring sustainability</a:t>
            </a:r>
            <a:endParaRPr lang="en-US">
              <a:cs typeface="Calibri"/>
            </a:endParaRPr>
          </a:p>
          <a:p>
            <a:r>
              <a:rPr lang="en-US"/>
              <a:t>It would be great if you could work out these 3 points in a it more detail, possibly by presenting then on separate slides. </a:t>
            </a:r>
            <a:endParaRPr lang="en-US">
              <a:cs typeface="Calibri"/>
            </a:endParaRPr>
          </a:p>
          <a:p>
            <a:endParaRPr lang="en-US">
              <a:cs typeface="Calibri"/>
            </a:endParaRPr>
          </a:p>
          <a:p>
            <a:r>
              <a:rPr lang="en-US"/>
              <a:t>Although "WASH" is mentioned, focus seems to be on water. Is that right? If so (which is perfectly fine with me and makes sense), please refer to "water supply" instead of "WASH"</a:t>
            </a:r>
          </a:p>
          <a:p>
            <a:endParaRPr lang="en-US">
              <a:cs typeface="Calibri"/>
            </a:endParaRPr>
          </a:p>
        </p:txBody>
      </p:sp>
      <p:sp>
        <p:nvSpPr>
          <p:cNvPr id="4" name="Slide Number Placeholder 3"/>
          <p:cNvSpPr>
            <a:spLocks noGrp="1"/>
          </p:cNvSpPr>
          <p:nvPr>
            <p:ph type="sldNum" sz="quarter" idx="5"/>
          </p:nvPr>
        </p:nvSpPr>
        <p:spPr/>
        <p:txBody>
          <a:bodyPr/>
          <a:lstStyle/>
          <a:p>
            <a:fld id="{ECFA2BF7-5980-4C7B-A299-FB0175272386}" type="slidenum">
              <a:rPr lang="en-US" smtClean="0"/>
              <a:t>25</a:t>
            </a:fld>
            <a:endParaRPr lang="en-US"/>
          </a:p>
        </p:txBody>
      </p:sp>
    </p:spTree>
    <p:extLst>
      <p:ext uri="{BB962C8B-B14F-4D97-AF65-F5344CB8AC3E}">
        <p14:creationId xmlns:p14="http://schemas.microsoft.com/office/powerpoint/2010/main" val="778815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26</a:t>
            </a:fld>
            <a:endParaRPr lang="en-US"/>
          </a:p>
        </p:txBody>
      </p:sp>
    </p:spTree>
    <p:extLst>
      <p:ext uri="{BB962C8B-B14F-4D97-AF65-F5344CB8AC3E}">
        <p14:creationId xmlns:p14="http://schemas.microsoft.com/office/powerpoint/2010/main" val="36326699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27</a:t>
            </a:fld>
            <a:endParaRPr lang="en-US"/>
          </a:p>
        </p:txBody>
      </p:sp>
    </p:spTree>
    <p:extLst>
      <p:ext uri="{BB962C8B-B14F-4D97-AF65-F5344CB8AC3E}">
        <p14:creationId xmlns:p14="http://schemas.microsoft.com/office/powerpoint/2010/main" val="36563660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28</a:t>
            </a:fld>
            <a:endParaRPr lang="en-US"/>
          </a:p>
        </p:txBody>
      </p:sp>
    </p:spTree>
    <p:extLst>
      <p:ext uri="{BB962C8B-B14F-4D97-AF65-F5344CB8AC3E}">
        <p14:creationId xmlns:p14="http://schemas.microsoft.com/office/powerpoint/2010/main" val="23369734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29</a:t>
            </a:fld>
            <a:endParaRPr lang="en-US"/>
          </a:p>
        </p:txBody>
      </p:sp>
    </p:spTree>
    <p:extLst>
      <p:ext uri="{BB962C8B-B14F-4D97-AF65-F5344CB8AC3E}">
        <p14:creationId xmlns:p14="http://schemas.microsoft.com/office/powerpoint/2010/main" val="15782258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30</a:t>
            </a:fld>
            <a:endParaRPr lang="en-US"/>
          </a:p>
        </p:txBody>
      </p:sp>
    </p:spTree>
    <p:extLst>
      <p:ext uri="{BB962C8B-B14F-4D97-AF65-F5344CB8AC3E}">
        <p14:creationId xmlns:p14="http://schemas.microsoft.com/office/powerpoint/2010/main" val="2522447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31</a:t>
            </a:fld>
            <a:endParaRPr lang="en-US"/>
          </a:p>
        </p:txBody>
      </p:sp>
    </p:spTree>
    <p:extLst>
      <p:ext uri="{BB962C8B-B14F-4D97-AF65-F5344CB8AC3E}">
        <p14:creationId xmlns:p14="http://schemas.microsoft.com/office/powerpoint/2010/main" val="12977427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32</a:t>
            </a:fld>
            <a:endParaRPr lang="en-US"/>
          </a:p>
        </p:txBody>
      </p:sp>
    </p:spTree>
    <p:extLst>
      <p:ext uri="{BB962C8B-B14F-4D97-AF65-F5344CB8AC3E}">
        <p14:creationId xmlns:p14="http://schemas.microsoft.com/office/powerpoint/2010/main" val="20865360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33</a:t>
            </a:fld>
            <a:endParaRPr lang="en-US"/>
          </a:p>
        </p:txBody>
      </p:sp>
    </p:spTree>
    <p:extLst>
      <p:ext uri="{BB962C8B-B14F-4D97-AF65-F5344CB8AC3E}">
        <p14:creationId xmlns:p14="http://schemas.microsoft.com/office/powerpoint/2010/main" val="2365284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worked well? What were challenges? How was local government involved in this? </a:t>
            </a:r>
          </a:p>
        </p:txBody>
      </p:sp>
      <p:sp>
        <p:nvSpPr>
          <p:cNvPr id="4" name="Slide Number Placeholder 3"/>
          <p:cNvSpPr>
            <a:spLocks noGrp="1"/>
          </p:cNvSpPr>
          <p:nvPr>
            <p:ph type="sldNum" sz="quarter" idx="10"/>
          </p:nvPr>
        </p:nvSpPr>
        <p:spPr/>
        <p:txBody>
          <a:bodyPr/>
          <a:lstStyle/>
          <a:p>
            <a:fld id="{0C79A1CD-FE2B-4A0F-BA0A-5FE82C9BA49B}" type="slidenum">
              <a:rPr lang="en-GB" smtClean="0"/>
              <a:t>34</a:t>
            </a:fld>
            <a:endParaRPr lang="en-GB"/>
          </a:p>
        </p:txBody>
      </p:sp>
    </p:spTree>
    <p:extLst>
      <p:ext uri="{BB962C8B-B14F-4D97-AF65-F5344CB8AC3E}">
        <p14:creationId xmlns:p14="http://schemas.microsoft.com/office/powerpoint/2010/main" val="40725167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79A1CD-FE2B-4A0F-BA0A-5FE82C9BA49B}" type="slidenum">
              <a:rPr lang="en-GB" smtClean="0"/>
              <a:t>35</a:t>
            </a:fld>
            <a:endParaRPr lang="en-GB"/>
          </a:p>
        </p:txBody>
      </p:sp>
    </p:spTree>
    <p:extLst>
      <p:ext uri="{BB962C8B-B14F-4D97-AF65-F5344CB8AC3E}">
        <p14:creationId xmlns:p14="http://schemas.microsoft.com/office/powerpoint/2010/main" val="18184999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79A1CD-FE2B-4A0F-BA0A-5FE82C9BA49B}" type="slidenum">
              <a:rPr lang="en-GB" smtClean="0"/>
              <a:t>36</a:t>
            </a:fld>
            <a:endParaRPr lang="en-GB"/>
          </a:p>
        </p:txBody>
      </p:sp>
    </p:spTree>
    <p:extLst>
      <p:ext uri="{BB962C8B-B14F-4D97-AF65-F5344CB8AC3E}">
        <p14:creationId xmlns:p14="http://schemas.microsoft.com/office/powerpoint/2010/main" val="34893568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79A1CD-FE2B-4A0F-BA0A-5FE82C9BA49B}" type="slidenum">
              <a:rPr lang="en-GB" smtClean="0"/>
              <a:t>37</a:t>
            </a:fld>
            <a:endParaRPr lang="en-GB"/>
          </a:p>
        </p:txBody>
      </p:sp>
    </p:spTree>
    <p:extLst>
      <p:ext uri="{BB962C8B-B14F-4D97-AF65-F5344CB8AC3E}">
        <p14:creationId xmlns:p14="http://schemas.microsoft.com/office/powerpoint/2010/main" val="28285522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79A1CD-FE2B-4A0F-BA0A-5FE82C9BA49B}" type="slidenum">
              <a:rPr lang="en-GB" smtClean="0"/>
              <a:t>38</a:t>
            </a:fld>
            <a:endParaRPr lang="en-GB"/>
          </a:p>
        </p:txBody>
      </p:sp>
    </p:spTree>
    <p:extLst>
      <p:ext uri="{BB962C8B-B14F-4D97-AF65-F5344CB8AC3E}">
        <p14:creationId xmlns:p14="http://schemas.microsoft.com/office/powerpoint/2010/main" val="29709933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C79A1CD-FE2B-4A0F-BA0A-5FE82C9BA49B}" type="slidenum">
              <a:rPr lang="en-GB" smtClean="0"/>
              <a:t>39</a:t>
            </a:fld>
            <a:endParaRPr lang="en-GB"/>
          </a:p>
        </p:txBody>
      </p:sp>
    </p:spTree>
    <p:extLst>
      <p:ext uri="{BB962C8B-B14F-4D97-AF65-F5344CB8AC3E}">
        <p14:creationId xmlns:p14="http://schemas.microsoft.com/office/powerpoint/2010/main" val="16018558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40</a:t>
            </a:fld>
            <a:endParaRPr lang="en-US"/>
          </a:p>
        </p:txBody>
      </p:sp>
    </p:spTree>
    <p:extLst>
      <p:ext uri="{BB962C8B-B14F-4D97-AF65-F5344CB8AC3E}">
        <p14:creationId xmlns:p14="http://schemas.microsoft.com/office/powerpoint/2010/main" val="30407652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CFA2BF7-5980-4C7B-A299-FB0175272386}" type="slidenum">
              <a:rPr lang="en-US" smtClean="0"/>
              <a:t>42</a:t>
            </a:fld>
            <a:endParaRPr lang="en-US"/>
          </a:p>
        </p:txBody>
      </p:sp>
    </p:spTree>
    <p:extLst>
      <p:ext uri="{BB962C8B-B14F-4D97-AF65-F5344CB8AC3E}">
        <p14:creationId xmlns:p14="http://schemas.microsoft.com/office/powerpoint/2010/main" val="20992030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26E05C7B-318D-03CB-9CA1-31054F95E8DC}"/>
              </a:ext>
            </a:extLst>
          </p:cNvPr>
          <p:cNvSpPr>
            <a:spLocks noGrp="1"/>
          </p:cNvSpPr>
          <p:nvPr>
            <p:ph type="body" sz="quarter" idx="10" hasCustomPrompt="1"/>
          </p:nvPr>
        </p:nvSpPr>
        <p:spPr>
          <a:xfrm>
            <a:off x="3966369" y="5029200"/>
            <a:ext cx="4259263" cy="446088"/>
          </a:xfrm>
        </p:spPr>
        <p:txBody>
          <a:bodyPr/>
          <a:lstStyle>
            <a:lvl1pPr algn="ctr">
              <a:defRPr/>
            </a:lvl1pPr>
          </a:lstStyle>
          <a:p>
            <a:pPr lvl="0"/>
            <a:r>
              <a:rPr lang="en-GB">
                <a:solidFill>
                  <a:schemeClr val="tx2"/>
                </a:solidFill>
              </a:rPr>
              <a:t>Subtitle</a:t>
            </a:r>
            <a:endParaRPr lang="en-GB"/>
          </a:p>
        </p:txBody>
      </p:sp>
    </p:spTree>
    <p:extLst>
      <p:ext uri="{BB962C8B-B14F-4D97-AF65-F5344CB8AC3E}">
        <p14:creationId xmlns:p14="http://schemas.microsoft.com/office/powerpoint/2010/main" val="4752283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
        <p:nvSpPr>
          <p:cNvPr id="6" name="Content Placeholder 5">
            <a:extLst>
              <a:ext uri="{FF2B5EF4-FFF2-40B4-BE49-F238E27FC236}">
                <a16:creationId xmlns:a16="http://schemas.microsoft.com/office/drawing/2014/main" id="{C2317170-02D0-6F51-2E76-B9C54BEA68A6}"/>
              </a:ext>
            </a:extLst>
          </p:cNvPr>
          <p:cNvSpPr>
            <a:spLocks noGrp="1"/>
          </p:cNvSpPr>
          <p:nvPr>
            <p:ph sz="quarter" idx="12" hasCustomPrompt="1"/>
          </p:nvPr>
        </p:nvSpPr>
        <p:spPr>
          <a:xfrm>
            <a:off x="1416204" y="323967"/>
            <a:ext cx="6400801" cy="367409"/>
          </a:xfrm>
        </p:spPr>
        <p:txBody>
          <a:bodyPr anchor="ctr">
            <a:normAutofit/>
          </a:bodyPr>
          <a:lstStyle>
            <a:lvl1pPr>
              <a:defRPr sz="1600">
                <a:solidFill>
                  <a:schemeClr val="accent1"/>
                </a:solidFill>
              </a:defRPr>
            </a:lvl1pPr>
          </a:lstStyle>
          <a:p>
            <a:pPr lvl="0"/>
            <a:r>
              <a:rPr lang="en-GB"/>
              <a:t>Speaker names and organisations</a:t>
            </a:r>
          </a:p>
        </p:txBody>
      </p:sp>
    </p:spTree>
    <p:extLst>
      <p:ext uri="{BB962C8B-B14F-4D97-AF65-F5344CB8AC3E}">
        <p14:creationId xmlns:p14="http://schemas.microsoft.com/office/powerpoint/2010/main" val="523466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49029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286660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80283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62143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24472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436467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738296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562162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77383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244457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022053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24665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42853111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1473608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203751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498672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3691765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986343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4477379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354125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79418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7843415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565700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61800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0589123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p:nvPr>
        </p:nvSpPr>
        <p:spPr>
          <a:xfrm>
            <a:off x="708297" y="430440"/>
            <a:ext cx="10819673" cy="1039132"/>
          </a:xfrm>
        </p:spPr>
        <p:txBody>
          <a:bodyPr/>
          <a:lstStyle/>
          <a:p>
            <a:r>
              <a:rPr lang="en-GB"/>
              <a:t>Click to edit Master title style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0258290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61817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33314761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a:t>Click to edit Master text styles</a:t>
            </a:r>
            <a:br>
              <a:rPr lang="en-US"/>
            </a:b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2">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10612389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33_F765E34.xm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40_684234B6.xml"/><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6.xml"/><Relationship Id="rId5" Type="http://schemas.openxmlformats.org/officeDocument/2006/relationships/image" Target="../media/image29.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6.xml"/><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0.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microsoft.com/office/2018/10/relationships/comments" Target="../comments/modernComment_16B_597DE34F.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microsoft.com/office/2018/10/relationships/comments" Target="../comments/modernComment_168_C174292C.xml"/><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43.jpeg"/></Relationships>
</file>

<file path=ppt/slides/_rels/slide2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24.xml"/><Relationship Id="rId1" Type="http://schemas.openxmlformats.org/officeDocument/2006/relationships/slideLayout" Target="../slideLayouts/slideLayout28.xml"/><Relationship Id="rId5" Type="http://schemas.openxmlformats.org/officeDocument/2006/relationships/image" Target="../media/image45.jpeg"/><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microsoft.com/office/2018/10/relationships/comments" Target="../comments/modernComment_166_389326BE.xml"/><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8.emf"/></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58_3AC043D8.xml"/><Relationship Id="rId2" Type="http://schemas.openxmlformats.org/officeDocument/2006/relationships/notesSlide" Target="../notesSlides/notesSlide34.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microsoft.com/office/2018/10/relationships/comments" Target="../comments/modernComment_14B_6E3A2B0E.xml"/><Relationship Id="rId2" Type="http://schemas.openxmlformats.org/officeDocument/2006/relationships/notesSlide" Target="../notesSlides/notesSlide39.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1.jpeg"/></Relationships>
</file>

<file path=ppt/slides/_rels/slide4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0.xml"/><Relationship Id="rId1" Type="http://schemas.openxmlformats.org/officeDocument/2006/relationships/slideLayout" Target="../slideLayouts/slideLayout20.xml"/><Relationship Id="rId4" Type="http://schemas.openxmlformats.org/officeDocument/2006/relationships/image" Target="../media/image6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2DEE-BEBC-522B-01EA-FBE25880CD60}"/>
              </a:ext>
            </a:extLst>
          </p:cNvPr>
          <p:cNvSpPr>
            <a:spLocks noGrp="1"/>
          </p:cNvSpPr>
          <p:nvPr>
            <p:ph type="ctrTitle"/>
          </p:nvPr>
        </p:nvSpPr>
        <p:spPr>
          <a:xfrm>
            <a:off x="1130492" y="3115446"/>
            <a:ext cx="7435937" cy="1444128"/>
          </a:xfrm>
        </p:spPr>
        <p:txBody>
          <a:bodyPr>
            <a:noAutofit/>
          </a:bodyPr>
          <a:lstStyle/>
          <a:p>
            <a:r>
              <a:rPr lang="en-GB" sz="4400">
                <a:latin typeface="Quicksand"/>
                <a:cs typeface="Quire Sans"/>
              </a:rPr>
              <a:t>An Analysis of Strengthening Systems and Enhancing Collective Action to Achieve Universal WASH Coverage</a:t>
            </a:r>
          </a:p>
        </p:txBody>
      </p:sp>
      <p:sp>
        <p:nvSpPr>
          <p:cNvPr id="3" name="Subtitle 2">
            <a:extLst>
              <a:ext uri="{FF2B5EF4-FFF2-40B4-BE49-F238E27FC236}">
                <a16:creationId xmlns:a16="http://schemas.microsoft.com/office/drawing/2014/main" id="{AE25CA65-5AA2-B8DF-4A77-C762CBED2B57}"/>
              </a:ext>
            </a:extLst>
          </p:cNvPr>
          <p:cNvSpPr>
            <a:spLocks noGrp="1"/>
          </p:cNvSpPr>
          <p:nvPr>
            <p:ph type="subTitle" idx="1"/>
          </p:nvPr>
        </p:nvSpPr>
        <p:spPr>
          <a:xfrm>
            <a:off x="2118464" y="5281698"/>
            <a:ext cx="8552861" cy="637322"/>
          </a:xfrm>
        </p:spPr>
        <p:txBody>
          <a:bodyPr>
            <a:normAutofit/>
          </a:bodyPr>
          <a:lstStyle/>
          <a:p>
            <a:r>
              <a:rPr lang="en-GB"/>
              <a:t>Theme 4: Government, Politics and Systems Change</a:t>
            </a:r>
          </a:p>
        </p:txBody>
      </p:sp>
      <p:sp>
        <p:nvSpPr>
          <p:cNvPr id="4" name="Footer Placeholder 3">
            <a:extLst>
              <a:ext uri="{FF2B5EF4-FFF2-40B4-BE49-F238E27FC236}">
                <a16:creationId xmlns:a16="http://schemas.microsoft.com/office/drawing/2014/main" id="{BE6BFEE9-52FA-BAFA-D451-8EAF32DC4AAB}"/>
              </a:ext>
            </a:extLst>
          </p:cNvPr>
          <p:cNvSpPr>
            <a:spLocks noGrp="1"/>
          </p:cNvSpPr>
          <p:nvPr>
            <p:ph type="ftr" sz="quarter" idx="4294967295"/>
          </p:nvPr>
        </p:nvSpPr>
        <p:spPr>
          <a:xfrm>
            <a:off x="256854" y="127819"/>
            <a:ext cx="8307043" cy="1444127"/>
          </a:xfrm>
        </p:spPr>
        <p:txBody>
          <a:bodyPr lIns="91440" tIns="45720" rIns="91440" bIns="45720" anchor="t"/>
          <a:lstStyle/>
          <a:p>
            <a:r>
              <a:rPr lang="en-GB" sz="1400">
                <a:latin typeface="Quicksand"/>
              </a:rPr>
              <a:t>Channing Carney-Filmore, World Vision US</a:t>
            </a:r>
            <a:r>
              <a:rPr lang="en-GB">
                <a:latin typeface="Quicksand"/>
              </a:rPr>
              <a:t> </a:t>
            </a:r>
            <a:endParaRPr lang="en-GB" sz="1400"/>
          </a:p>
          <a:p>
            <a:r>
              <a:rPr lang="en-GB" sz="1400">
                <a:latin typeface="Quicksand"/>
              </a:rPr>
              <a:t>Tupac Mejia, World Vision Honduras</a:t>
            </a:r>
          </a:p>
          <a:p>
            <a:r>
              <a:rPr lang="en-GB" sz="1400">
                <a:latin typeface="Quicksand"/>
              </a:rPr>
              <a:t>Jessy</a:t>
            </a:r>
            <a:r>
              <a:rPr lang="en-GB">
                <a:latin typeface="Quicksand"/>
              </a:rPr>
              <a:t> </a:t>
            </a:r>
            <a:r>
              <a:rPr lang="en-GB" err="1">
                <a:latin typeface="Quicksand"/>
              </a:rPr>
              <a:t>Samuyachi</a:t>
            </a:r>
            <a:r>
              <a:rPr lang="en-GB">
                <a:latin typeface="Quicksand"/>
              </a:rPr>
              <a:t> </a:t>
            </a:r>
            <a:r>
              <a:rPr lang="en-GB" err="1">
                <a:latin typeface="Quicksand"/>
              </a:rPr>
              <a:t>Mahongo</a:t>
            </a:r>
            <a:r>
              <a:rPr lang="en-GB" sz="1400">
                <a:latin typeface="Quicksand"/>
              </a:rPr>
              <a:t>, World Vision Zambia</a:t>
            </a:r>
          </a:p>
          <a:p>
            <a:r>
              <a:rPr lang="en-GB" sz="1400">
                <a:latin typeface="Quicksand"/>
              </a:rPr>
              <a:t>Maybin</a:t>
            </a:r>
            <a:r>
              <a:rPr lang="en-GB">
                <a:latin typeface="Quicksand"/>
              </a:rPr>
              <a:t> Ng'ambi</a:t>
            </a:r>
            <a:r>
              <a:rPr lang="en-GB" sz="1400">
                <a:latin typeface="Quicksand"/>
              </a:rPr>
              <a:t>, World Vison Zambia</a:t>
            </a:r>
          </a:p>
          <a:p>
            <a:r>
              <a:rPr lang="en-GB" sz="1400">
                <a:latin typeface="Quicksand"/>
              </a:rPr>
              <a:t>Alice</a:t>
            </a:r>
            <a:r>
              <a:rPr lang="en-GB">
                <a:latin typeface="Quicksand"/>
              </a:rPr>
              <a:t> Muhimpundu</a:t>
            </a:r>
            <a:r>
              <a:rPr lang="en-GB" sz="1400">
                <a:latin typeface="Quicksand"/>
              </a:rPr>
              <a:t>, World Vision Rwanda</a:t>
            </a:r>
          </a:p>
          <a:p>
            <a:r>
              <a:rPr lang="en-GB" sz="1400" err="1">
                <a:latin typeface="Quicksand"/>
              </a:rPr>
              <a:t>Panganani</a:t>
            </a:r>
            <a:r>
              <a:rPr lang="en-GB">
                <a:latin typeface="Quicksand"/>
              </a:rPr>
              <a:t> E. </a:t>
            </a:r>
            <a:r>
              <a:rPr lang="en-GB" err="1">
                <a:latin typeface="Quicksand"/>
              </a:rPr>
              <a:t>Njolomole</a:t>
            </a:r>
            <a:r>
              <a:rPr lang="en-GB" sz="1400">
                <a:latin typeface="Quicksand"/>
              </a:rPr>
              <a:t>, World Vision Malawi</a:t>
            </a:r>
          </a:p>
        </p:txBody>
      </p:sp>
    </p:spTree>
    <p:extLst>
      <p:ext uri="{BB962C8B-B14F-4D97-AF65-F5344CB8AC3E}">
        <p14:creationId xmlns:p14="http://schemas.microsoft.com/office/powerpoint/2010/main" val="2162483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738653" y="222885"/>
            <a:ext cx="8547587" cy="1325563"/>
          </a:xfrm>
        </p:spPr>
        <p:txBody>
          <a:bodyPr/>
          <a:lstStyle/>
          <a:p>
            <a:r>
              <a:rPr lang="en-GB"/>
              <a:t>Session Overview</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51840" y="1825625"/>
            <a:ext cx="9560560" cy="3772535"/>
          </a:xfrm>
        </p:spPr>
        <p:txBody>
          <a:bodyPr vert="horz" lIns="91440" tIns="45720" rIns="91440" bIns="45720" rtlCol="0" anchor="t">
            <a:normAutofit/>
          </a:bodyPr>
          <a:lstStyle/>
          <a:p>
            <a:r>
              <a:rPr lang="en-GB">
                <a:latin typeface="Quicksand"/>
              </a:rPr>
              <a:t>Overview of “Finish the Job”</a:t>
            </a:r>
          </a:p>
          <a:p>
            <a:r>
              <a:rPr lang="en-GB">
                <a:latin typeface="Quicksand"/>
              </a:rPr>
              <a:t>Government engagement for sustainability in Rwanda</a:t>
            </a:r>
          </a:p>
          <a:p>
            <a:r>
              <a:rPr lang="en-GB" err="1">
                <a:latin typeface="Quicksand"/>
              </a:rPr>
              <a:t>mWater</a:t>
            </a:r>
            <a:r>
              <a:rPr lang="en-GB">
                <a:latin typeface="Quicksand"/>
              </a:rPr>
              <a:t> mapping in Zambia</a:t>
            </a:r>
          </a:p>
          <a:p>
            <a:r>
              <a:rPr lang="en-GB">
                <a:latin typeface="Quicksand"/>
              </a:rPr>
              <a:t>Working across multiple sectors to achieve universal coverage in Honduras</a:t>
            </a:r>
          </a:p>
          <a:p>
            <a:r>
              <a:rPr lang="en-US">
                <a:latin typeface="Quicksand"/>
              </a:rPr>
              <a:t>Partnership with Water for People on implementing a WASH project in </a:t>
            </a:r>
            <a:r>
              <a:rPr lang="en-US" err="1">
                <a:latin typeface="Quicksand"/>
              </a:rPr>
              <a:t>Chiradzulu</a:t>
            </a:r>
            <a:r>
              <a:rPr lang="en-US">
                <a:latin typeface="Quicksand"/>
              </a:rPr>
              <a:t> District</a:t>
            </a:r>
            <a:r>
              <a:rPr lang="en-GB">
                <a:latin typeface="Quicksand"/>
              </a:rPr>
              <a:t>, Malawi</a:t>
            </a:r>
          </a:p>
          <a:p>
            <a:r>
              <a:rPr lang="en-GB">
                <a:latin typeface="Quicksand"/>
              </a:rPr>
              <a:t>Q &amp; A</a:t>
            </a:r>
          </a:p>
          <a:p>
            <a:pPr marL="0" indent="0">
              <a:buNone/>
            </a:pPr>
            <a:endParaRPr lang="en-GB"/>
          </a:p>
        </p:txBody>
      </p:sp>
    </p:spTree>
    <p:extLst>
      <p:ext uri="{BB962C8B-B14F-4D97-AF65-F5344CB8AC3E}">
        <p14:creationId xmlns:p14="http://schemas.microsoft.com/office/powerpoint/2010/main" val="2949070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4D302D7B-3BB5-6727-BECD-E170CE9ABC33}"/>
              </a:ext>
            </a:extLst>
          </p:cNvPr>
          <p:cNvSpPr>
            <a:spLocks noGrp="1"/>
          </p:cNvSpPr>
          <p:nvPr>
            <p:ph type="title"/>
          </p:nvPr>
        </p:nvSpPr>
        <p:spPr>
          <a:xfrm>
            <a:off x="1019734" y="381288"/>
            <a:ext cx="3734014" cy="3566160"/>
          </a:xfrm>
        </p:spPr>
        <p:txBody>
          <a:bodyPr vert="horz" lIns="91440" tIns="45720" rIns="91440" bIns="45720" rtlCol="0" anchor="b">
            <a:normAutofit/>
          </a:bodyPr>
          <a:lstStyle/>
          <a:p>
            <a:pPr algn="l"/>
            <a:r>
              <a:rPr lang="en-US" sz="5400">
                <a:solidFill>
                  <a:schemeClr val="tx1"/>
                </a:solidFill>
                <a:latin typeface="+mj-lt"/>
                <a:cs typeface="+mj-cs"/>
              </a:rPr>
              <a:t>Finish the Job High Level Overview</a:t>
            </a:r>
          </a:p>
        </p:txBody>
      </p:sp>
      <p:sp>
        <p:nvSpPr>
          <p:cNvPr id="3" name="Text Placeholder 2">
            <a:extLst>
              <a:ext uri="{FF2B5EF4-FFF2-40B4-BE49-F238E27FC236}">
                <a16:creationId xmlns:a16="http://schemas.microsoft.com/office/drawing/2014/main" id="{75EEE6B0-5C10-8F34-A73B-B474D08780D3}"/>
              </a:ext>
            </a:extLst>
          </p:cNvPr>
          <p:cNvSpPr>
            <a:spLocks noGrp="1"/>
          </p:cNvSpPr>
          <p:nvPr>
            <p:ph type="body" idx="1"/>
          </p:nvPr>
        </p:nvSpPr>
        <p:spPr>
          <a:xfrm>
            <a:off x="890339" y="4636008"/>
            <a:ext cx="3992806" cy="1975334"/>
          </a:xfrm>
        </p:spPr>
        <p:txBody>
          <a:bodyPr vert="horz" lIns="91440" tIns="45720" rIns="91440" bIns="45720" rtlCol="0" anchor="t">
            <a:normAutofit/>
          </a:bodyPr>
          <a:lstStyle/>
          <a:p>
            <a:pPr marL="342900" indent="-342900" algn="l">
              <a:buFont typeface="Arial"/>
              <a:buChar char="•"/>
            </a:pPr>
            <a:r>
              <a:rPr lang="en-US" sz="2000">
                <a:solidFill>
                  <a:schemeClr val="tx1"/>
                </a:solidFill>
                <a:latin typeface="+mn-lt"/>
              </a:rPr>
              <a:t>What is "Finish the Job?"</a:t>
            </a:r>
            <a:endParaRPr lang="en-US">
              <a:solidFill>
                <a:schemeClr val="tx1"/>
              </a:solidFill>
            </a:endParaRPr>
          </a:p>
          <a:p>
            <a:pPr marL="342900" indent="-342900" algn="l">
              <a:buFont typeface="Arial"/>
              <a:buChar char="•"/>
            </a:pPr>
            <a:r>
              <a:rPr lang="en-US" sz="2000">
                <a:solidFill>
                  <a:schemeClr val="tx1"/>
                </a:solidFill>
                <a:latin typeface="+mn-lt"/>
              </a:rPr>
              <a:t>Definition </a:t>
            </a:r>
            <a:endParaRPr lang="en-US">
              <a:solidFill>
                <a:schemeClr val="tx1"/>
              </a:solidFill>
            </a:endParaRPr>
          </a:p>
          <a:p>
            <a:pPr marL="342900" indent="-342900" algn="l">
              <a:buFont typeface="Arial"/>
              <a:buChar char="•"/>
            </a:pPr>
            <a:r>
              <a:rPr lang="en-US" sz="2000">
                <a:solidFill>
                  <a:schemeClr val="tx1"/>
                </a:solidFill>
                <a:latin typeface="+mn-lt"/>
              </a:rPr>
              <a:t>Rwanda, Zambia and Honduras</a:t>
            </a:r>
            <a:endParaRPr lang="en-US">
              <a:solidFill>
                <a:schemeClr val="tx1"/>
              </a:solidFill>
            </a:endParaRPr>
          </a:p>
          <a:p>
            <a:pPr marL="342900" indent="-342900" algn="l">
              <a:buFont typeface="Arial"/>
              <a:buChar char="•"/>
            </a:pPr>
            <a:r>
              <a:rPr lang="en-US" sz="2000">
                <a:solidFill>
                  <a:schemeClr val="tx1"/>
                </a:solidFill>
                <a:latin typeface="+mn-lt"/>
              </a:rPr>
              <a:t>Program Goals and Outcomes</a:t>
            </a:r>
            <a:endParaRPr lang="en-US">
              <a:solidFill>
                <a:schemeClr val="tx1"/>
              </a:solidFill>
            </a:endParaRPr>
          </a:p>
          <a:p>
            <a:pPr algn="l"/>
            <a:endParaRPr lang="en-US" sz="2000">
              <a:solidFill>
                <a:schemeClr val="tx1"/>
              </a:solidFill>
              <a:latin typeface="+mn-lt"/>
            </a:endParaRP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descr="A picture containing person&#10;&#10;Description automatically generated">
            <a:extLst>
              <a:ext uri="{FF2B5EF4-FFF2-40B4-BE49-F238E27FC236}">
                <a16:creationId xmlns:a16="http://schemas.microsoft.com/office/drawing/2014/main" id="{53FEF925-1FC8-2182-7E9D-001BA4DA4699}"/>
              </a:ext>
            </a:extLst>
          </p:cNvPr>
          <p:cNvPicPr>
            <a:picLocks noChangeAspect="1"/>
          </p:cNvPicPr>
          <p:nvPr/>
        </p:nvPicPr>
        <p:blipFill rotWithShape="1">
          <a:blip r:embed="rId4"/>
          <a:srcRect l="18821" r="595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9415604"/>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2DEE-BEBC-522B-01EA-FBE25880CD60}"/>
              </a:ext>
            </a:extLst>
          </p:cNvPr>
          <p:cNvSpPr>
            <a:spLocks noGrp="1"/>
          </p:cNvSpPr>
          <p:nvPr>
            <p:ph type="ctrTitle"/>
          </p:nvPr>
        </p:nvSpPr>
        <p:spPr>
          <a:xfrm>
            <a:off x="1390558" y="1589518"/>
            <a:ext cx="9413565" cy="1655762"/>
          </a:xfrm>
        </p:spPr>
        <p:txBody>
          <a:bodyPr>
            <a:normAutofit/>
          </a:bodyPr>
          <a:lstStyle/>
          <a:p>
            <a:r>
              <a:rPr lang="en-GB"/>
              <a:t>Government Engagement for Sustainability</a:t>
            </a:r>
          </a:p>
        </p:txBody>
      </p:sp>
      <p:sp>
        <p:nvSpPr>
          <p:cNvPr id="3" name="Subtitle 2">
            <a:extLst>
              <a:ext uri="{FF2B5EF4-FFF2-40B4-BE49-F238E27FC236}">
                <a16:creationId xmlns:a16="http://schemas.microsoft.com/office/drawing/2014/main" id="{AE25CA65-5AA2-B8DF-4A77-C762CBED2B57}"/>
              </a:ext>
            </a:extLst>
          </p:cNvPr>
          <p:cNvSpPr>
            <a:spLocks noGrp="1"/>
          </p:cNvSpPr>
          <p:nvPr>
            <p:ph type="subTitle" idx="1"/>
          </p:nvPr>
        </p:nvSpPr>
        <p:spPr>
          <a:xfrm>
            <a:off x="1411020" y="3803321"/>
            <a:ext cx="6384840" cy="1127847"/>
          </a:xfrm>
        </p:spPr>
        <p:txBody>
          <a:bodyPr/>
          <a:lstStyle/>
          <a:p>
            <a:r>
              <a:rPr lang="en-GB"/>
              <a:t>Working with the Government and key stakeholders to achieve universal water coverage in Rwanda </a:t>
            </a:r>
          </a:p>
        </p:txBody>
      </p:sp>
      <p:sp>
        <p:nvSpPr>
          <p:cNvPr id="4" name="Footer Placeholder 3">
            <a:extLst>
              <a:ext uri="{FF2B5EF4-FFF2-40B4-BE49-F238E27FC236}">
                <a16:creationId xmlns:a16="http://schemas.microsoft.com/office/drawing/2014/main" id="{BE6BFEE9-52FA-BAFA-D451-8EAF32DC4AAB}"/>
              </a:ext>
            </a:extLst>
          </p:cNvPr>
          <p:cNvSpPr>
            <a:spLocks noGrp="1"/>
          </p:cNvSpPr>
          <p:nvPr>
            <p:ph type="ftr" sz="quarter" idx="4294967295"/>
          </p:nvPr>
        </p:nvSpPr>
        <p:spPr>
          <a:xfrm>
            <a:off x="1406931" y="334197"/>
            <a:ext cx="574039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A79D"/>
                </a:solidFill>
                <a:effectLst/>
                <a:uLnTx/>
                <a:uFillTx/>
                <a:latin typeface="Quicksand" pitchFamily="2" charset="0"/>
                <a:ea typeface="+mn-ea"/>
                <a:cs typeface="+mn-cs"/>
              </a:rPr>
              <a:t>Alice Muhimpundu, World Vision Rwanda</a:t>
            </a:r>
          </a:p>
        </p:txBody>
      </p:sp>
    </p:spTree>
    <p:extLst>
      <p:ext uri="{BB962C8B-B14F-4D97-AF65-F5344CB8AC3E}">
        <p14:creationId xmlns:p14="http://schemas.microsoft.com/office/powerpoint/2010/main" val="1261088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a:xfrm>
            <a:off x="502392" y="6114954"/>
            <a:ext cx="10401581"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CAF906"/>
                </a:solidFill>
                <a:effectLst/>
                <a:uLnTx/>
                <a:uFillTx/>
                <a:latin typeface="Quicksand" pitchFamily="2" charset="0"/>
                <a:ea typeface="+mn-ea"/>
                <a:cs typeface="+mn-cs"/>
              </a:rPr>
              <a:t>World Vision Rwanda and District Governments agreed to co-finance each water supply system at about a 70/30 split of capital investment </a:t>
            </a:r>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508615" y="206974"/>
            <a:ext cx="11360774" cy="1325563"/>
          </a:xfrm>
        </p:spPr>
        <p:txBody>
          <a:bodyPr/>
          <a:lstStyle/>
          <a:p>
            <a:r>
              <a:rPr lang="en-GB"/>
              <a:t>High-Level Engagement From the Beginning</a:t>
            </a:r>
          </a:p>
        </p:txBody>
      </p:sp>
      <p:pic>
        <p:nvPicPr>
          <p:cNvPr id="3" name="Content Placeholder 2" descr="A picture containing person, indoor, room&#10;&#10;Description automatically generated">
            <a:extLst>
              <a:ext uri="{FF2B5EF4-FFF2-40B4-BE49-F238E27FC236}">
                <a16:creationId xmlns:a16="http://schemas.microsoft.com/office/drawing/2014/main" id="{69F180F3-F335-2D78-57BD-6D39478D5B8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14224" y="1549803"/>
            <a:ext cx="6329776" cy="4224703"/>
          </a:xfrm>
        </p:spPr>
      </p:pic>
    </p:spTree>
    <p:extLst>
      <p:ext uri="{BB962C8B-B14F-4D97-AF65-F5344CB8AC3E}">
        <p14:creationId xmlns:p14="http://schemas.microsoft.com/office/powerpoint/2010/main" val="264334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a:xfrm>
            <a:off x="257977" y="6184349"/>
            <a:ext cx="10401581"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CAF906"/>
                </a:solidFill>
                <a:effectLst/>
                <a:uLnTx/>
                <a:uFillTx/>
                <a:latin typeface="Quicksand" pitchFamily="2" charset="0"/>
                <a:ea typeface="+mn-ea"/>
                <a:cs typeface="+mn-cs"/>
              </a:rPr>
              <a:t>We are planning and validating coverage levels at a sector level</a:t>
            </a:r>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657373" y="161925"/>
            <a:ext cx="10440624" cy="1325563"/>
          </a:xfrm>
        </p:spPr>
        <p:txBody>
          <a:bodyPr/>
          <a:lstStyle/>
          <a:p>
            <a:r>
              <a:rPr lang="en-GB"/>
              <a:t>Sector Level Targeting</a:t>
            </a:r>
          </a:p>
        </p:txBody>
      </p:sp>
      <p:pic>
        <p:nvPicPr>
          <p:cNvPr id="8" name="Content Placeholder 7" descr="Map&#10;&#10;Description automatically generated">
            <a:extLst>
              <a:ext uri="{FF2B5EF4-FFF2-40B4-BE49-F238E27FC236}">
                <a16:creationId xmlns:a16="http://schemas.microsoft.com/office/drawing/2014/main" id="{ED6290B1-7A52-FC4E-599C-D1C5F3C5C39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62654" y="151075"/>
            <a:ext cx="11218173" cy="6312777"/>
          </a:xfrm>
        </p:spPr>
      </p:pic>
    </p:spTree>
    <p:extLst>
      <p:ext uri="{BB962C8B-B14F-4D97-AF65-F5344CB8AC3E}">
        <p14:creationId xmlns:p14="http://schemas.microsoft.com/office/powerpoint/2010/main" val="3104380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4130276" y="295086"/>
            <a:ext cx="2980100" cy="2009399"/>
          </a:xfrm>
        </p:spPr>
        <p:txBody>
          <a:bodyPr>
            <a:normAutofit/>
          </a:bodyPr>
          <a:lstStyle/>
          <a:p>
            <a:pPr algn="ctr"/>
            <a:r>
              <a:rPr lang="en-GB" sz="1600"/>
              <a:t>World Vision and Government of Rwanda invest in the system and then hand over to WASAC or Private Operator for Management</a:t>
            </a:r>
          </a:p>
        </p:txBody>
      </p:sp>
      <p:sp>
        <p:nvSpPr>
          <p:cNvPr id="7" name="Text Placeholder 6">
            <a:extLst>
              <a:ext uri="{FF2B5EF4-FFF2-40B4-BE49-F238E27FC236}">
                <a16:creationId xmlns:a16="http://schemas.microsoft.com/office/drawing/2014/main" id="{78E4B8A6-7360-5339-C0F9-A7A34E169874}"/>
              </a:ext>
            </a:extLst>
          </p:cNvPr>
          <p:cNvSpPr>
            <a:spLocks noGrp="1"/>
          </p:cNvSpPr>
          <p:nvPr>
            <p:ph type="body" idx="11"/>
          </p:nvPr>
        </p:nvSpPr>
        <p:spPr>
          <a:xfrm>
            <a:off x="133094" y="5785987"/>
            <a:ext cx="2976282" cy="959353"/>
          </a:xfrm>
        </p:spPr>
        <p:txBody>
          <a:bodyPr>
            <a:normAutofit/>
          </a:bodyPr>
          <a:lstStyle/>
          <a:p>
            <a:pPr algn="ctr"/>
            <a:r>
              <a:rPr lang="en-GB" sz="1600"/>
              <a:t>Multiple areas where you can run into sustainability issues</a:t>
            </a:r>
          </a:p>
        </p:txBody>
      </p:sp>
      <p:pic>
        <p:nvPicPr>
          <p:cNvPr id="12" name="Picture Placeholder 11" descr="A picture containing outdoor, grass, nature, mountain&#10;&#10;Description automatically generated">
            <a:extLst>
              <a:ext uri="{FF2B5EF4-FFF2-40B4-BE49-F238E27FC236}">
                <a16:creationId xmlns:a16="http://schemas.microsoft.com/office/drawing/2014/main" id="{CFFB9944-2C9A-9C3E-AD58-3494946F61D8}"/>
              </a:ext>
            </a:extLst>
          </p:cNvPr>
          <p:cNvPicPr>
            <a:picLocks noGrp="1" noChangeAspect="1"/>
          </p:cNvPicPr>
          <p:nvPr>
            <p:ph type="pic" idx="12"/>
          </p:nvPr>
        </p:nvPicPr>
        <p:blipFill>
          <a:blip r:embed="rId3">
            <a:extLst>
              <a:ext uri="{28A0092B-C50C-407E-A947-70E740481C1C}">
                <a14:useLocalDpi xmlns:a14="http://schemas.microsoft.com/office/drawing/2010/main" val="0"/>
              </a:ext>
            </a:extLst>
          </a:blip>
          <a:srcRect l="11976" r="11976"/>
          <a:stretch>
            <a:fillRect/>
          </a:stretch>
        </p:blipFill>
        <p:spPr>
          <a:xfrm>
            <a:off x="284125" y="310956"/>
            <a:ext cx="3238032" cy="3212217"/>
          </a:xfrm>
        </p:spPr>
      </p:pic>
      <p:pic>
        <p:nvPicPr>
          <p:cNvPr id="3" name="Picture Placeholder 2" descr="A picture containing text, person&#10;&#10;Description automatically generated">
            <a:extLst>
              <a:ext uri="{FF2B5EF4-FFF2-40B4-BE49-F238E27FC236}">
                <a16:creationId xmlns:a16="http://schemas.microsoft.com/office/drawing/2014/main" id="{DC250C92-3277-44EB-BF7C-767BFA7449BB}"/>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rcRect l="11998" r="11998"/>
          <a:stretch>
            <a:fillRect/>
          </a:stretch>
        </p:blipFill>
        <p:spPr>
          <a:xfrm>
            <a:off x="3169286" y="2442865"/>
            <a:ext cx="5166198" cy="5096837"/>
          </a:xfrm>
        </p:spPr>
      </p:pic>
      <p:pic>
        <p:nvPicPr>
          <p:cNvPr id="14" name="Picture Placeholder 13" descr="A group of people standing next to luggage&#10;&#10;Description automatically generated with medium confidence">
            <a:extLst>
              <a:ext uri="{FF2B5EF4-FFF2-40B4-BE49-F238E27FC236}">
                <a16:creationId xmlns:a16="http://schemas.microsoft.com/office/drawing/2014/main" id="{0D0621B6-4950-170A-A4E8-F7338DFEE837}"/>
              </a:ext>
            </a:extLst>
          </p:cNvPr>
          <p:cNvPicPr>
            <a:picLocks noGrp="1" noChangeAspect="1"/>
          </p:cNvPicPr>
          <p:nvPr>
            <p:ph type="pic" idx="14"/>
          </p:nvPr>
        </p:nvPicPr>
        <p:blipFill>
          <a:blip r:embed="rId5">
            <a:extLst>
              <a:ext uri="{28A0092B-C50C-407E-A947-70E740481C1C}">
                <a14:useLocalDpi xmlns:a14="http://schemas.microsoft.com/office/drawing/2010/main" val="0"/>
              </a:ext>
            </a:extLst>
          </a:blip>
          <a:srcRect l="8947" r="8947"/>
          <a:stretch>
            <a:fillRect/>
          </a:stretch>
        </p:blipFill>
        <p:spPr>
          <a:xfrm>
            <a:off x="7406640" y="-389053"/>
            <a:ext cx="3537548" cy="3490053"/>
          </a:xfrm>
        </p:spPr>
      </p:pic>
      <p:pic>
        <p:nvPicPr>
          <p:cNvPr id="16" name="Picture Placeholder 15" descr="A picture containing building, outdoor&#10;&#10;Description automatically generated">
            <a:extLst>
              <a:ext uri="{FF2B5EF4-FFF2-40B4-BE49-F238E27FC236}">
                <a16:creationId xmlns:a16="http://schemas.microsoft.com/office/drawing/2014/main" id="{37AC16E8-1FC7-8ED7-E107-6E1CE51B9AD1}"/>
              </a:ext>
            </a:extLst>
          </p:cNvPr>
          <p:cNvPicPr>
            <a:picLocks noGrp="1" noChangeAspect="1"/>
          </p:cNvPicPr>
          <p:nvPr>
            <p:ph type="pic" idx="15"/>
          </p:nvPr>
        </p:nvPicPr>
        <p:blipFill>
          <a:blip r:embed="rId6">
            <a:extLst>
              <a:ext uri="{28A0092B-C50C-407E-A947-70E740481C1C}">
                <a14:useLocalDpi xmlns:a14="http://schemas.microsoft.com/office/drawing/2010/main" val="0"/>
              </a:ext>
            </a:extLst>
          </a:blip>
          <a:srcRect l="12019" r="12019"/>
          <a:stretch>
            <a:fillRect/>
          </a:stretch>
        </p:blipFill>
        <p:spPr>
          <a:xfrm>
            <a:off x="9173795" y="3350645"/>
            <a:ext cx="2350838" cy="2323909"/>
          </a:xfrm>
        </p:spPr>
      </p:pic>
    </p:spTree>
    <p:extLst>
      <p:ext uri="{BB962C8B-B14F-4D97-AF65-F5344CB8AC3E}">
        <p14:creationId xmlns:p14="http://schemas.microsoft.com/office/powerpoint/2010/main" val="3115642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751841" y="278861"/>
            <a:ext cx="10703150" cy="1325563"/>
          </a:xfrm>
        </p:spPr>
        <p:txBody>
          <a:bodyPr/>
          <a:lstStyle/>
          <a:p>
            <a:r>
              <a:rPr lang="en-GB">
                <a:latin typeface="Quicksand"/>
                <a:cs typeface="Quire Sans"/>
              </a:rPr>
              <a:t>Ensuring Long-Term Sustainability</a:t>
            </a:r>
          </a:p>
        </p:txBody>
      </p:sp>
      <p:sp>
        <p:nvSpPr>
          <p:cNvPr id="10" name="Content Placeholder 9">
            <a:extLst>
              <a:ext uri="{FF2B5EF4-FFF2-40B4-BE49-F238E27FC236}">
                <a16:creationId xmlns:a16="http://schemas.microsoft.com/office/drawing/2014/main" id="{93BC70BD-D587-E0A7-D787-5CB81963B284}"/>
              </a:ext>
            </a:extLst>
          </p:cNvPr>
          <p:cNvSpPr>
            <a:spLocks noGrp="1"/>
          </p:cNvSpPr>
          <p:nvPr>
            <p:ph idx="1"/>
          </p:nvPr>
        </p:nvSpPr>
        <p:spPr>
          <a:xfrm>
            <a:off x="751840" y="1612265"/>
            <a:ext cx="10703150" cy="4666615"/>
          </a:xfrm>
        </p:spPr>
        <p:txBody>
          <a:bodyPr vert="horz" lIns="91440" tIns="45720" rIns="91440" bIns="45720" rtlCol="0" anchor="t">
            <a:normAutofit/>
          </a:bodyPr>
          <a:lstStyle/>
          <a:p>
            <a:pPr marL="342900" indent="-342900">
              <a:buClr>
                <a:srgbClr val="9D63E3"/>
              </a:buClr>
              <a:buFont typeface="Arial"/>
              <a:buChar char="•"/>
            </a:pPr>
            <a:r>
              <a:rPr lang="en-GB" sz="2000">
                <a:latin typeface="Quicksand"/>
              </a:rPr>
              <a:t>Improved data sharing between WV, water system managers and Government MIS</a:t>
            </a:r>
            <a:endParaRPr lang="en-US" sz="2000">
              <a:latin typeface="Quicksand"/>
            </a:endParaRPr>
          </a:p>
          <a:p>
            <a:pPr marL="1026795" lvl="2" indent="-342900"/>
            <a:r>
              <a:rPr lang="en-GB" sz="2000">
                <a:latin typeface="Quicksand"/>
              </a:rPr>
              <a:t>Identical naming conventions needed to allow for ease of data comparison</a:t>
            </a:r>
            <a:endParaRPr lang="en-GB" sz="2000"/>
          </a:p>
          <a:p>
            <a:pPr marL="1026795" lvl="2" indent="-342900"/>
            <a:endParaRPr lang="en-GB" sz="2000"/>
          </a:p>
          <a:p>
            <a:pPr marL="342900" indent="-342900">
              <a:buClr>
                <a:srgbClr val="9D63E3"/>
              </a:buClr>
              <a:buFont typeface="Arial"/>
              <a:buChar char="•"/>
            </a:pPr>
            <a:r>
              <a:rPr lang="en-GB" sz="2000">
                <a:latin typeface="Quicksand"/>
              </a:rPr>
              <a:t>Water meter installation at all water points with regular reporting to government</a:t>
            </a:r>
            <a:endParaRPr lang="en-GB" sz="2000"/>
          </a:p>
          <a:p>
            <a:pPr marL="1026795" lvl="2" indent="-342900"/>
            <a:r>
              <a:rPr lang="en-GB" sz="2000">
                <a:latin typeface="Quicksand"/>
              </a:rPr>
              <a:t>Higher level sensors (i.e. pulse meters) could be used for higher visibility into breakdown and disuse</a:t>
            </a:r>
          </a:p>
          <a:p>
            <a:pPr marL="1026795" lvl="2" indent="-342900"/>
            <a:endParaRPr lang="en-GB" sz="2000">
              <a:latin typeface="Quicksand"/>
            </a:endParaRPr>
          </a:p>
          <a:p>
            <a:pPr marL="182245" lvl="1" indent="-182245"/>
            <a:r>
              <a:rPr lang="en-GB">
                <a:latin typeface="Quicksand"/>
              </a:rPr>
              <a:t>  Fee collection at all water points</a:t>
            </a:r>
            <a:endParaRPr lang="en-GB"/>
          </a:p>
          <a:p>
            <a:pPr marL="1026795" lvl="2" indent="-342900"/>
            <a:r>
              <a:rPr lang="en-GB" sz="2000">
                <a:latin typeface="Quicksand"/>
              </a:rPr>
              <a:t>Automatic payment systems have the potential to provide more hours of access and better accountability for fee collection</a:t>
            </a:r>
          </a:p>
          <a:p>
            <a:pPr marL="1026795" lvl="2" indent="-342900"/>
            <a:endParaRPr lang="en-GB" sz="2000">
              <a:latin typeface="Quicksand"/>
            </a:endParaRPr>
          </a:p>
          <a:p>
            <a:pPr marL="182245" lvl="1" indent="-182245"/>
            <a:r>
              <a:rPr lang="en-GB">
                <a:latin typeface="Quicksand"/>
              </a:rPr>
              <a:t>  Engagement of water tenants for strong management</a:t>
            </a:r>
            <a:endParaRPr lang="en-GB"/>
          </a:p>
          <a:p>
            <a:pPr marL="1026795" lvl="2" indent="-342900"/>
            <a:r>
              <a:rPr lang="en-GB" sz="2000">
                <a:latin typeface="Quicksand"/>
              </a:rPr>
              <a:t>Either water kiosk stores to allow for additional income or incentive payments to improve availability of tenants are options for improvement</a:t>
            </a:r>
          </a:p>
        </p:txBody>
      </p:sp>
    </p:spTree>
    <p:extLst>
      <p:ext uri="{BB962C8B-B14F-4D97-AF65-F5344CB8AC3E}">
        <p14:creationId xmlns:p14="http://schemas.microsoft.com/office/powerpoint/2010/main" val="2589065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927C8C2-524A-119A-8085-181100E92314}"/>
              </a:ext>
            </a:extLst>
          </p:cNvPr>
          <p:cNvSpPr txBox="1">
            <a:spLocks/>
          </p:cNvSpPr>
          <p:nvPr/>
        </p:nvSpPr>
        <p:spPr>
          <a:xfrm>
            <a:off x="298626" y="1822449"/>
            <a:ext cx="2324420" cy="3200400"/>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0C0C"/>
              </a:solidFill>
              <a:effectLst/>
              <a:uLnTx/>
              <a:uFillTx/>
              <a:latin typeface="Quicksand"/>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C0C0C"/>
                </a:solidFill>
                <a:effectLst/>
                <a:uLnTx/>
                <a:uFillTx/>
                <a:latin typeface="Quicksand"/>
                <a:ea typeface="+mn-ea"/>
                <a:cs typeface="+mn-cs"/>
              </a:rPr>
              <a:t>Learn more about the </a:t>
            </a:r>
            <a:r>
              <a:rPr kumimoji="0" lang="en-US" sz="1800" b="0" i="0" u="none" strike="noStrike" kern="1200" cap="none" spc="0" normalizeH="0" baseline="0" noProof="0" err="1">
                <a:ln>
                  <a:noFill/>
                </a:ln>
                <a:solidFill>
                  <a:srgbClr val="0C0C0C"/>
                </a:solidFill>
                <a:effectLst/>
                <a:uLnTx/>
                <a:uFillTx/>
                <a:latin typeface="Quicksand"/>
                <a:ea typeface="+mn-ea"/>
                <a:cs typeface="+mn-cs"/>
              </a:rPr>
              <a:t>Maraba</a:t>
            </a:r>
            <a:r>
              <a:rPr kumimoji="0" lang="en-US" sz="1800" b="0" i="0" u="none" strike="noStrike" kern="1200" cap="none" spc="0" normalizeH="0" baseline="0" noProof="0">
                <a:ln>
                  <a:noFill/>
                </a:ln>
                <a:solidFill>
                  <a:srgbClr val="0C0C0C"/>
                </a:solidFill>
                <a:effectLst/>
                <a:uLnTx/>
                <a:uFillTx/>
                <a:latin typeface="Quicksand"/>
                <a:ea typeface="+mn-ea"/>
                <a:cs typeface="+mn-cs"/>
              </a:rPr>
              <a:t>-Simbi-</a:t>
            </a:r>
            <a:r>
              <a:rPr kumimoji="0" lang="en-US" sz="1800" b="0" i="0" u="none" strike="noStrike" kern="1200" cap="none" spc="0" normalizeH="0" baseline="0" noProof="0" err="1">
                <a:ln>
                  <a:noFill/>
                </a:ln>
                <a:solidFill>
                  <a:srgbClr val="0C0C0C"/>
                </a:solidFill>
                <a:effectLst/>
                <a:uLnTx/>
                <a:uFillTx/>
                <a:latin typeface="Quicksand"/>
                <a:ea typeface="+mn-ea"/>
                <a:cs typeface="+mn-cs"/>
              </a:rPr>
              <a:t>Mbazi</a:t>
            </a:r>
            <a:r>
              <a:rPr kumimoji="0" lang="en-US" sz="1800" b="0" i="0" u="none" strike="noStrike" kern="1200" cap="none" spc="0" normalizeH="0" baseline="0" noProof="0">
                <a:ln>
                  <a:noFill/>
                </a:ln>
                <a:solidFill>
                  <a:srgbClr val="0C0C0C"/>
                </a:solidFill>
                <a:effectLst/>
                <a:uLnTx/>
                <a:uFillTx/>
                <a:latin typeface="Quicksand"/>
                <a:ea typeface="+mn-ea"/>
                <a:cs typeface="+mn-cs"/>
              </a:rPr>
              <a:t> water supply system</a:t>
            </a:r>
          </a:p>
        </p:txBody>
      </p:sp>
      <p:sp>
        <p:nvSpPr>
          <p:cNvPr id="4" name="Title 3">
            <a:extLst>
              <a:ext uri="{FF2B5EF4-FFF2-40B4-BE49-F238E27FC236}">
                <a16:creationId xmlns:a16="http://schemas.microsoft.com/office/drawing/2014/main" id="{21150B35-5D29-BAAD-14D1-E7F29BC0FE57}"/>
              </a:ext>
            </a:extLst>
          </p:cNvPr>
          <p:cNvSpPr>
            <a:spLocks noGrp="1"/>
          </p:cNvSpPr>
          <p:nvPr>
            <p:ph type="title"/>
          </p:nvPr>
        </p:nvSpPr>
        <p:spPr/>
        <p:txBody>
          <a:bodyPr/>
          <a:lstStyle/>
          <a:p>
            <a:r>
              <a:rPr lang="en-GB">
                <a:latin typeface="Quicksand"/>
                <a:cs typeface="Quire Sans"/>
              </a:rPr>
              <a:t>Thank you!</a:t>
            </a:r>
            <a:endParaRPr lang="en-GB"/>
          </a:p>
        </p:txBody>
      </p:sp>
      <p:pic>
        <p:nvPicPr>
          <p:cNvPr id="9" name="Content Placeholder 8" descr="Qr code&#10;&#10;Description automatically generated">
            <a:extLst>
              <a:ext uri="{FF2B5EF4-FFF2-40B4-BE49-F238E27FC236}">
                <a16:creationId xmlns:a16="http://schemas.microsoft.com/office/drawing/2014/main" id="{D56FCF50-0084-5E05-3DCC-9A84944E703B}"/>
              </a:ext>
            </a:extLst>
          </p:cNvPr>
          <p:cNvPicPr>
            <a:picLocks noGrp="1" noChangeAspect="1"/>
          </p:cNvPicPr>
          <p:nvPr>
            <p:ph idx="12"/>
          </p:nvPr>
        </p:nvPicPr>
        <p:blipFill>
          <a:blip r:embed="rId3">
            <a:extLst>
              <a:ext uri="{28A0092B-C50C-407E-A947-70E740481C1C}">
                <a14:useLocalDpi xmlns:a14="http://schemas.microsoft.com/office/drawing/2010/main" val="0"/>
              </a:ext>
            </a:extLst>
          </a:blip>
          <a:stretch>
            <a:fillRect/>
          </a:stretch>
        </p:blipFill>
        <p:spPr>
          <a:xfrm>
            <a:off x="2861502" y="1829646"/>
            <a:ext cx="2266950" cy="3213100"/>
          </a:xfrm>
        </p:spPr>
      </p:pic>
      <p:pic>
        <p:nvPicPr>
          <p:cNvPr id="11" name="Content Placeholder 10" descr="Qr code&#10;&#10;Description automatically generated">
            <a:extLst>
              <a:ext uri="{FF2B5EF4-FFF2-40B4-BE49-F238E27FC236}">
                <a16:creationId xmlns:a16="http://schemas.microsoft.com/office/drawing/2014/main" id="{950E5C3B-6206-D710-766C-4AFD83393486}"/>
              </a:ext>
            </a:extLst>
          </p:cNvPr>
          <p:cNvPicPr>
            <a:picLocks noGrp="1" noChangeAspect="1"/>
          </p:cNvPicPr>
          <p:nvPr>
            <p:ph idx="10"/>
          </p:nvPr>
        </p:nvPicPr>
        <p:blipFill>
          <a:blip r:embed="rId4">
            <a:extLst>
              <a:ext uri="{28A0092B-C50C-407E-A947-70E740481C1C}">
                <a14:useLocalDpi xmlns:a14="http://schemas.microsoft.com/office/drawing/2010/main" val="0"/>
              </a:ext>
            </a:extLst>
          </a:blip>
          <a:stretch>
            <a:fillRect/>
          </a:stretch>
        </p:blipFill>
        <p:spPr>
          <a:xfrm>
            <a:off x="715966" y="3272344"/>
            <a:ext cx="1512440" cy="1512440"/>
          </a:xfrm>
        </p:spPr>
      </p:pic>
      <p:pic>
        <p:nvPicPr>
          <p:cNvPr id="13" name="Content Placeholder 5" descr="A picture containing text, person&#10;&#10;Description automatically generated">
            <a:extLst>
              <a:ext uri="{FF2B5EF4-FFF2-40B4-BE49-F238E27FC236}">
                <a16:creationId xmlns:a16="http://schemas.microsoft.com/office/drawing/2014/main" id="{E2A620BA-67B7-466B-C2AD-950C164F934A}"/>
              </a:ext>
            </a:extLst>
          </p:cNvPr>
          <p:cNvPicPr>
            <a:picLocks noChangeAspect="1"/>
          </p:cNvPicPr>
          <p:nvPr/>
        </p:nvPicPr>
        <p:blipFill>
          <a:blip r:embed="rId5"/>
          <a:stretch>
            <a:fillRect/>
          </a:stretch>
        </p:blipFill>
        <p:spPr>
          <a:xfrm>
            <a:off x="5607705" y="1169955"/>
            <a:ext cx="6276930" cy="4213375"/>
          </a:xfrm>
          <a:prstGeom prst="rect">
            <a:avLst/>
          </a:prstGeom>
        </p:spPr>
      </p:pic>
      <p:pic>
        <p:nvPicPr>
          <p:cNvPr id="15" name="Picture 14" descr="Text&#10;&#10;Description automatically generated with medium confidence">
            <a:extLst>
              <a:ext uri="{FF2B5EF4-FFF2-40B4-BE49-F238E27FC236}">
                <a16:creationId xmlns:a16="http://schemas.microsoft.com/office/drawing/2014/main" id="{40273E55-30AF-5334-82AE-1594472F59C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35845" y="5942711"/>
            <a:ext cx="3077496" cy="696633"/>
          </a:xfrm>
          <a:prstGeom prst="rect">
            <a:avLst/>
          </a:prstGeom>
        </p:spPr>
      </p:pic>
    </p:spTree>
    <p:extLst>
      <p:ext uri="{BB962C8B-B14F-4D97-AF65-F5344CB8AC3E}">
        <p14:creationId xmlns:p14="http://schemas.microsoft.com/office/powerpoint/2010/main" val="701478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2DEE-BEBC-522B-01EA-FBE25880CD60}"/>
              </a:ext>
            </a:extLst>
          </p:cNvPr>
          <p:cNvSpPr>
            <a:spLocks noGrp="1"/>
          </p:cNvSpPr>
          <p:nvPr>
            <p:ph type="ctrTitle"/>
          </p:nvPr>
        </p:nvSpPr>
        <p:spPr>
          <a:xfrm>
            <a:off x="860591" y="2199687"/>
            <a:ext cx="9648499" cy="1655762"/>
          </a:xfrm>
        </p:spPr>
        <p:txBody>
          <a:bodyPr>
            <a:normAutofit/>
          </a:bodyPr>
          <a:lstStyle/>
          <a:p>
            <a:r>
              <a:rPr lang="en-US">
                <a:latin typeface="Quicksand"/>
                <a:cs typeface="Quire Sans"/>
              </a:rPr>
              <a:t>Working Across Multiple Sectors to Achieve Universal Coverage</a:t>
            </a:r>
            <a:endParaRPr lang="en-GB">
              <a:latin typeface="Quicksand"/>
              <a:cs typeface="Quire Sans"/>
            </a:endParaRPr>
          </a:p>
        </p:txBody>
      </p:sp>
      <p:sp>
        <p:nvSpPr>
          <p:cNvPr id="3" name="Subtitle 2">
            <a:extLst>
              <a:ext uri="{FF2B5EF4-FFF2-40B4-BE49-F238E27FC236}">
                <a16:creationId xmlns:a16="http://schemas.microsoft.com/office/drawing/2014/main" id="{AE25CA65-5AA2-B8DF-4A77-C762CBED2B57}"/>
              </a:ext>
            </a:extLst>
          </p:cNvPr>
          <p:cNvSpPr>
            <a:spLocks noGrp="1"/>
          </p:cNvSpPr>
          <p:nvPr>
            <p:ph type="subTitle" idx="1"/>
          </p:nvPr>
        </p:nvSpPr>
        <p:spPr>
          <a:xfrm>
            <a:off x="1326930" y="4512692"/>
            <a:ext cx="7046198" cy="1127847"/>
          </a:xfrm>
        </p:spPr>
        <p:txBody>
          <a:bodyPr vert="horz" lIns="91440" tIns="45720" rIns="91440" bIns="45720" rtlCol="0" anchor="t">
            <a:normAutofit/>
          </a:bodyPr>
          <a:lstStyle/>
          <a:p>
            <a:r>
              <a:rPr lang="en-US">
                <a:latin typeface="Quicksand"/>
              </a:rPr>
              <a:t>Universal Coverage of WASH services</a:t>
            </a:r>
            <a:endParaRPr lang="en-GB">
              <a:latin typeface="Quicksand"/>
            </a:endParaRPr>
          </a:p>
        </p:txBody>
      </p:sp>
      <p:sp>
        <p:nvSpPr>
          <p:cNvPr id="4" name="Footer Placeholder 3">
            <a:extLst>
              <a:ext uri="{FF2B5EF4-FFF2-40B4-BE49-F238E27FC236}">
                <a16:creationId xmlns:a16="http://schemas.microsoft.com/office/drawing/2014/main" id="{BE6BFEE9-52FA-BAFA-D451-8EAF32DC4AAB}"/>
              </a:ext>
            </a:extLst>
          </p:cNvPr>
          <p:cNvSpPr>
            <a:spLocks noGrp="1"/>
          </p:cNvSpPr>
          <p:nvPr>
            <p:ph type="ftr" sz="quarter" idx="4294967295"/>
          </p:nvPr>
        </p:nvSpPr>
        <p:spPr>
          <a:xfrm>
            <a:off x="860591" y="291065"/>
            <a:ext cx="5740399" cy="365125"/>
          </a:xfrm>
        </p:spPr>
        <p:txBody>
          <a:bodyPr lIns="91440" tIns="45720" rIns="91440" bIns="4572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A79D"/>
                </a:solidFill>
                <a:effectLst/>
                <a:uLnTx/>
                <a:uFillTx/>
                <a:latin typeface="Quicksand"/>
              </a:rPr>
              <a:t>World Vision Honduras</a:t>
            </a:r>
          </a:p>
          <a:p>
            <a:pPr>
              <a:defRPr/>
            </a:pPr>
            <a:r>
              <a:rPr kumimoji="0" lang="en-GB" sz="1400" b="0" i="0" u="none" strike="noStrike" kern="1200" cap="none" spc="0" normalizeH="0" baseline="0" noProof="0">
                <a:ln>
                  <a:noFill/>
                </a:ln>
                <a:solidFill>
                  <a:srgbClr val="00A79D"/>
                </a:solidFill>
                <a:effectLst/>
                <a:uLnTx/>
                <a:uFillTx/>
                <a:latin typeface="Quicksand"/>
              </a:rPr>
              <a:t>Tupac Mejia</a:t>
            </a:r>
            <a:r>
              <a:rPr lang="en-GB">
                <a:solidFill>
                  <a:srgbClr val="00A79D"/>
                </a:solidFill>
                <a:latin typeface="Quicksand"/>
              </a:rPr>
              <a:t> </a:t>
            </a:r>
            <a:endParaRPr lang="en-GB" sz="1400" b="0" i="0" u="none" strike="noStrike" kern="1200" cap="none" spc="0" normalizeH="0" baseline="0" noProof="0">
              <a:ln>
                <a:noFill/>
              </a:ln>
              <a:solidFill>
                <a:srgbClr val="00A79D"/>
              </a:solidFill>
              <a:effectLst/>
              <a:uLnTx/>
              <a:uFillTx/>
              <a:latin typeface="Quicksand" pitchFamily="2" charset="0"/>
            </a:endParaRPr>
          </a:p>
          <a:p>
            <a:pPr lvl="0"/>
            <a:r>
              <a:rPr lang="en-US">
                <a:solidFill>
                  <a:srgbClr val="00A79D"/>
                </a:solidFill>
                <a:latin typeface="Quicksand"/>
              </a:rPr>
              <a:t>National Director of WASH Project</a:t>
            </a:r>
            <a:endParaRPr kumimoji="0" lang="en-GB" sz="1400" b="0" i="0" u="none" strike="noStrike" kern="1200" cap="none" spc="0" normalizeH="0" baseline="0" noProof="0">
              <a:ln>
                <a:noFill/>
              </a:ln>
              <a:solidFill>
                <a:srgbClr val="00A79D"/>
              </a:solidFill>
              <a:effectLst/>
              <a:uLnTx/>
              <a:uFillTx/>
              <a:latin typeface="Quicksand"/>
            </a:endParaRPr>
          </a:p>
        </p:txBody>
      </p:sp>
    </p:spTree>
    <p:extLst>
      <p:ext uri="{BB962C8B-B14F-4D97-AF65-F5344CB8AC3E}">
        <p14:creationId xmlns:p14="http://schemas.microsoft.com/office/powerpoint/2010/main" val="1407777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119270" y="365125"/>
            <a:ext cx="8547587" cy="1325563"/>
          </a:xfrm>
        </p:spPr>
        <p:txBody>
          <a:bodyPr/>
          <a:lstStyle/>
          <a:p>
            <a:r>
              <a:rPr lang="en-GB">
                <a:latin typeface="Quicksand"/>
                <a:cs typeface="Quire Sans"/>
              </a:rPr>
              <a:t>Finish the Job | WV Honduras</a:t>
            </a:r>
            <a:endParaRPr lang="en-GB"/>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189975" y="1602596"/>
            <a:ext cx="11847202" cy="3255732"/>
          </a:xfrm>
        </p:spPr>
        <p:txBody>
          <a:bodyPr vert="horz" lIns="91440" tIns="45720" rIns="91440" bIns="45720" rtlCol="0" anchor="t">
            <a:normAutofit/>
          </a:bodyPr>
          <a:lstStyle/>
          <a:p>
            <a:pPr marL="0" indent="0" algn="just">
              <a:buNone/>
            </a:pPr>
            <a:r>
              <a:rPr lang="en-US" sz="2800">
                <a:latin typeface="Quicksand"/>
              </a:rPr>
              <a:t>Based on the learning of our Finish the Job plan in Rwanda, we are committed to Finish the Job in Honduras with clean water access by 2027. This will mean reaching 650,000 people.</a:t>
            </a:r>
            <a:endParaRPr lang="en-US" sz="2000">
              <a:latin typeface="Quicksand"/>
            </a:endParaRPr>
          </a:p>
        </p:txBody>
      </p:sp>
      <p:pic>
        <p:nvPicPr>
          <p:cNvPr id="7" name="Imagen 6">
            <a:extLst>
              <a:ext uri="{FF2B5EF4-FFF2-40B4-BE49-F238E27FC236}">
                <a16:creationId xmlns:a16="http://schemas.microsoft.com/office/drawing/2014/main" id="{6E03EC27-0B21-45FA-9868-4BF3F9F8A957}"/>
              </a:ext>
            </a:extLst>
          </p:cNvPr>
          <p:cNvPicPr>
            <a:picLocks noChangeAspect="1"/>
          </p:cNvPicPr>
          <p:nvPr/>
        </p:nvPicPr>
        <p:blipFill rotWithShape="1">
          <a:blip r:embed="rId4"/>
          <a:srcRect t="40551"/>
          <a:stretch/>
        </p:blipFill>
        <p:spPr>
          <a:xfrm>
            <a:off x="-591" y="2933689"/>
            <a:ext cx="6107757" cy="3569288"/>
          </a:xfrm>
          <a:prstGeom prst="rect">
            <a:avLst/>
          </a:prstGeom>
        </p:spPr>
      </p:pic>
      <p:pic>
        <p:nvPicPr>
          <p:cNvPr id="8" name="Imagen 7">
            <a:extLst>
              <a:ext uri="{FF2B5EF4-FFF2-40B4-BE49-F238E27FC236}">
                <a16:creationId xmlns:a16="http://schemas.microsoft.com/office/drawing/2014/main" id="{41235CBE-C182-467B-87AC-2C041AD19796}"/>
              </a:ext>
            </a:extLst>
          </p:cNvPr>
          <p:cNvPicPr>
            <a:picLocks noChangeAspect="1"/>
          </p:cNvPicPr>
          <p:nvPr/>
        </p:nvPicPr>
        <p:blipFill>
          <a:blip r:embed="rId5"/>
          <a:stretch>
            <a:fillRect/>
          </a:stretch>
        </p:blipFill>
        <p:spPr>
          <a:xfrm>
            <a:off x="6015603" y="2928159"/>
            <a:ext cx="6171945" cy="3571869"/>
          </a:xfrm>
          <a:prstGeom prst="rect">
            <a:avLst/>
          </a:prstGeom>
        </p:spPr>
      </p:pic>
    </p:spTree>
    <p:extLst>
      <p:ext uri="{BB962C8B-B14F-4D97-AF65-F5344CB8AC3E}">
        <p14:creationId xmlns:p14="http://schemas.microsoft.com/office/powerpoint/2010/main" val="1749169334"/>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5">
            <a:extLst>
              <a:ext uri="{FF2B5EF4-FFF2-40B4-BE49-F238E27FC236}">
                <a16:creationId xmlns:a16="http://schemas.microsoft.com/office/drawing/2014/main" id="{2139FAD8-A80E-9A71-BA1E-F38DA6C7D85D}"/>
              </a:ext>
            </a:extLst>
          </p:cNvPr>
          <p:cNvPicPr>
            <a:picLocks noGrp="1" noChangeAspect="1"/>
          </p:cNvPicPr>
          <p:nvPr>
            <p:ph idx="1"/>
          </p:nvPr>
        </p:nvPicPr>
        <p:blipFill rotWithShape="1">
          <a:blip r:embed="rId3"/>
          <a:srcRect b="19"/>
          <a:stretch/>
        </p:blipFill>
        <p:spPr>
          <a:xfrm>
            <a:off x="20" y="1282"/>
            <a:ext cx="12191980" cy="6856718"/>
          </a:xfrm>
          <a:prstGeom prst="rect">
            <a:avLst/>
          </a:prstGeom>
        </p:spPr>
      </p:pic>
    </p:spTree>
    <p:extLst>
      <p:ext uri="{BB962C8B-B14F-4D97-AF65-F5344CB8AC3E}">
        <p14:creationId xmlns:p14="http://schemas.microsoft.com/office/powerpoint/2010/main" val="382975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a:xfrm>
            <a:off x="283282" y="6194699"/>
            <a:ext cx="8878211" cy="365125"/>
          </a:xfrm>
        </p:spPr>
        <p:txBody>
          <a:bodyPr/>
          <a:lstStyle/>
          <a:p>
            <a:pPr lvl="0"/>
            <a:r>
              <a:rPr kumimoji="0" lang="en-GB" sz="1400" b="0" i="0" u="none" strike="noStrike" kern="1200" cap="none" spc="0" normalizeH="0" baseline="0" noProof="0">
                <a:ln>
                  <a:noFill/>
                </a:ln>
                <a:solidFill>
                  <a:srgbClr val="CAF906"/>
                </a:solidFill>
                <a:effectLst/>
                <a:uLnTx/>
                <a:uFillTx/>
                <a:latin typeface="Quicksand" pitchFamily="2" charset="0"/>
                <a:ea typeface="+mn-ea"/>
                <a:cs typeface="+mn-cs"/>
              </a:rPr>
              <a:t>1 </a:t>
            </a:r>
            <a:r>
              <a:rPr lang="en-US">
                <a:solidFill>
                  <a:srgbClr val="CAF906"/>
                </a:solidFill>
              </a:rPr>
              <a:t>Healthy School and Home methodology (ESCASAL for its acronym in Spanish)</a:t>
            </a:r>
            <a:endParaRPr kumimoji="0" lang="en-GB" sz="1400" b="0" i="0" u="none" strike="noStrike" kern="1200" cap="none" spc="0" normalizeH="0" baseline="0" noProof="0">
              <a:ln>
                <a:noFill/>
              </a:ln>
              <a:solidFill>
                <a:srgbClr val="CAF906"/>
              </a:solidFill>
              <a:effectLst/>
              <a:uLnTx/>
              <a:uFillTx/>
              <a:latin typeface="Quicksand" pitchFamily="2" charset="0"/>
              <a:ea typeface="+mn-ea"/>
              <a:cs typeface="+mn-cs"/>
            </a:endParaRPr>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214480" y="365125"/>
            <a:ext cx="8547587" cy="1325563"/>
          </a:xfrm>
        </p:spPr>
        <p:txBody>
          <a:bodyPr/>
          <a:lstStyle/>
          <a:p>
            <a:r>
              <a:rPr lang="en-GB"/>
              <a:t>Education Sector</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225528" y="1690688"/>
            <a:ext cx="8536539" cy="3772535"/>
          </a:xfrm>
        </p:spPr>
        <p:txBody>
          <a:bodyPr>
            <a:normAutofit fontScale="92500"/>
          </a:bodyPr>
          <a:lstStyle/>
          <a:p>
            <a:pPr marL="0" indent="0">
              <a:buNone/>
            </a:pPr>
            <a:r>
              <a:rPr lang="en-US" sz="3600"/>
              <a:t>Coordination with the Ministry of Education for:</a:t>
            </a:r>
          </a:p>
          <a:p>
            <a:r>
              <a:rPr lang="en-US" sz="2800"/>
              <a:t>Mapping of WASH infrastructure needs in schools.</a:t>
            </a:r>
          </a:p>
          <a:p>
            <a:r>
              <a:rPr lang="en-US" sz="2800"/>
              <a:t>Formulation of Strategy to achieve the sustainability of WASH services.</a:t>
            </a:r>
          </a:p>
          <a:p>
            <a:r>
              <a:rPr lang="en-US" sz="2800"/>
              <a:t>Insertion of the </a:t>
            </a:r>
            <a:r>
              <a:rPr lang="en-US" sz="2800" baseline="30000"/>
              <a:t>1</a:t>
            </a:r>
            <a:r>
              <a:rPr lang="en-US" sz="2800"/>
              <a:t>ESCASAL and WASH UP! methodologies in the education curriculum.</a:t>
            </a:r>
          </a:p>
          <a:p>
            <a:r>
              <a:rPr lang="en-US" sz="2800"/>
              <a:t>Training workshops for teachers through the ESCASAL and WASH UP! methodologies.</a:t>
            </a:r>
          </a:p>
        </p:txBody>
      </p:sp>
      <p:pic>
        <p:nvPicPr>
          <p:cNvPr id="8" name="Marcador de posición de imagen 7">
            <a:extLst>
              <a:ext uri="{FF2B5EF4-FFF2-40B4-BE49-F238E27FC236}">
                <a16:creationId xmlns:a16="http://schemas.microsoft.com/office/drawing/2014/main" id="{B31D1F15-59DD-4D4A-86F7-0E06DB7095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3115" y="1176910"/>
            <a:ext cx="4652195" cy="4220005"/>
          </a:xfrm>
          <a:prstGeom prst="ellipse">
            <a:avLst/>
          </a:prstGeom>
        </p:spPr>
      </p:pic>
    </p:spTree>
    <p:extLst>
      <p:ext uri="{BB962C8B-B14F-4D97-AF65-F5344CB8AC3E}">
        <p14:creationId xmlns:p14="http://schemas.microsoft.com/office/powerpoint/2010/main" val="2278656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a:xfrm>
            <a:off x="230119" y="6114954"/>
            <a:ext cx="8878211" cy="365125"/>
          </a:xfrm>
        </p:spPr>
        <p:txBody>
          <a:bodyPr/>
          <a:lstStyle/>
          <a:p>
            <a:pPr lvl="0"/>
            <a:r>
              <a:rPr kumimoji="0" lang="en-GB" sz="1400" b="0" i="0" u="none" strike="noStrike" kern="1200" cap="none" spc="0" normalizeH="0" baseline="0" noProof="0">
                <a:ln>
                  <a:noFill/>
                </a:ln>
                <a:solidFill>
                  <a:srgbClr val="CAF906"/>
                </a:solidFill>
                <a:effectLst/>
                <a:uLnTx/>
                <a:uFillTx/>
                <a:latin typeface="Quicksand" pitchFamily="2" charset="0"/>
                <a:ea typeface="+mn-ea"/>
                <a:cs typeface="+mn-cs"/>
              </a:rPr>
              <a:t>1 </a:t>
            </a:r>
            <a:r>
              <a:rPr lang="en-US">
                <a:solidFill>
                  <a:srgbClr val="CAF906"/>
                </a:solidFill>
              </a:rPr>
              <a:t>Menstrual Hygiene Management</a:t>
            </a:r>
            <a:endParaRPr kumimoji="0" lang="en-GB" sz="1400" b="0" i="0" u="none" strike="noStrike" kern="1200" cap="none" spc="0" normalizeH="0" baseline="0" noProof="0">
              <a:ln>
                <a:noFill/>
              </a:ln>
              <a:solidFill>
                <a:srgbClr val="CAF906"/>
              </a:solidFill>
              <a:effectLst/>
              <a:uLnTx/>
              <a:uFillTx/>
              <a:latin typeface="Quicksand" pitchFamily="2" charset="0"/>
              <a:ea typeface="+mn-ea"/>
              <a:cs typeface="+mn-cs"/>
            </a:endParaRPr>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a:xfrm>
            <a:off x="191076" y="365125"/>
            <a:ext cx="8547587" cy="1325563"/>
          </a:xfrm>
        </p:spPr>
        <p:txBody>
          <a:bodyPr/>
          <a:lstStyle/>
          <a:p>
            <a:r>
              <a:rPr lang="en-GB"/>
              <a:t>Education Sector</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132377" y="1696228"/>
            <a:ext cx="9284160" cy="4203856"/>
          </a:xfrm>
        </p:spPr>
        <p:txBody>
          <a:bodyPr vert="horz" lIns="91440" tIns="45720" rIns="91440" bIns="45720" rtlCol="0" anchor="t">
            <a:normAutofit fontScale="85000" lnSpcReduction="20000"/>
          </a:bodyPr>
          <a:lstStyle/>
          <a:p>
            <a:pPr marL="0" indent="0">
              <a:buNone/>
            </a:pPr>
            <a:r>
              <a:rPr lang="en-US" sz="3600">
                <a:latin typeface="Quicksand"/>
              </a:rPr>
              <a:t>Actions implemented in schools:</a:t>
            </a:r>
          </a:p>
          <a:p>
            <a:pPr marL="0" indent="0">
              <a:buNone/>
            </a:pPr>
            <a:endParaRPr lang="en-US" sz="3600">
              <a:latin typeface="Quicksand"/>
            </a:endParaRPr>
          </a:p>
          <a:p>
            <a:r>
              <a:rPr lang="en-US" sz="2800">
                <a:latin typeface="Quicksand"/>
              </a:rPr>
              <a:t>Diagnosis of the WASH infrastructure.</a:t>
            </a:r>
          </a:p>
          <a:p>
            <a:r>
              <a:rPr lang="en-US" sz="2800">
                <a:latin typeface="Quicksand"/>
              </a:rPr>
              <a:t>Installation of water points (taps).</a:t>
            </a:r>
          </a:p>
          <a:p>
            <a:r>
              <a:rPr lang="en-US" sz="2800">
                <a:latin typeface="Quicksand"/>
              </a:rPr>
              <a:t>Construction of sanitation facilities (separate cabins by sex, facilities for </a:t>
            </a:r>
            <a:r>
              <a:rPr lang="en-US" sz="2800" baseline="30000">
                <a:latin typeface="Quicksand"/>
              </a:rPr>
              <a:t>1</a:t>
            </a:r>
            <a:r>
              <a:rPr lang="en-US" sz="2800">
                <a:latin typeface="Quicksand"/>
              </a:rPr>
              <a:t>MHM and for people with limited mobility).</a:t>
            </a:r>
          </a:p>
          <a:p>
            <a:r>
              <a:rPr lang="en-US" sz="2800">
                <a:latin typeface="Quicksand"/>
              </a:rPr>
              <a:t>Construction of handwashing facilities</a:t>
            </a:r>
          </a:p>
          <a:p>
            <a:r>
              <a:rPr lang="en-US" sz="2800">
                <a:latin typeface="Quicksand"/>
              </a:rPr>
              <a:t>Training for children through the ESCASAL and WASH UP! methodologies.</a:t>
            </a:r>
          </a:p>
          <a:p>
            <a:r>
              <a:rPr lang="en-US" sz="2800">
                <a:latin typeface="Quicksand"/>
              </a:rPr>
              <a:t>Celebration of important dates (World Water Day, World Handwashing Day)</a:t>
            </a:r>
          </a:p>
        </p:txBody>
      </p:sp>
      <p:pic>
        <p:nvPicPr>
          <p:cNvPr id="7" name="image11.png">
            <a:extLst>
              <a:ext uri="{FF2B5EF4-FFF2-40B4-BE49-F238E27FC236}">
                <a16:creationId xmlns:a16="http://schemas.microsoft.com/office/drawing/2014/main" id="{80B2B498-34EB-4966-963E-0C39D5F62E24}"/>
              </a:ext>
            </a:extLst>
          </p:cNvPr>
          <p:cNvPicPr/>
          <p:nvPr/>
        </p:nvPicPr>
        <p:blipFill rotWithShape="1">
          <a:blip r:embed="rId3"/>
          <a:srcRect r="3644"/>
          <a:stretch/>
        </p:blipFill>
        <p:spPr>
          <a:xfrm>
            <a:off x="9521510" y="10745"/>
            <a:ext cx="2670490" cy="3306726"/>
          </a:xfrm>
          <a:prstGeom prst="rect">
            <a:avLst/>
          </a:prstGeom>
          <a:ln>
            <a:noFill/>
          </a:ln>
          <a:effectLst>
            <a:outerShdw blurRad="190500" algn="tl" rotWithShape="0">
              <a:srgbClr val="000000">
                <a:alpha val="70000"/>
              </a:srgbClr>
            </a:outerShdw>
          </a:effectLst>
        </p:spPr>
      </p:pic>
      <p:pic>
        <p:nvPicPr>
          <p:cNvPr id="8" name="image12.png">
            <a:extLst>
              <a:ext uri="{FF2B5EF4-FFF2-40B4-BE49-F238E27FC236}">
                <a16:creationId xmlns:a16="http://schemas.microsoft.com/office/drawing/2014/main" id="{2129F32B-BDE3-4A56-9C4A-DB24C8430671}"/>
              </a:ext>
            </a:extLst>
          </p:cNvPr>
          <p:cNvPicPr/>
          <p:nvPr/>
        </p:nvPicPr>
        <p:blipFill>
          <a:blip r:embed="rId4"/>
          <a:stretch>
            <a:fillRect/>
          </a:stretch>
        </p:blipFill>
        <p:spPr>
          <a:xfrm>
            <a:off x="9510823" y="3332777"/>
            <a:ext cx="2681177" cy="3525222"/>
          </a:xfrm>
          <a:prstGeom prst="rect">
            <a:avLst/>
          </a:prstGeom>
          <a:ln>
            <a:noFill/>
          </a:ln>
          <a:effectLst>
            <a:outerShdw blurRad="190500" algn="tl" rotWithShape="0">
              <a:srgbClr val="000000">
                <a:alpha val="70000"/>
              </a:srgbClr>
            </a:outerShdw>
          </a:effectLst>
        </p:spPr>
      </p:pic>
      <p:sp>
        <p:nvSpPr>
          <p:cNvPr id="9" name="Content Placeholder 5">
            <a:extLst>
              <a:ext uri="{FF2B5EF4-FFF2-40B4-BE49-F238E27FC236}">
                <a16:creationId xmlns:a16="http://schemas.microsoft.com/office/drawing/2014/main" id="{B4885878-35B7-45B8-ADA5-C854BF844C56}"/>
              </a:ext>
            </a:extLst>
          </p:cNvPr>
          <p:cNvSpPr txBox="1">
            <a:spLocks/>
          </p:cNvSpPr>
          <p:nvPr/>
        </p:nvSpPr>
        <p:spPr>
          <a:xfrm>
            <a:off x="10214617" y="10745"/>
            <a:ext cx="1668103" cy="801653"/>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200" b="0" kern="1200">
                <a:solidFill>
                  <a:schemeClr val="bg1"/>
                </a:solidFill>
                <a:latin typeface="Quicksand" pitchFamily="2" charset="0"/>
                <a:ea typeface="+mn-ea"/>
                <a:cs typeface="+mn-cs"/>
              </a:defRPr>
            </a:lvl1pPr>
            <a:lvl2pPr marL="684000" indent="-182563" algn="l" defTabSz="914400" rtl="0" eaLnBrk="1" latinLnBrk="0" hangingPunct="1">
              <a:lnSpc>
                <a:spcPct val="90000"/>
              </a:lnSpc>
              <a:spcBef>
                <a:spcPts val="500"/>
              </a:spcBef>
              <a:buClr>
                <a:schemeClr val="tx2"/>
              </a:buClr>
              <a:buFont typeface="System Font Regular"/>
              <a:buChar char="-"/>
              <a:defRPr sz="2000" kern="1200">
                <a:solidFill>
                  <a:schemeClr val="bg1"/>
                </a:solidFill>
                <a:latin typeface="Quicksand" pitchFamily="2" charset="0"/>
                <a:ea typeface="+mn-ea"/>
                <a:cs typeface="+mn-cs"/>
              </a:defRPr>
            </a:lvl2pPr>
            <a:lvl3pPr marL="1368000" indent="-182563"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bg1"/>
                </a:solidFill>
                <a:latin typeface="Quicksand" pitchFamily="2" charset="0"/>
                <a:ea typeface="+mn-ea"/>
                <a:cs typeface="+mn-cs"/>
              </a:defRPr>
            </a:lvl3pPr>
            <a:lvl4pPr marL="2052000" indent="-182563" algn="l" defTabSz="914400" rtl="0" eaLnBrk="1" latinLnBrk="0" hangingPunct="1">
              <a:lnSpc>
                <a:spcPct val="90000"/>
              </a:lnSpc>
              <a:spcBef>
                <a:spcPts val="500"/>
              </a:spcBef>
              <a:buClr>
                <a:schemeClr val="tx2"/>
              </a:buClr>
              <a:buFont typeface="System Font Regular"/>
              <a:buChar char="-"/>
              <a:defRPr sz="1600" kern="1200">
                <a:solidFill>
                  <a:schemeClr val="bg1"/>
                </a:solidFill>
                <a:latin typeface="Quicksand" pitchFamily="2" charset="0"/>
                <a:ea typeface="+mn-ea"/>
                <a:cs typeface="+mn-cs"/>
              </a:defRPr>
            </a:lvl4pPr>
            <a:lvl5pPr marL="2736000" indent="-182563"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bg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a:t>Before</a:t>
            </a:r>
            <a:endParaRPr lang="en-US" sz="2800"/>
          </a:p>
        </p:txBody>
      </p:sp>
      <p:sp>
        <p:nvSpPr>
          <p:cNvPr id="12" name="Content Placeholder 5">
            <a:extLst>
              <a:ext uri="{FF2B5EF4-FFF2-40B4-BE49-F238E27FC236}">
                <a16:creationId xmlns:a16="http://schemas.microsoft.com/office/drawing/2014/main" id="{9ED5E264-0C2B-4D32-85EC-E11DACCA1293}"/>
              </a:ext>
            </a:extLst>
          </p:cNvPr>
          <p:cNvSpPr txBox="1">
            <a:spLocks/>
          </p:cNvSpPr>
          <p:nvPr/>
        </p:nvSpPr>
        <p:spPr>
          <a:xfrm>
            <a:off x="10308337" y="3422044"/>
            <a:ext cx="1466820" cy="600370"/>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200" b="0" kern="1200">
                <a:solidFill>
                  <a:schemeClr val="bg1"/>
                </a:solidFill>
                <a:latin typeface="Quicksand" pitchFamily="2" charset="0"/>
                <a:ea typeface="+mn-ea"/>
                <a:cs typeface="+mn-cs"/>
              </a:defRPr>
            </a:lvl1pPr>
            <a:lvl2pPr marL="684000" indent="-182563" algn="l" defTabSz="914400" rtl="0" eaLnBrk="1" latinLnBrk="0" hangingPunct="1">
              <a:lnSpc>
                <a:spcPct val="90000"/>
              </a:lnSpc>
              <a:spcBef>
                <a:spcPts val="500"/>
              </a:spcBef>
              <a:buClr>
                <a:schemeClr val="tx2"/>
              </a:buClr>
              <a:buFont typeface="System Font Regular"/>
              <a:buChar char="-"/>
              <a:defRPr sz="2000" kern="1200">
                <a:solidFill>
                  <a:schemeClr val="bg1"/>
                </a:solidFill>
                <a:latin typeface="Quicksand" pitchFamily="2" charset="0"/>
                <a:ea typeface="+mn-ea"/>
                <a:cs typeface="+mn-cs"/>
              </a:defRPr>
            </a:lvl2pPr>
            <a:lvl3pPr marL="1368000" indent="-182563"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bg1"/>
                </a:solidFill>
                <a:latin typeface="Quicksand" pitchFamily="2" charset="0"/>
                <a:ea typeface="+mn-ea"/>
                <a:cs typeface="+mn-cs"/>
              </a:defRPr>
            </a:lvl3pPr>
            <a:lvl4pPr marL="2052000" indent="-182563" algn="l" defTabSz="914400" rtl="0" eaLnBrk="1" latinLnBrk="0" hangingPunct="1">
              <a:lnSpc>
                <a:spcPct val="90000"/>
              </a:lnSpc>
              <a:spcBef>
                <a:spcPts val="500"/>
              </a:spcBef>
              <a:buClr>
                <a:schemeClr val="tx2"/>
              </a:buClr>
              <a:buFont typeface="System Font Regular"/>
              <a:buChar char="-"/>
              <a:defRPr sz="1600" kern="1200">
                <a:solidFill>
                  <a:schemeClr val="bg1"/>
                </a:solidFill>
                <a:latin typeface="Quicksand" pitchFamily="2" charset="0"/>
                <a:ea typeface="+mn-ea"/>
                <a:cs typeface="+mn-cs"/>
              </a:defRPr>
            </a:lvl4pPr>
            <a:lvl5pPr marL="2736000" indent="-182563"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bg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a:t>After</a:t>
            </a:r>
            <a:endParaRPr lang="en-US" sz="2800"/>
          </a:p>
        </p:txBody>
      </p:sp>
    </p:spTree>
    <p:extLst>
      <p:ext uri="{BB962C8B-B14F-4D97-AF65-F5344CB8AC3E}">
        <p14:creationId xmlns:p14="http://schemas.microsoft.com/office/powerpoint/2010/main" val="765436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888834" y="305621"/>
            <a:ext cx="2183056" cy="1057639"/>
          </a:xfrm>
        </p:spPr>
        <p:txBody>
          <a:bodyPr vert="horz" lIns="91440" tIns="45720" rIns="91440" bIns="45720" rtlCol="0" anchor="t">
            <a:normAutofit lnSpcReduction="10000"/>
          </a:bodyPr>
          <a:lstStyle/>
          <a:p>
            <a:pPr algn="ctr"/>
            <a:r>
              <a:rPr lang="en-GB" sz="2400" b="1">
                <a:latin typeface="Quicksand"/>
              </a:rPr>
              <a:t>WASH Infrastructure in Schools</a:t>
            </a:r>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241562" y="3835061"/>
            <a:ext cx="2694661" cy="865909"/>
          </a:xfrm>
        </p:spPr>
        <p:txBody>
          <a:bodyPr/>
          <a:lstStyle/>
          <a:p>
            <a:r>
              <a:rPr lang="en-GB"/>
              <a:t>Access to clean water</a:t>
            </a:r>
          </a:p>
        </p:txBody>
      </p:sp>
      <p:sp>
        <p:nvSpPr>
          <p:cNvPr id="7" name="Text Placeholder 6">
            <a:extLst>
              <a:ext uri="{FF2B5EF4-FFF2-40B4-BE49-F238E27FC236}">
                <a16:creationId xmlns:a16="http://schemas.microsoft.com/office/drawing/2014/main" id="{78E4B8A6-7360-5339-C0F9-A7A34E169874}"/>
              </a:ext>
            </a:extLst>
          </p:cNvPr>
          <p:cNvSpPr>
            <a:spLocks noGrp="1"/>
          </p:cNvSpPr>
          <p:nvPr>
            <p:ph type="body" idx="11"/>
          </p:nvPr>
        </p:nvSpPr>
        <p:spPr>
          <a:xfrm>
            <a:off x="7974889" y="3570912"/>
            <a:ext cx="2798257" cy="865909"/>
          </a:xfrm>
        </p:spPr>
        <p:txBody>
          <a:bodyPr/>
          <a:lstStyle/>
          <a:p>
            <a:r>
              <a:rPr lang="en-GB"/>
              <a:t>Access to sanitation facilities</a:t>
            </a:r>
          </a:p>
        </p:txBody>
      </p:sp>
      <p:pic>
        <p:nvPicPr>
          <p:cNvPr id="13" name="Marcador de posición de imagen 12">
            <a:extLst>
              <a:ext uri="{FF2B5EF4-FFF2-40B4-BE49-F238E27FC236}">
                <a16:creationId xmlns:a16="http://schemas.microsoft.com/office/drawing/2014/main" id="{4C7206A4-443D-43E7-9B6C-29B7EF68FEF5}"/>
              </a:ext>
            </a:extLst>
          </p:cNvPr>
          <p:cNvPicPr>
            <a:picLocks noGrp="1" noChangeAspect="1"/>
          </p:cNvPicPr>
          <p:nvPr>
            <p:ph type="pic" idx="12"/>
          </p:nvPr>
        </p:nvPicPr>
        <p:blipFill>
          <a:blip r:embed="rId3">
            <a:extLst>
              <a:ext uri="{28A0092B-C50C-407E-A947-70E740481C1C}">
                <a14:useLocalDpi xmlns:a14="http://schemas.microsoft.com/office/drawing/2010/main" val="0"/>
              </a:ext>
            </a:extLst>
          </a:blip>
          <a:stretch>
            <a:fillRect/>
          </a:stretch>
        </p:blipFill>
        <p:spPr>
          <a:xfrm>
            <a:off x="460906" y="648988"/>
            <a:ext cx="3421930" cy="3100570"/>
          </a:xfrm>
        </p:spPr>
      </p:pic>
      <p:pic>
        <p:nvPicPr>
          <p:cNvPr id="4" name="Marcador de posición de imagen 3">
            <a:extLst>
              <a:ext uri="{FF2B5EF4-FFF2-40B4-BE49-F238E27FC236}">
                <a16:creationId xmlns:a16="http://schemas.microsoft.com/office/drawing/2014/main" id="{A43573D5-2B74-4D2A-B81F-BD66E83FA8C8}"/>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tretch>
            <a:fillRect/>
          </a:stretch>
        </p:blipFill>
        <p:spPr>
          <a:xfrm>
            <a:off x="3129092" y="3455893"/>
            <a:ext cx="5166198" cy="3874648"/>
          </a:xfrm>
        </p:spPr>
      </p:pic>
      <p:sp>
        <p:nvSpPr>
          <p:cNvPr id="18" name="Text Placeholder 6">
            <a:extLst>
              <a:ext uri="{FF2B5EF4-FFF2-40B4-BE49-F238E27FC236}">
                <a16:creationId xmlns:a16="http://schemas.microsoft.com/office/drawing/2014/main" id="{34F5953C-E1D9-46D0-ADB2-C97B26509660}"/>
              </a:ext>
            </a:extLst>
          </p:cNvPr>
          <p:cNvSpPr txBox="1">
            <a:spLocks/>
          </p:cNvSpPr>
          <p:nvPr/>
        </p:nvSpPr>
        <p:spPr>
          <a:xfrm>
            <a:off x="7688502" y="6568649"/>
            <a:ext cx="2798257" cy="8659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a:t>Access to handwashing facilities</a:t>
            </a:r>
          </a:p>
        </p:txBody>
      </p:sp>
      <p:pic>
        <p:nvPicPr>
          <p:cNvPr id="11" name="Marcador de posición de imagen 16">
            <a:extLst>
              <a:ext uri="{FF2B5EF4-FFF2-40B4-BE49-F238E27FC236}">
                <a16:creationId xmlns:a16="http://schemas.microsoft.com/office/drawing/2014/main" id="{E4C90E8D-DD29-415B-917F-919DD2F47A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67482" y="12474"/>
            <a:ext cx="4648601" cy="3416526"/>
          </a:xfrm>
          <a:prstGeom prst="ellipse">
            <a:avLst/>
          </a:prstGeom>
        </p:spPr>
      </p:pic>
    </p:spTree>
    <p:extLst>
      <p:ext uri="{BB962C8B-B14F-4D97-AF65-F5344CB8AC3E}">
        <p14:creationId xmlns:p14="http://schemas.microsoft.com/office/powerpoint/2010/main" val="1986342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4015258" y="165690"/>
            <a:ext cx="1847482" cy="1081569"/>
          </a:xfrm>
        </p:spPr>
        <p:txBody>
          <a:bodyPr vert="horz" lIns="91440" tIns="45720" rIns="91440" bIns="45720" rtlCol="0" anchor="t">
            <a:normAutofit/>
          </a:bodyPr>
          <a:lstStyle/>
          <a:p>
            <a:pPr algn="ctr"/>
            <a:r>
              <a:rPr lang="en-GB" sz="2400" b="1">
                <a:latin typeface="Quicksand"/>
              </a:rPr>
              <a:t>WASH Promotion in Schools</a:t>
            </a:r>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4521448" y="3328358"/>
            <a:ext cx="2694661" cy="865909"/>
          </a:xfrm>
        </p:spPr>
        <p:txBody>
          <a:bodyPr/>
          <a:lstStyle/>
          <a:p>
            <a:r>
              <a:rPr lang="en-GB"/>
              <a:t>Handwashing World Day</a:t>
            </a:r>
          </a:p>
        </p:txBody>
      </p:sp>
      <p:sp>
        <p:nvSpPr>
          <p:cNvPr id="7" name="Text Placeholder 6">
            <a:extLst>
              <a:ext uri="{FF2B5EF4-FFF2-40B4-BE49-F238E27FC236}">
                <a16:creationId xmlns:a16="http://schemas.microsoft.com/office/drawing/2014/main" id="{78E4B8A6-7360-5339-C0F9-A7A34E169874}"/>
              </a:ext>
            </a:extLst>
          </p:cNvPr>
          <p:cNvSpPr>
            <a:spLocks noGrp="1"/>
          </p:cNvSpPr>
          <p:nvPr>
            <p:ph type="body" idx="11"/>
          </p:nvPr>
        </p:nvSpPr>
        <p:spPr>
          <a:xfrm>
            <a:off x="867560" y="3839668"/>
            <a:ext cx="2177679" cy="865909"/>
          </a:xfrm>
        </p:spPr>
        <p:txBody>
          <a:bodyPr/>
          <a:lstStyle/>
          <a:p>
            <a:pPr algn="ctr"/>
            <a:r>
              <a:rPr lang="en-US"/>
              <a:t>WASH UP! session directed by the teacher</a:t>
            </a:r>
            <a:endParaRPr lang="en-GB"/>
          </a:p>
        </p:txBody>
      </p:sp>
      <p:pic>
        <p:nvPicPr>
          <p:cNvPr id="13" name="Marcador de posición de imagen 12">
            <a:extLst>
              <a:ext uri="{FF2B5EF4-FFF2-40B4-BE49-F238E27FC236}">
                <a16:creationId xmlns:a16="http://schemas.microsoft.com/office/drawing/2014/main" id="{4C7206A4-443D-43E7-9B6C-29B7EF68FEF5}"/>
              </a:ext>
            </a:extLst>
          </p:cNvPr>
          <p:cNvPicPr>
            <a:picLocks noGrp="1" noChangeAspect="1"/>
          </p:cNvPicPr>
          <p:nvPr>
            <p:ph type="pic" idx="12"/>
          </p:nvPr>
        </p:nvPicPr>
        <p:blipFill>
          <a:blip r:embed="rId3">
            <a:extLst>
              <a:ext uri="{28A0092B-C50C-407E-A947-70E740481C1C}">
                <a14:useLocalDpi xmlns:a14="http://schemas.microsoft.com/office/drawing/2010/main" val="0"/>
              </a:ext>
            </a:extLst>
          </a:blip>
          <a:stretch>
            <a:fillRect/>
          </a:stretch>
        </p:blipFill>
        <p:spPr>
          <a:xfrm>
            <a:off x="-10870" y="1144796"/>
            <a:ext cx="3934478" cy="2622985"/>
          </a:xfrm>
        </p:spPr>
      </p:pic>
      <p:pic>
        <p:nvPicPr>
          <p:cNvPr id="4" name="Marcador de posición de imagen 3">
            <a:extLst>
              <a:ext uri="{FF2B5EF4-FFF2-40B4-BE49-F238E27FC236}">
                <a16:creationId xmlns:a16="http://schemas.microsoft.com/office/drawing/2014/main" id="{A43573D5-2B74-4D2A-B81F-BD66E83FA8C8}"/>
              </a:ext>
            </a:extLst>
          </p:cNvPr>
          <p:cNvPicPr>
            <a:picLocks noGrp="1" noChangeAspect="1"/>
          </p:cNvPicPr>
          <p:nvPr>
            <p:ph type="pic" idx="13"/>
          </p:nvPr>
        </p:nvPicPr>
        <p:blipFill>
          <a:blip r:embed="rId4">
            <a:extLst>
              <a:ext uri="{28A0092B-C50C-407E-A947-70E740481C1C}">
                <a14:useLocalDpi xmlns:a14="http://schemas.microsoft.com/office/drawing/2010/main" val="0"/>
              </a:ext>
            </a:extLst>
          </a:blip>
          <a:stretch>
            <a:fillRect/>
          </a:stretch>
        </p:blipFill>
        <p:spPr>
          <a:xfrm>
            <a:off x="3129092" y="3671572"/>
            <a:ext cx="5166198" cy="3443291"/>
          </a:xfrm>
        </p:spPr>
      </p:pic>
      <p:pic>
        <p:nvPicPr>
          <p:cNvPr id="8" name="Marcador de posición de imagen 7">
            <a:extLst>
              <a:ext uri="{FF2B5EF4-FFF2-40B4-BE49-F238E27FC236}">
                <a16:creationId xmlns:a16="http://schemas.microsoft.com/office/drawing/2014/main" id="{267ED8D5-E5FA-42C9-A4C0-69AFDE212A14}"/>
              </a:ext>
            </a:extLst>
          </p:cNvPr>
          <p:cNvPicPr>
            <a:picLocks noGrp="1" noChangeAspect="1"/>
          </p:cNvPicPr>
          <p:nvPr>
            <p:ph type="pic" idx="14"/>
          </p:nvPr>
        </p:nvPicPr>
        <p:blipFill>
          <a:blip r:embed="rId5">
            <a:extLst>
              <a:ext uri="{28A0092B-C50C-407E-A947-70E740481C1C}">
                <a14:useLocalDpi xmlns:a14="http://schemas.microsoft.com/office/drawing/2010/main" val="0"/>
              </a:ext>
            </a:extLst>
          </a:blip>
          <a:srcRect l="21504" r="21504"/>
          <a:stretch>
            <a:fillRect/>
          </a:stretch>
        </p:blipFill>
        <p:spPr/>
      </p:pic>
      <p:sp>
        <p:nvSpPr>
          <p:cNvPr id="12" name="Text Placeholder 6">
            <a:extLst>
              <a:ext uri="{FF2B5EF4-FFF2-40B4-BE49-F238E27FC236}">
                <a16:creationId xmlns:a16="http://schemas.microsoft.com/office/drawing/2014/main" id="{5BBD4C3A-371F-4B94-8DB5-098FA4F6AA4B}"/>
              </a:ext>
            </a:extLst>
          </p:cNvPr>
          <p:cNvSpPr txBox="1">
            <a:spLocks/>
          </p:cNvSpPr>
          <p:nvPr/>
        </p:nvSpPr>
        <p:spPr>
          <a:xfrm>
            <a:off x="8039542" y="3082491"/>
            <a:ext cx="1895795" cy="8659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a:t>Child-to-child handwashing training</a:t>
            </a:r>
            <a:endParaRPr lang="en-GB"/>
          </a:p>
        </p:txBody>
      </p:sp>
    </p:spTree>
    <p:extLst>
      <p:ext uri="{BB962C8B-B14F-4D97-AF65-F5344CB8AC3E}">
        <p14:creationId xmlns:p14="http://schemas.microsoft.com/office/powerpoint/2010/main" val="1149219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742089" y="122558"/>
            <a:ext cx="2351068" cy="1426625"/>
          </a:xfrm>
        </p:spPr>
        <p:txBody>
          <a:bodyPr vert="horz" lIns="91440" tIns="45720" rIns="91440" bIns="45720" rtlCol="0" anchor="t">
            <a:normAutofit/>
          </a:bodyPr>
          <a:lstStyle/>
          <a:p>
            <a:pPr algn="ctr"/>
            <a:r>
              <a:rPr lang="en-US" sz="1800" b="1">
                <a:latin typeface="Quicksand"/>
              </a:rPr>
              <a:t>Story: </a:t>
            </a:r>
            <a:endParaRPr lang="en-GB" sz="1800" b="1">
              <a:latin typeface="Quicksand"/>
            </a:endParaRPr>
          </a:p>
          <a:p>
            <a:pPr algn="ctr"/>
            <a:r>
              <a:rPr lang="en-US" sz="1800" b="1">
                <a:latin typeface="Quicksand"/>
              </a:rPr>
              <a:t>'Clean and Happy' in My School</a:t>
            </a:r>
            <a:endParaRPr lang="en-GB" sz="1800" b="1">
              <a:latin typeface="Quicksand"/>
            </a:endParaRPr>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532838" y="2041450"/>
            <a:ext cx="4804706" cy="3296093"/>
          </a:xfrm>
        </p:spPr>
        <p:txBody>
          <a:bodyPr>
            <a:normAutofit/>
          </a:bodyPr>
          <a:lstStyle/>
          <a:p>
            <a:r>
              <a:rPr lang="en-US" sz="2800"/>
              <a:t>"I want the WASH UP! methodology to reach all schools in Honduras, because just as I was able to learn about hygiene in a fun way, I want other children to do it too"</a:t>
            </a:r>
            <a:endParaRPr lang="en-GB" sz="2800"/>
          </a:p>
        </p:txBody>
      </p:sp>
      <p:pic>
        <p:nvPicPr>
          <p:cNvPr id="10" name="Marcador de posición de imagen 9">
            <a:extLst>
              <a:ext uri="{FF2B5EF4-FFF2-40B4-BE49-F238E27FC236}">
                <a16:creationId xmlns:a16="http://schemas.microsoft.com/office/drawing/2014/main" id="{26D9FBC2-CC79-47ED-8BEC-5310279C9117}"/>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l="11998" r="11998"/>
          <a:stretch>
            <a:fillRect/>
          </a:stretch>
        </p:blipFill>
        <p:spPr>
          <a:xfrm>
            <a:off x="5803181" y="541164"/>
            <a:ext cx="6063316" cy="5981910"/>
          </a:xfrm>
        </p:spPr>
      </p:pic>
      <p:sp>
        <p:nvSpPr>
          <p:cNvPr id="20" name="Text Placeholder 5">
            <a:extLst>
              <a:ext uri="{FF2B5EF4-FFF2-40B4-BE49-F238E27FC236}">
                <a16:creationId xmlns:a16="http://schemas.microsoft.com/office/drawing/2014/main" id="{01CF2DCF-7480-4C8C-B7B1-7B28C3EA7B76}"/>
              </a:ext>
            </a:extLst>
          </p:cNvPr>
          <p:cNvSpPr txBox="1">
            <a:spLocks/>
          </p:cNvSpPr>
          <p:nvPr/>
        </p:nvSpPr>
        <p:spPr>
          <a:xfrm>
            <a:off x="3642931" y="5337543"/>
            <a:ext cx="3854864" cy="32960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1600"/>
              <a:t>Lesly Flores (10 years old)</a:t>
            </a:r>
          </a:p>
          <a:p>
            <a:r>
              <a:rPr lang="en-US" sz="1600"/>
              <a:t>Juan Molina School</a:t>
            </a:r>
          </a:p>
          <a:p>
            <a:r>
              <a:rPr lang="en-US" sz="1600" err="1"/>
              <a:t>Matazano</a:t>
            </a:r>
            <a:r>
              <a:rPr lang="en-US" sz="1600"/>
              <a:t> Community,</a:t>
            </a:r>
          </a:p>
          <a:p>
            <a:r>
              <a:rPr lang="en-US" sz="1600" err="1"/>
              <a:t>Jamastran</a:t>
            </a:r>
            <a:r>
              <a:rPr lang="en-US" sz="1600"/>
              <a:t> AP, Honduras</a:t>
            </a:r>
            <a:endParaRPr lang="en-GB" sz="1600"/>
          </a:p>
        </p:txBody>
      </p:sp>
    </p:spTree>
    <p:extLst>
      <p:ext uri="{BB962C8B-B14F-4D97-AF65-F5344CB8AC3E}">
        <p14:creationId xmlns:p14="http://schemas.microsoft.com/office/powerpoint/2010/main" val="8356141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7F466FC-8147-1CD7-7A2D-BF222C193D97}"/>
              </a:ext>
            </a:extLst>
          </p:cNvPr>
          <p:cNvSpPr>
            <a:spLocks noGrp="1"/>
          </p:cNvSpPr>
          <p:nvPr>
            <p:ph type="ftr" sz="quarter" idx="3"/>
          </p:nvPr>
        </p:nvSpPr>
        <p:spPr>
          <a:xfrm>
            <a:off x="3551274" y="6114954"/>
            <a:ext cx="6104634" cy="370906"/>
          </a:xfrm>
        </p:spPr>
        <p:txBody>
          <a:bodyPr/>
          <a:lstStyle/>
          <a:p>
            <a:r>
              <a:rPr kumimoji="0" lang="en-GB" sz="1400" b="0" i="0" u="none" strike="noStrike" kern="1200" cap="none" spc="0" normalizeH="0" baseline="0" noProof="0">
                <a:ln>
                  <a:noFill/>
                </a:ln>
                <a:solidFill>
                  <a:prstClr val="white"/>
                </a:solidFill>
                <a:effectLst/>
                <a:uLnTx/>
                <a:uFillTx/>
                <a:latin typeface="Quicksand" pitchFamily="2" charset="0"/>
                <a:ea typeface="+mn-ea"/>
                <a:cs typeface="+mn-cs"/>
              </a:rPr>
              <a:t>1 </a:t>
            </a:r>
            <a:r>
              <a:rPr lang="es-HN" err="1"/>
              <a:t>Health</a:t>
            </a:r>
            <a:r>
              <a:rPr lang="es-HN"/>
              <a:t> </a:t>
            </a:r>
            <a:r>
              <a:rPr lang="es-HN" err="1"/>
              <a:t>Care</a:t>
            </a:r>
            <a:r>
              <a:rPr lang="es-HN"/>
              <a:t> </a:t>
            </a:r>
            <a:r>
              <a:rPr lang="es-HN" err="1"/>
              <a:t>Facilities</a:t>
            </a:r>
            <a:endParaRPr lang="es-HN"/>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Quicksand" pitchFamily="2" charset="0"/>
              <a:ea typeface="+mn-ea"/>
              <a:cs typeface="+mn-cs"/>
            </a:endParaRPr>
          </a:p>
        </p:txBody>
      </p:sp>
      <p:sp>
        <p:nvSpPr>
          <p:cNvPr id="5" name="Content Placeholder 4">
            <a:extLst>
              <a:ext uri="{FF2B5EF4-FFF2-40B4-BE49-F238E27FC236}">
                <a16:creationId xmlns:a16="http://schemas.microsoft.com/office/drawing/2014/main" id="{A7FF7F4A-043E-83AE-102D-79A8750A35C8}"/>
              </a:ext>
            </a:extLst>
          </p:cNvPr>
          <p:cNvSpPr>
            <a:spLocks noGrp="1"/>
          </p:cNvSpPr>
          <p:nvPr>
            <p:ph type="body" idx="1"/>
          </p:nvPr>
        </p:nvSpPr>
        <p:spPr>
          <a:xfrm>
            <a:off x="3483467" y="1228689"/>
            <a:ext cx="8281457" cy="4512891"/>
          </a:xfrm>
        </p:spPr>
        <p:txBody>
          <a:bodyPr vert="horz" lIns="91440" tIns="45720" rIns="91440" bIns="45720" rtlCol="0" anchor="t">
            <a:normAutofit lnSpcReduction="10000"/>
          </a:bodyPr>
          <a:lstStyle/>
          <a:p>
            <a:pPr marL="342900" indent="-342900" algn="l">
              <a:buFont typeface="Arial"/>
              <a:buChar char="•"/>
            </a:pPr>
            <a:r>
              <a:rPr lang="en-US" sz="2400">
                <a:latin typeface="Quicksand"/>
              </a:rPr>
              <a:t> Coordination with the Ministry of Health </a:t>
            </a:r>
            <a:endParaRPr lang="en-US"/>
          </a:p>
          <a:p>
            <a:pPr marL="457200" indent="-457200" algn="l">
              <a:buFont typeface="Arial" panose="020B0604020202020204" pitchFamily="34" charset="0"/>
              <a:buChar char="•"/>
            </a:pPr>
            <a:r>
              <a:rPr lang="en-US" sz="2400">
                <a:latin typeface="Quicksand"/>
              </a:rPr>
              <a:t>Mapping of WASH infrastructure needs in </a:t>
            </a:r>
            <a:r>
              <a:rPr lang="en-US" sz="2400" baseline="30000">
                <a:latin typeface="Quicksand"/>
              </a:rPr>
              <a:t>1</a:t>
            </a:r>
            <a:r>
              <a:rPr lang="en-US" sz="2400">
                <a:latin typeface="Quicksand"/>
              </a:rPr>
              <a:t>HCFs.</a:t>
            </a:r>
          </a:p>
          <a:p>
            <a:pPr marL="457200" indent="-457200" algn="l">
              <a:buFont typeface="Arial" panose="020B0604020202020204" pitchFamily="34" charset="0"/>
              <a:buChar char="•"/>
            </a:pPr>
            <a:r>
              <a:rPr lang="en-US" sz="2400">
                <a:latin typeface="Quicksand"/>
              </a:rPr>
              <a:t>Installation of water points (taps).</a:t>
            </a:r>
          </a:p>
          <a:p>
            <a:pPr marL="457200" indent="-457200" algn="l">
              <a:buFont typeface="Arial" panose="020B0604020202020204" pitchFamily="34" charset="0"/>
              <a:buChar char="•"/>
            </a:pPr>
            <a:r>
              <a:rPr lang="en-US" sz="2400">
                <a:latin typeface="Quicksand"/>
              </a:rPr>
              <a:t>Construction of sanitation facilities (separate cabins by sex, facilities for MHM and for people with limited mobility).</a:t>
            </a:r>
          </a:p>
          <a:p>
            <a:pPr marL="457200" indent="-457200" algn="l">
              <a:buFont typeface="Arial" panose="020B0604020202020204" pitchFamily="34" charset="0"/>
              <a:buChar char="•"/>
            </a:pPr>
            <a:r>
              <a:rPr lang="en-US" sz="2400">
                <a:latin typeface="Quicksand"/>
              </a:rPr>
              <a:t>Construction of handwashing facilities and waste management.</a:t>
            </a:r>
          </a:p>
          <a:p>
            <a:pPr marL="457200" indent="-457200" algn="l">
              <a:buFont typeface="Arial" panose="020B0604020202020204" pitchFamily="34" charset="0"/>
              <a:buChar char="•"/>
            </a:pPr>
            <a:r>
              <a:rPr lang="en-US" sz="2400">
                <a:latin typeface="Quicksand"/>
              </a:rPr>
              <a:t>Construction of women's showers in the postnatal care area.</a:t>
            </a:r>
          </a:p>
          <a:p>
            <a:pPr marL="457200" indent="-457200" algn="l">
              <a:buFont typeface="Arial" panose="020B0604020202020204" pitchFamily="34" charset="0"/>
              <a:buChar char="•"/>
            </a:pPr>
            <a:r>
              <a:rPr lang="en-US" sz="2400">
                <a:latin typeface="Quicksand"/>
              </a:rPr>
              <a:t>Training on cleaning procedures for staff.</a:t>
            </a:r>
          </a:p>
          <a:p>
            <a:pPr marL="342900" indent="-342900" algn="l">
              <a:buFont typeface="Arial"/>
              <a:buChar char="•"/>
            </a:pPr>
            <a:r>
              <a:rPr lang="en-US" sz="2400">
                <a:latin typeface="Quicksand"/>
              </a:rPr>
              <a:t>Coordination with HCF staff to monitor water quality, </a:t>
            </a:r>
            <a:r>
              <a:rPr lang="en-GB" sz="2400">
                <a:latin typeface="Quicksand"/>
              </a:rPr>
              <a:t>Campaigns to sensitize HHs</a:t>
            </a:r>
            <a:r>
              <a:rPr lang="en-US" sz="2400">
                <a:latin typeface="Quicksand"/>
              </a:rPr>
              <a:t> and environmental sanitation.</a:t>
            </a:r>
          </a:p>
        </p:txBody>
      </p:sp>
      <p:sp>
        <p:nvSpPr>
          <p:cNvPr id="2" name="Title 1">
            <a:extLst>
              <a:ext uri="{FF2B5EF4-FFF2-40B4-BE49-F238E27FC236}">
                <a16:creationId xmlns:a16="http://schemas.microsoft.com/office/drawing/2014/main" id="{6993AABD-69F7-8EF2-4C5C-786F7999511A}"/>
              </a:ext>
            </a:extLst>
          </p:cNvPr>
          <p:cNvSpPr>
            <a:spLocks noGrp="1"/>
          </p:cNvSpPr>
          <p:nvPr>
            <p:ph type="title"/>
          </p:nvPr>
        </p:nvSpPr>
        <p:spPr>
          <a:xfrm>
            <a:off x="-2565424" y="202548"/>
            <a:ext cx="9282430" cy="752109"/>
          </a:xfrm>
        </p:spPr>
        <p:txBody>
          <a:bodyPr/>
          <a:lstStyle/>
          <a:p>
            <a:r>
              <a:rPr lang="en-GB"/>
              <a:t>Health Sector</a:t>
            </a:r>
          </a:p>
        </p:txBody>
      </p:sp>
      <p:pic>
        <p:nvPicPr>
          <p:cNvPr id="7" name="Marcador de posición de imagen 6">
            <a:extLst>
              <a:ext uri="{FF2B5EF4-FFF2-40B4-BE49-F238E27FC236}">
                <a16:creationId xmlns:a16="http://schemas.microsoft.com/office/drawing/2014/main" id="{C595730A-C99C-4CF1-B4A6-8415A1FAF3D2}"/>
              </a:ext>
            </a:extLst>
          </p:cNvPr>
          <p:cNvPicPr>
            <a:picLocks noChangeAspect="1"/>
          </p:cNvPicPr>
          <p:nvPr/>
        </p:nvPicPr>
        <p:blipFill>
          <a:blip r:embed="rId3">
            <a:extLst>
              <a:ext uri="{28A0092B-C50C-407E-A947-70E740481C1C}">
                <a14:useLocalDpi xmlns:a14="http://schemas.microsoft.com/office/drawing/2010/main" val="0"/>
              </a:ext>
            </a:extLst>
          </a:blip>
          <a:srcRect l="14255" r="14255"/>
          <a:stretch>
            <a:fillRect/>
          </a:stretch>
        </p:blipFill>
        <p:spPr>
          <a:xfrm>
            <a:off x="-225631" y="1574752"/>
            <a:ext cx="3561882" cy="3514060"/>
          </a:xfrm>
          <a:prstGeom prst="ellipse">
            <a:avLst/>
          </a:prstGeom>
        </p:spPr>
      </p:pic>
    </p:spTree>
    <p:extLst>
      <p:ext uri="{BB962C8B-B14F-4D97-AF65-F5344CB8AC3E}">
        <p14:creationId xmlns:p14="http://schemas.microsoft.com/office/powerpoint/2010/main" val="599129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932F51-89AF-E4F1-5299-7FDBD6F13B4C}"/>
              </a:ext>
            </a:extLst>
          </p:cNvPr>
          <p:cNvSpPr>
            <a:spLocks noGrp="1"/>
          </p:cNvSpPr>
          <p:nvPr>
            <p:ph type="body" idx="1"/>
          </p:nvPr>
        </p:nvSpPr>
        <p:spPr>
          <a:xfrm>
            <a:off x="895661" y="122275"/>
            <a:ext cx="4351283" cy="3044706"/>
          </a:xfrm>
        </p:spPr>
        <p:txBody>
          <a:bodyPr>
            <a:normAutofit/>
          </a:bodyPr>
          <a:lstStyle/>
          <a:p>
            <a:r>
              <a:rPr lang="en-GB" sz="4000"/>
              <a:t>WASH in HCFs</a:t>
            </a:r>
          </a:p>
        </p:txBody>
      </p:sp>
      <p:pic>
        <p:nvPicPr>
          <p:cNvPr id="7" name="Marcador de posición de imagen 6">
            <a:extLst>
              <a:ext uri="{FF2B5EF4-FFF2-40B4-BE49-F238E27FC236}">
                <a16:creationId xmlns:a16="http://schemas.microsoft.com/office/drawing/2014/main" id="{62E8E2D7-7D68-4634-B403-086DFCCCDBB2}"/>
              </a:ext>
            </a:extLst>
          </p:cNvPr>
          <p:cNvPicPr>
            <a:picLocks noGrp="1" noChangeAspect="1"/>
          </p:cNvPicPr>
          <p:nvPr>
            <p:ph type="pic" idx="10"/>
          </p:nvPr>
        </p:nvPicPr>
        <p:blipFill>
          <a:blip r:embed="rId3">
            <a:extLst>
              <a:ext uri="{28A0092B-C50C-407E-A947-70E740481C1C}">
                <a14:useLocalDpi xmlns:a14="http://schemas.microsoft.com/office/drawing/2010/main" val="0"/>
              </a:ext>
            </a:extLst>
          </a:blip>
          <a:stretch>
            <a:fillRect/>
          </a:stretch>
        </p:blipFill>
        <p:spPr>
          <a:xfrm>
            <a:off x="204911" y="2739095"/>
            <a:ext cx="5054438" cy="4077086"/>
          </a:xfrm>
        </p:spPr>
      </p:pic>
      <p:sp>
        <p:nvSpPr>
          <p:cNvPr id="9" name="Text Placeholder 5">
            <a:extLst>
              <a:ext uri="{FF2B5EF4-FFF2-40B4-BE49-F238E27FC236}">
                <a16:creationId xmlns:a16="http://schemas.microsoft.com/office/drawing/2014/main" id="{FB6B16E2-680A-4B4C-B739-8CC9D6C4796C}"/>
              </a:ext>
            </a:extLst>
          </p:cNvPr>
          <p:cNvSpPr txBox="1">
            <a:spLocks/>
          </p:cNvSpPr>
          <p:nvPr/>
        </p:nvSpPr>
        <p:spPr>
          <a:xfrm>
            <a:off x="10113509" y="2873908"/>
            <a:ext cx="2694661" cy="865909"/>
          </a:xfrm>
          <a:prstGeom prst="ellipse">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Tx/>
              <a:buNone/>
              <a:defRPr sz="3200" b="0" kern="1200">
                <a:solidFill>
                  <a:schemeClr val="tx1"/>
                </a:solidFill>
                <a:latin typeface="Quicksand Medium"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2400" kern="1200">
                <a:solidFill>
                  <a:schemeClr val="tx1"/>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2000" kern="1200">
                <a:solidFill>
                  <a:schemeClr val="tx1"/>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1800"/>
              <a:t>Construction of sanitation facilities</a:t>
            </a:r>
          </a:p>
        </p:txBody>
      </p:sp>
      <p:sp>
        <p:nvSpPr>
          <p:cNvPr id="10" name="Text Placeholder 6">
            <a:extLst>
              <a:ext uri="{FF2B5EF4-FFF2-40B4-BE49-F238E27FC236}">
                <a16:creationId xmlns:a16="http://schemas.microsoft.com/office/drawing/2014/main" id="{B6F2317A-38C1-4DF9-8A53-FD11347FF090}"/>
              </a:ext>
            </a:extLst>
          </p:cNvPr>
          <p:cNvSpPr txBox="1">
            <a:spLocks/>
          </p:cNvSpPr>
          <p:nvPr/>
        </p:nvSpPr>
        <p:spPr>
          <a:xfrm>
            <a:off x="600" y="2729835"/>
            <a:ext cx="1534700" cy="8659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1600">
                <a:solidFill>
                  <a:schemeClr val="tx1"/>
                </a:solidFill>
                <a:latin typeface="Quicksand Medium" pitchFamily="2" charset="0"/>
              </a:rPr>
              <a:t>Installation of handwashing facilities</a:t>
            </a:r>
            <a:endParaRPr lang="en-GB" sz="1600">
              <a:solidFill>
                <a:schemeClr val="tx1"/>
              </a:solidFill>
              <a:latin typeface="Quicksand Medium" pitchFamily="2" charset="0"/>
            </a:endParaRPr>
          </a:p>
        </p:txBody>
      </p:sp>
      <p:pic>
        <p:nvPicPr>
          <p:cNvPr id="11" name="Marcador de posición de imagen 7">
            <a:extLst>
              <a:ext uri="{FF2B5EF4-FFF2-40B4-BE49-F238E27FC236}">
                <a16:creationId xmlns:a16="http://schemas.microsoft.com/office/drawing/2014/main" id="{A0AC4C8E-DB18-4596-A452-58656CEB71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8331" y="184476"/>
            <a:ext cx="3571159" cy="3361482"/>
          </a:xfrm>
          <a:prstGeom prst="ellipse">
            <a:avLst/>
          </a:prstGeom>
        </p:spPr>
      </p:pic>
      <p:sp>
        <p:nvSpPr>
          <p:cNvPr id="13" name="Text Placeholder 5">
            <a:extLst>
              <a:ext uri="{FF2B5EF4-FFF2-40B4-BE49-F238E27FC236}">
                <a16:creationId xmlns:a16="http://schemas.microsoft.com/office/drawing/2014/main" id="{91044BF5-5BE6-4D55-91CA-B82C0F4DD88E}"/>
              </a:ext>
            </a:extLst>
          </p:cNvPr>
          <p:cNvSpPr txBox="1">
            <a:spLocks/>
          </p:cNvSpPr>
          <p:nvPr/>
        </p:nvSpPr>
        <p:spPr>
          <a:xfrm>
            <a:off x="7077775" y="4801"/>
            <a:ext cx="2694661" cy="865909"/>
          </a:xfrm>
          <a:prstGeom prst="ellipse">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3200" b="0" kern="1200">
                <a:solidFill>
                  <a:schemeClr val="tx1"/>
                </a:solidFill>
                <a:latin typeface="Quicksand Medium"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2400" kern="1200">
                <a:solidFill>
                  <a:schemeClr val="tx1"/>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2000" kern="1200">
                <a:solidFill>
                  <a:schemeClr val="tx1"/>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GB" sz="1800"/>
              <a:t>Campaigns to sensitize HHs</a:t>
            </a:r>
          </a:p>
        </p:txBody>
      </p:sp>
      <p:pic>
        <p:nvPicPr>
          <p:cNvPr id="12" name="Marcador de posición de imagen 7">
            <a:extLst>
              <a:ext uri="{FF2B5EF4-FFF2-40B4-BE49-F238E27FC236}">
                <a16:creationId xmlns:a16="http://schemas.microsoft.com/office/drawing/2014/main" id="{9BF564D1-778E-4370-8317-019B44AEEF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9857" y="3730925"/>
            <a:ext cx="5921829" cy="3069944"/>
          </a:xfrm>
          <a:prstGeom prst="ellipse">
            <a:avLst/>
          </a:prstGeom>
        </p:spPr>
      </p:pic>
    </p:spTree>
    <p:extLst>
      <p:ext uri="{BB962C8B-B14F-4D97-AF65-F5344CB8AC3E}">
        <p14:creationId xmlns:p14="http://schemas.microsoft.com/office/powerpoint/2010/main" val="3190714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2DEE-BEBC-522B-01EA-FBE25880CD60}"/>
              </a:ext>
            </a:extLst>
          </p:cNvPr>
          <p:cNvSpPr>
            <a:spLocks noGrp="1"/>
          </p:cNvSpPr>
          <p:nvPr>
            <p:ph type="ctrTitle"/>
          </p:nvPr>
        </p:nvSpPr>
        <p:spPr>
          <a:xfrm>
            <a:off x="489923" y="1653478"/>
            <a:ext cx="8778075" cy="1655762"/>
          </a:xfrm>
        </p:spPr>
        <p:txBody>
          <a:bodyPr>
            <a:normAutofit/>
          </a:bodyPr>
          <a:lstStyle/>
          <a:p>
            <a:r>
              <a:rPr lang="en-US" dirty="0">
                <a:latin typeface="Quicksand"/>
                <a:cs typeface="Quire Sans"/>
              </a:rPr>
              <a:t>Finish The Job and </a:t>
            </a:r>
            <a:r>
              <a:rPr lang="en-US" dirty="0" err="1">
                <a:latin typeface="Quicksand"/>
                <a:cs typeface="Quire Sans"/>
              </a:rPr>
              <a:t>mWater</a:t>
            </a:r>
            <a:r>
              <a:rPr lang="en-US" dirty="0">
                <a:latin typeface="Quicksand"/>
                <a:cs typeface="Quire Sans"/>
              </a:rPr>
              <a:t> Mapping in Zambia</a:t>
            </a:r>
            <a:endParaRPr lang="en-GB" dirty="0">
              <a:latin typeface="Quicksand"/>
              <a:cs typeface="Quire Sans"/>
            </a:endParaRPr>
          </a:p>
        </p:txBody>
      </p:sp>
      <p:sp>
        <p:nvSpPr>
          <p:cNvPr id="3" name="Subtitle 2">
            <a:extLst>
              <a:ext uri="{FF2B5EF4-FFF2-40B4-BE49-F238E27FC236}">
                <a16:creationId xmlns:a16="http://schemas.microsoft.com/office/drawing/2014/main" id="{AE25CA65-5AA2-B8DF-4A77-C762CBED2B57}"/>
              </a:ext>
            </a:extLst>
          </p:cNvPr>
          <p:cNvSpPr>
            <a:spLocks noGrp="1"/>
          </p:cNvSpPr>
          <p:nvPr>
            <p:ph type="subTitle" idx="1"/>
          </p:nvPr>
        </p:nvSpPr>
        <p:spPr>
          <a:xfrm>
            <a:off x="1813586" y="4277774"/>
            <a:ext cx="6384840" cy="1127847"/>
          </a:xfrm>
        </p:spPr>
        <p:txBody>
          <a:bodyPr>
            <a:normAutofit fontScale="92500" lnSpcReduction="20000"/>
          </a:bodyPr>
          <a:lstStyle/>
          <a:p>
            <a:r>
              <a:rPr lang="en-GB" dirty="0"/>
              <a:t>World Vision Zambia</a:t>
            </a:r>
          </a:p>
          <a:p>
            <a:r>
              <a:rPr lang="en-GB" dirty="0"/>
              <a:t>Maybin Ngambi  </a:t>
            </a:r>
          </a:p>
          <a:p>
            <a:r>
              <a:rPr lang="en-GB" dirty="0"/>
              <a:t>Jessy </a:t>
            </a:r>
            <a:r>
              <a:rPr lang="en-GB" dirty="0" err="1"/>
              <a:t>Samuyachi</a:t>
            </a:r>
          </a:p>
        </p:txBody>
      </p:sp>
    </p:spTree>
    <p:extLst>
      <p:ext uri="{BB962C8B-B14F-4D97-AF65-F5344CB8AC3E}">
        <p14:creationId xmlns:p14="http://schemas.microsoft.com/office/powerpoint/2010/main" val="1501422415"/>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dirty="0"/>
              <a:t>Contents slide</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p:txBody>
          <a:bodyPr vert="horz" lIns="91440" tIns="45720" rIns="91440" bIns="45720" rtlCol="0" anchor="t">
            <a:normAutofit/>
          </a:bodyPr>
          <a:lstStyle/>
          <a:p>
            <a:r>
              <a:rPr lang="en-GB" dirty="0">
                <a:latin typeface="Quicksand"/>
              </a:rPr>
              <a:t>FTJ the Overview</a:t>
            </a:r>
          </a:p>
          <a:p>
            <a:r>
              <a:rPr lang="en-GB" dirty="0">
                <a:latin typeface="Quicksand"/>
              </a:rPr>
              <a:t>World Vision Technical Approach</a:t>
            </a:r>
          </a:p>
          <a:p>
            <a:r>
              <a:rPr lang="en-GB" dirty="0">
                <a:latin typeface="Quicksand"/>
              </a:rPr>
              <a:t>WASH Interventions and Impact </a:t>
            </a:r>
            <a:endParaRPr lang="en-GB"/>
          </a:p>
          <a:p>
            <a:r>
              <a:rPr lang="en-GB" dirty="0">
                <a:latin typeface="Quicksand"/>
              </a:rPr>
              <a:t>Additional impact photos</a:t>
            </a:r>
          </a:p>
        </p:txBody>
      </p:sp>
      <p:pic>
        <p:nvPicPr>
          <p:cNvPr id="2" name="Picture 1"/>
          <p:cNvPicPr>
            <a:picLocks noChangeAspect="1"/>
          </p:cNvPicPr>
          <p:nvPr/>
        </p:nvPicPr>
        <p:blipFill>
          <a:blip r:embed="rId3"/>
          <a:stretch>
            <a:fillRect/>
          </a:stretch>
        </p:blipFill>
        <p:spPr>
          <a:xfrm>
            <a:off x="39776" y="5323340"/>
            <a:ext cx="1481007" cy="1474804"/>
          </a:xfrm>
          <a:prstGeom prst="rect">
            <a:avLst/>
          </a:prstGeom>
        </p:spPr>
      </p:pic>
    </p:spTree>
    <p:extLst>
      <p:ext uri="{BB962C8B-B14F-4D97-AF65-F5344CB8AC3E}">
        <p14:creationId xmlns:p14="http://schemas.microsoft.com/office/powerpoint/2010/main" val="3403132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522157" y="323841"/>
            <a:ext cx="3699064" cy="2228290"/>
          </a:xfrm>
        </p:spPr>
        <p:txBody>
          <a:bodyPr vert="horz" lIns="91440" tIns="45720" rIns="91440" bIns="45720" rtlCol="0" anchor="t">
            <a:noAutofit/>
          </a:bodyPr>
          <a:lstStyle/>
          <a:p>
            <a:pPr marL="285750" indent="-285750" algn="just">
              <a:buFont typeface="Wingdings" panose="05000000000000000000" pitchFamily="2" charset="2"/>
              <a:buChar char="§"/>
            </a:pPr>
            <a:r>
              <a:rPr lang="en-US" sz="1800">
                <a:latin typeface="Quicksand"/>
              </a:rPr>
              <a:t>Zambia is one of the few countries selected for the finish the job (FTJ) focused on reaching more people with WASH services and also ensure universal access to water supply, sanitation and hygiene for all .</a:t>
            </a:r>
          </a:p>
          <a:p>
            <a:pPr marL="285750" indent="-285750" algn="just">
              <a:buFont typeface="Wingdings" panose="05000000000000000000" pitchFamily="2" charset="2"/>
              <a:buChar char="§"/>
            </a:pPr>
            <a:endParaRPr lang="en-GB" sz="1800"/>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140677" y="3528306"/>
            <a:ext cx="2988415" cy="3224186"/>
          </a:xfrm>
        </p:spPr>
        <p:txBody>
          <a:bodyPr>
            <a:normAutofit/>
          </a:bodyPr>
          <a:lstStyle/>
          <a:p>
            <a:pPr marL="285750" indent="-285750">
              <a:buFont typeface="Wingdings" panose="05000000000000000000" pitchFamily="2" charset="2"/>
              <a:buChar char="§"/>
            </a:pPr>
            <a:r>
              <a:rPr lang="en-US" sz="1800">
                <a:solidFill>
                  <a:schemeClr val="tx1"/>
                </a:solidFill>
                <a:latin typeface="Quicksand"/>
              </a:rPr>
              <a:t>The FTJ initiative is to reach around 800,000 people with access to water supply with a projected funding of US$63million by 2025</a:t>
            </a:r>
          </a:p>
          <a:p>
            <a:pPr marL="285750" indent="-285750">
              <a:buFont typeface="Wingdings" panose="05000000000000000000" pitchFamily="2" charset="2"/>
              <a:buChar char="§"/>
            </a:pPr>
            <a:r>
              <a:rPr lang="en-US" sz="1800">
                <a:solidFill>
                  <a:schemeClr val="tx1"/>
                </a:solidFill>
                <a:latin typeface="Quicksand"/>
              </a:rPr>
              <a:t>Reach 125 healthcare facilities servicing more than 1 million people and </a:t>
            </a:r>
            <a:r>
              <a:rPr lang="en-US" sz="1800">
                <a:solidFill>
                  <a:schemeClr val="tx1"/>
                </a:solidFill>
              </a:rPr>
              <a:t>350 schools by 2025</a:t>
            </a:r>
            <a:endParaRPr lang="en-US" sz="1800">
              <a:solidFill>
                <a:schemeClr val="tx1"/>
              </a:solidFill>
              <a:latin typeface="Quicksand"/>
            </a:endParaRPr>
          </a:p>
          <a:p>
            <a:pPr marL="285750" indent="-285750">
              <a:buFont typeface="Wingdings" panose="05000000000000000000" pitchFamily="2" charset="2"/>
              <a:buChar char="§"/>
            </a:pPr>
            <a:endParaRPr lang="en-US"/>
          </a:p>
          <a:p>
            <a:pPr marL="285750" indent="-285750">
              <a:buFont typeface="Wingdings" panose="05000000000000000000" pitchFamily="2" charset="2"/>
              <a:buChar char="§"/>
            </a:pPr>
            <a:endParaRPr lang="en-US"/>
          </a:p>
          <a:p>
            <a:endParaRPr lang="en-GB"/>
          </a:p>
        </p:txBody>
      </p:sp>
      <p:pic>
        <p:nvPicPr>
          <p:cNvPr id="17" name="Picture Placeholder 16"/>
          <p:cNvPicPr>
            <a:picLocks noGrp="1" noChangeAspect="1"/>
          </p:cNvPicPr>
          <p:nvPr>
            <p:ph type="pic" idx="12"/>
          </p:nvPr>
        </p:nvPicPr>
        <p:blipFill>
          <a:blip r:embed="rId3"/>
          <a:srcRect t="6653" b="6653"/>
          <a:stretch>
            <a:fillRect/>
          </a:stretch>
        </p:blipFill>
        <p:spPr>
          <a:xfrm>
            <a:off x="226616" y="296579"/>
            <a:ext cx="3295541" cy="3240971"/>
          </a:xfrm>
          <a:prstGeom prst="rect">
            <a:avLst/>
          </a:prstGeom>
        </p:spPr>
      </p:pic>
      <p:pic>
        <p:nvPicPr>
          <p:cNvPr id="21" name="Picture Placeholder 20"/>
          <p:cNvPicPr>
            <a:picLocks noGrp="1" noChangeAspect="1"/>
          </p:cNvPicPr>
          <p:nvPr>
            <p:ph type="pic" idx="15"/>
          </p:nvPr>
        </p:nvPicPr>
        <p:blipFill>
          <a:blip r:embed="rId4" cstate="print">
            <a:extLst>
              <a:ext uri="{28A0092B-C50C-407E-A947-70E740481C1C}">
                <a14:useLocalDpi xmlns:a14="http://schemas.microsoft.com/office/drawing/2010/main" val="0"/>
              </a:ext>
            </a:extLst>
          </a:blip>
          <a:srcRect l="21538" r="21538"/>
          <a:stretch>
            <a:fillRect/>
          </a:stretch>
        </p:blipFill>
        <p:spPr>
          <a:xfrm>
            <a:off x="8196135" y="3853852"/>
            <a:ext cx="2652763" cy="2625834"/>
          </a:xfrm>
        </p:spPr>
      </p:pic>
      <p:pic>
        <p:nvPicPr>
          <p:cNvPr id="19" name="Picture Placeholder 18"/>
          <p:cNvPicPr>
            <a:picLocks noGrp="1" noChangeAspect="1"/>
          </p:cNvPicPr>
          <p:nvPr>
            <p:ph type="pic" idx="14"/>
          </p:nvPr>
        </p:nvPicPr>
        <p:blipFill>
          <a:blip r:embed="rId5">
            <a:extLst>
              <a:ext uri="{28A0092B-C50C-407E-A947-70E740481C1C}">
                <a14:useLocalDpi xmlns:a14="http://schemas.microsoft.com/office/drawing/2010/main" val="0"/>
              </a:ext>
            </a:extLst>
          </a:blip>
          <a:srcRect t="12988" b="12988"/>
          <a:stretch>
            <a:fillRect/>
          </a:stretch>
        </p:blipFill>
        <p:spPr>
          <a:xfrm>
            <a:off x="7777830" y="132547"/>
            <a:ext cx="3537548" cy="3490053"/>
          </a:xfrm>
        </p:spPr>
      </p:pic>
      <p:pic>
        <p:nvPicPr>
          <p:cNvPr id="24" name="Picture Placeholder 23"/>
          <p:cNvPicPr>
            <a:picLocks noGrp="1" noChangeAspect="1"/>
          </p:cNvPicPr>
          <p:nvPr>
            <p:ph type="pic" idx="13"/>
          </p:nvPr>
        </p:nvPicPr>
        <p:blipFill>
          <a:blip r:embed="rId6" cstate="print">
            <a:extLst>
              <a:ext uri="{28A0092B-C50C-407E-A947-70E740481C1C}">
                <a14:useLocalDpi xmlns:a14="http://schemas.microsoft.com/office/drawing/2010/main" val="0"/>
              </a:ext>
            </a:extLst>
          </a:blip>
          <a:srcRect l="14171" r="14171"/>
          <a:stretch>
            <a:fillRect/>
          </a:stretch>
        </p:blipFill>
        <p:spPr>
          <a:xfrm>
            <a:off x="3606764" y="2553040"/>
            <a:ext cx="4165363" cy="4096002"/>
          </a:xfrm>
        </p:spPr>
      </p:pic>
    </p:spTree>
    <p:extLst>
      <p:ext uri="{BB962C8B-B14F-4D97-AF65-F5344CB8AC3E}">
        <p14:creationId xmlns:p14="http://schemas.microsoft.com/office/powerpoint/2010/main" val="427058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932F51-89AF-E4F1-5299-7FDBD6F13B4C}"/>
              </a:ext>
            </a:extLst>
          </p:cNvPr>
          <p:cNvSpPr>
            <a:spLocks noGrp="1"/>
          </p:cNvSpPr>
          <p:nvPr>
            <p:ph type="body" idx="1"/>
          </p:nvPr>
        </p:nvSpPr>
        <p:spPr>
          <a:xfrm>
            <a:off x="6207866" y="228600"/>
            <a:ext cx="5622184" cy="6629400"/>
          </a:xfrm>
        </p:spPr>
        <p:txBody>
          <a:bodyPr>
            <a:noAutofit/>
          </a:bodyPr>
          <a:lstStyle/>
          <a:p>
            <a:pPr marL="342900" indent="-342900" algn="just">
              <a:buFont typeface="Wingdings" panose="05000000000000000000" pitchFamily="2" charset="2"/>
              <a:buChar char="§"/>
            </a:pPr>
            <a:r>
              <a:rPr lang="en-US" sz="2400">
                <a:solidFill>
                  <a:srgbClr val="000000"/>
                </a:solidFill>
                <a:latin typeface="Quicksand"/>
                <a:ea typeface="Calibri" panose="020F0502020204030204" pitchFamily="34" charset="0"/>
                <a:cs typeface="Times New Roman" panose="02020603050405020304" pitchFamily="18" charset="0"/>
              </a:rPr>
              <a:t>World Vision has been reaching on average. </a:t>
            </a:r>
          </a:p>
          <a:p>
            <a:pPr marL="342900" indent="-342900" algn="just">
              <a:buFont typeface="Wingdings" panose="05000000000000000000" pitchFamily="2" charset="2"/>
              <a:buChar char="§"/>
            </a:pPr>
            <a:endParaRPr lang="en-US" sz="2400">
              <a:solidFill>
                <a:srgbClr val="000000"/>
              </a:solidFill>
              <a:latin typeface="Quicksand"/>
              <a:ea typeface="Calibri" panose="020F0502020204030204" pitchFamily="34" charset="0"/>
              <a:cs typeface="Times New Roman" panose="02020603050405020304" pitchFamily="18" charset="0"/>
            </a:endParaRPr>
          </a:p>
          <a:p>
            <a:pPr marL="628650" lvl="1" indent="-171450" algn="just">
              <a:buFont typeface="Wingdings" panose="05000000000000000000" pitchFamily="2" charset="2"/>
              <a:buChar char="§"/>
            </a:pPr>
            <a:r>
              <a:rPr lang="en-US" sz="2400">
                <a:solidFill>
                  <a:srgbClr val="000000"/>
                </a:solidFill>
                <a:latin typeface="Quicksand"/>
                <a:ea typeface="Calibri" panose="020F0502020204030204" pitchFamily="34" charset="0"/>
                <a:cs typeface="Times New Roman" panose="02020603050405020304" pitchFamily="18" charset="0"/>
              </a:rPr>
              <a:t> 200,000 people per year with access to clean water in the last 2 years</a:t>
            </a:r>
          </a:p>
          <a:p>
            <a:pPr lvl="1" algn="just"/>
            <a:endParaRPr lang="en-US" sz="2400">
              <a:solidFill>
                <a:srgbClr val="000000"/>
              </a:solidFill>
              <a:latin typeface="Quicksand"/>
              <a:ea typeface="Calibri" panose="020F0502020204030204" pitchFamily="34" charset="0"/>
              <a:cs typeface="Times New Roman" panose="02020603050405020304" pitchFamily="18" charset="0"/>
            </a:endParaRPr>
          </a:p>
          <a:p>
            <a:pPr marL="628650" lvl="1" indent="-171450" algn="just">
              <a:buFont typeface="Wingdings" panose="05000000000000000000" pitchFamily="2" charset="2"/>
              <a:buChar char="§"/>
            </a:pPr>
            <a:r>
              <a:rPr lang="en-US" sz="2400">
                <a:solidFill>
                  <a:srgbClr val="000000"/>
                </a:solidFill>
                <a:latin typeface="Quicksand"/>
                <a:ea typeface="Calibri" panose="020F0502020204030204" pitchFamily="34" charset="0"/>
                <a:cs typeface="Times New Roman" panose="02020603050405020304" pitchFamily="18" charset="0"/>
              </a:rPr>
              <a:t>40 HCFs installed with piped water on premise</a:t>
            </a:r>
          </a:p>
          <a:p>
            <a:pPr marL="628650" lvl="1" indent="-171450" algn="just">
              <a:buFont typeface="Wingdings" panose="05000000000000000000" pitchFamily="2" charset="2"/>
              <a:buChar char="§"/>
            </a:pPr>
            <a:endParaRPr lang="en-US" sz="2400">
              <a:solidFill>
                <a:srgbClr val="000000"/>
              </a:solidFill>
              <a:latin typeface="Quicksand"/>
              <a:ea typeface="Calibri" panose="020F0502020204030204" pitchFamily="34" charset="0"/>
              <a:cs typeface="Times New Roman" panose="02020603050405020304" pitchFamily="18" charset="0"/>
            </a:endParaRPr>
          </a:p>
          <a:p>
            <a:pPr marL="800100" lvl="1" indent="-342900" algn="just">
              <a:buFont typeface="Wingdings" panose="05000000000000000000" pitchFamily="2" charset="2"/>
              <a:buChar char="§"/>
            </a:pPr>
            <a:r>
              <a:rPr lang="en-US" sz="2400">
                <a:solidFill>
                  <a:srgbClr val="000000"/>
                </a:solidFill>
                <a:latin typeface="Quicksand"/>
                <a:ea typeface="Calibri" panose="020F0502020204030204" pitchFamily="34" charset="0"/>
                <a:cs typeface="Times New Roman" panose="02020603050405020304" pitchFamily="18" charset="0"/>
              </a:rPr>
              <a:t>73 wards across the country with water, Sanitation and Hygiene.</a:t>
            </a:r>
          </a:p>
          <a:p>
            <a:pPr marL="342900" indent="-342900" algn="just">
              <a:buFont typeface="Wingdings" panose="05000000000000000000" pitchFamily="2" charset="2"/>
              <a:buChar char="§"/>
            </a:pPr>
            <a:endParaRPr lang="en-US" sz="2400">
              <a:solidFill>
                <a:srgbClr val="000000"/>
              </a:solidFill>
              <a:latin typeface="Quicksand"/>
              <a:ea typeface="Calibri" panose="020F0502020204030204" pitchFamily="34" charset="0"/>
              <a:cs typeface="Times New Roman" panose="02020603050405020304" pitchFamily="18" charset="0"/>
            </a:endParaRPr>
          </a:p>
          <a:p>
            <a:pPr marL="800100" lvl="1" indent="-342900" algn="just">
              <a:buFont typeface="Wingdings" panose="05000000000000000000" pitchFamily="2" charset="2"/>
              <a:buChar char="§"/>
            </a:pPr>
            <a:r>
              <a:rPr lang="en-US" sz="2400">
                <a:solidFill>
                  <a:srgbClr val="000000"/>
                </a:solidFill>
                <a:latin typeface="Quicksand"/>
                <a:ea typeface="Calibri" panose="020F0502020204030204" pitchFamily="34" charset="0"/>
                <a:cs typeface="Times New Roman" panose="02020603050405020304" pitchFamily="18" charset="0"/>
              </a:rPr>
              <a:t> 184 schools with water, sanitation and hygiene. With a total of 95,131 children reached.</a:t>
            </a:r>
          </a:p>
          <a:p>
            <a:pPr marL="342900" indent="-342900" algn="just">
              <a:buFont typeface="Wingdings" panose="05000000000000000000" pitchFamily="2" charset="2"/>
              <a:buChar char="§"/>
            </a:pPr>
            <a:endParaRPr lang="en-US" sz="2400">
              <a:solidFill>
                <a:srgbClr val="000000"/>
              </a:solidFill>
              <a:latin typeface="Quicksand"/>
              <a:ea typeface="Calibri" panose="020F0502020204030204" pitchFamily="34" charset="0"/>
              <a:cs typeface="Times New Roman" panose="02020603050405020304" pitchFamily="18" charset="0"/>
            </a:endParaRPr>
          </a:p>
          <a:p>
            <a:pPr algn="just"/>
            <a:endParaRPr lang="en-US" sz="2400">
              <a:solidFill>
                <a:srgbClr val="000000"/>
              </a:solidFill>
              <a:latin typeface="Quicksand"/>
              <a:ea typeface="Calibri" panose="020F0502020204030204" pitchFamily="34" charset="0"/>
              <a:cs typeface="Times New Roman" panose="02020603050405020304" pitchFamily="18" charset="0"/>
            </a:endParaRPr>
          </a:p>
          <a:p>
            <a:pPr algn="just"/>
            <a:endParaRPr lang="en-US" sz="2400">
              <a:solidFill>
                <a:srgbClr val="000000"/>
              </a:solidFill>
              <a:latin typeface="Quicksand"/>
              <a:ea typeface="Calibri" panose="020F0502020204030204" pitchFamily="34" charset="0"/>
              <a:cs typeface="Times New Roman" panose="02020603050405020304" pitchFamily="18" charset="0"/>
            </a:endParaRPr>
          </a:p>
          <a:p>
            <a:pPr marL="457200" indent="-457200" algn="just">
              <a:buFont typeface="Wingdings" panose="05000000000000000000" pitchFamily="2" charset="2"/>
              <a:buChar char="§"/>
            </a:pPr>
            <a:endParaRPr lang="en-US" sz="2400">
              <a:solidFill>
                <a:srgbClr val="000000"/>
              </a:solidFill>
              <a:latin typeface="Lato" panose="020F0502020204030203" pitchFamily="34" charset="0"/>
              <a:ea typeface="Calibri" panose="020F0502020204030204" pitchFamily="34" charset="0"/>
              <a:cs typeface="Times New Roman" panose="02020603050405020304" pitchFamily="18" charset="0"/>
            </a:endParaRPr>
          </a:p>
          <a:p>
            <a:endParaRPr lang="en-GB" sz="2400"/>
          </a:p>
        </p:txBody>
      </p:sp>
      <p:pic>
        <p:nvPicPr>
          <p:cNvPr id="2" name="Picture Placeholder 1"/>
          <p:cNvPicPr>
            <a:picLocks noGrp="1" noChangeAspect="1"/>
          </p:cNvPicPr>
          <p:nvPr>
            <p:ph type="pic" idx="10"/>
          </p:nvPr>
        </p:nvPicPr>
        <p:blipFill>
          <a:blip r:embed="rId4">
            <a:extLst>
              <a:ext uri="{28A0092B-C50C-407E-A947-70E740481C1C}">
                <a14:useLocalDpi xmlns:a14="http://schemas.microsoft.com/office/drawing/2010/main" val="0"/>
              </a:ext>
            </a:extLst>
          </a:blip>
          <a:srcRect l="16211" r="16211"/>
          <a:stretch>
            <a:fillRect/>
          </a:stretch>
        </p:blipFill>
        <p:spPr>
          <a:xfrm>
            <a:off x="-971022" y="-158426"/>
            <a:ext cx="7293907" cy="7195979"/>
          </a:xfrm>
        </p:spPr>
      </p:pic>
    </p:spTree>
    <p:extLst>
      <p:ext uri="{BB962C8B-B14F-4D97-AF65-F5344CB8AC3E}">
        <p14:creationId xmlns:p14="http://schemas.microsoft.com/office/powerpoint/2010/main" val="3245615404"/>
      </p:ext>
    </p:extLst>
  </p:cSld>
  <p:clrMapOvr>
    <a:masterClrMapping/>
  </p:clrMapOvr>
  <p:extLst>
    <p:ext uri="{6950BFC3-D8DA-4A85-94F7-54DA5524770B}">
      <p188:commentRel xmlns:p188="http://schemas.microsoft.com/office/powerpoint/2018/8/main" r:id="rId3"/>
    </p:ext>
  </p:extLs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50B35-5D29-BAAD-14D1-E7F29BC0FE57}"/>
              </a:ext>
            </a:extLst>
          </p:cNvPr>
          <p:cNvSpPr>
            <a:spLocks noGrp="1"/>
          </p:cNvSpPr>
          <p:nvPr>
            <p:ph type="title"/>
          </p:nvPr>
        </p:nvSpPr>
        <p:spPr>
          <a:xfrm>
            <a:off x="698137" y="186600"/>
            <a:ext cx="10819673" cy="1039132"/>
          </a:xfrm>
        </p:spPr>
        <p:txBody>
          <a:bodyPr/>
          <a:lstStyle/>
          <a:p>
            <a:r>
              <a:rPr lang="en-GB">
                <a:latin typeface="Quicksand"/>
                <a:cs typeface="Quire Sans"/>
              </a:rPr>
              <a:t>73 Wards reached with HCF with Water </a:t>
            </a:r>
            <a:endParaRPr lang="en-GB"/>
          </a:p>
        </p:txBody>
      </p:sp>
      <p:pic>
        <p:nvPicPr>
          <p:cNvPr id="7" name="Picture 6"/>
          <p:cNvPicPr>
            <a:picLocks noChangeAspect="1"/>
          </p:cNvPicPr>
          <p:nvPr/>
        </p:nvPicPr>
        <p:blipFill>
          <a:blip r:embed="rId3"/>
          <a:stretch>
            <a:fillRect/>
          </a:stretch>
        </p:blipFill>
        <p:spPr>
          <a:xfrm>
            <a:off x="-5567" y="5627939"/>
            <a:ext cx="1240112" cy="1233773"/>
          </a:xfrm>
          <a:prstGeom prst="rect">
            <a:avLst/>
          </a:prstGeom>
        </p:spPr>
      </p:pic>
      <p:pic>
        <p:nvPicPr>
          <p:cNvPr id="22" name="Content Placeholder 21">
            <a:extLst>
              <a:ext uri="{FF2B5EF4-FFF2-40B4-BE49-F238E27FC236}">
                <a16:creationId xmlns:a16="http://schemas.microsoft.com/office/drawing/2014/main" id="{6D1F079D-A388-4800-B86E-924D6FF7A098}"/>
              </a:ext>
            </a:extLst>
          </p:cNvPr>
          <p:cNvPicPr>
            <a:picLocks noGrp="1" noChangeAspect="1"/>
          </p:cNvPicPr>
          <p:nvPr>
            <p:ph idx="12"/>
          </p:nvPr>
        </p:nvPicPr>
        <p:blipFill>
          <a:blip r:embed="rId4" cstate="print">
            <a:extLst>
              <a:ext uri="{28A0092B-C50C-407E-A947-70E740481C1C}">
                <a14:useLocalDpi xmlns:a14="http://schemas.microsoft.com/office/drawing/2010/main" val="0"/>
              </a:ext>
            </a:extLst>
          </a:blip>
          <a:stretch>
            <a:fillRect/>
          </a:stretch>
        </p:blipFill>
        <p:spPr>
          <a:xfrm>
            <a:off x="6319838" y="1372896"/>
            <a:ext cx="5532916" cy="3937374"/>
          </a:xfrm>
        </p:spPr>
      </p:pic>
      <p:pic>
        <p:nvPicPr>
          <p:cNvPr id="26" name="Content Placeholder 25">
            <a:extLst>
              <a:ext uri="{FF2B5EF4-FFF2-40B4-BE49-F238E27FC236}">
                <a16:creationId xmlns:a16="http://schemas.microsoft.com/office/drawing/2014/main" id="{F92664A2-6CA3-4284-AD13-52C24B7021EC}"/>
              </a:ext>
            </a:extLst>
          </p:cNvPr>
          <p:cNvPicPr>
            <a:picLocks noGrp="1" noChangeAspect="1"/>
          </p:cNvPicPr>
          <p:nvPr>
            <p:ph idx="10"/>
          </p:nvPr>
        </p:nvPicPr>
        <p:blipFill>
          <a:blip r:embed="rId5" cstate="print">
            <a:extLst>
              <a:ext uri="{28A0092B-C50C-407E-A947-70E740481C1C}">
                <a14:useLocalDpi xmlns:a14="http://schemas.microsoft.com/office/drawing/2010/main" val="0"/>
              </a:ext>
            </a:extLst>
          </a:blip>
          <a:stretch>
            <a:fillRect/>
          </a:stretch>
        </p:blipFill>
        <p:spPr>
          <a:xfrm>
            <a:off x="337389" y="1375134"/>
            <a:ext cx="5574461" cy="3950629"/>
          </a:xfrm>
        </p:spPr>
      </p:pic>
    </p:spTree>
    <p:extLst>
      <p:ext uri="{BB962C8B-B14F-4D97-AF65-F5344CB8AC3E}">
        <p14:creationId xmlns:p14="http://schemas.microsoft.com/office/powerpoint/2010/main" val="3165942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GB" dirty="0"/>
              <a:t>World Vision Technical Approach</a:t>
            </a:r>
          </a:p>
        </p:txBody>
      </p:sp>
      <p:sp>
        <p:nvSpPr>
          <p:cNvPr id="10" name="Content Placeholder 9">
            <a:extLst>
              <a:ext uri="{FF2B5EF4-FFF2-40B4-BE49-F238E27FC236}">
                <a16:creationId xmlns:a16="http://schemas.microsoft.com/office/drawing/2014/main" id="{93BC70BD-D587-E0A7-D787-5CB81963B284}"/>
              </a:ext>
            </a:extLst>
          </p:cNvPr>
          <p:cNvSpPr>
            <a:spLocks noGrp="1"/>
          </p:cNvSpPr>
          <p:nvPr>
            <p:ph idx="1"/>
          </p:nvPr>
        </p:nvSpPr>
        <p:spPr>
          <a:xfrm>
            <a:off x="751840" y="1536590"/>
            <a:ext cx="10519220" cy="4468845"/>
          </a:xfrm>
        </p:spPr>
        <p:txBody>
          <a:bodyPr vert="horz" lIns="91440" tIns="45720" rIns="91440" bIns="45720" rtlCol="0" anchor="t">
            <a:normAutofit/>
          </a:bodyPr>
          <a:lstStyle/>
          <a:p>
            <a:pPr marL="342900" indent="-342900" algn="just">
              <a:buFont typeface="Wingdings" panose="05000000000000000000" pitchFamily="2" charset="2"/>
              <a:buChar char="§"/>
            </a:pPr>
            <a:r>
              <a:rPr lang="en-US" dirty="0">
                <a:latin typeface="Quicksand"/>
              </a:rPr>
              <a:t>122 wards which are sub-district units were selected with a focus in reaching universal coverage in Health Care Facilities, Schools and Community WASH;</a:t>
            </a:r>
          </a:p>
          <a:p>
            <a:pPr marL="342900" indent="-342900" algn="just">
              <a:buFont typeface="Wingdings" panose="05000000000000000000" pitchFamily="2" charset="2"/>
              <a:buChar char="§"/>
            </a:pPr>
            <a:r>
              <a:rPr lang="en-US" dirty="0">
                <a:latin typeface="Quicksand"/>
              </a:rPr>
              <a:t>WASH infrastructure construction includes hand pumps, piped water systems on-grid power and those on solar arrays (renewable energy);</a:t>
            </a:r>
          </a:p>
          <a:p>
            <a:pPr marL="342900" indent="-342900" algn="just">
              <a:buFont typeface="Wingdings" panose="05000000000000000000" pitchFamily="2" charset="2"/>
              <a:buChar char="§"/>
            </a:pPr>
            <a:r>
              <a:rPr lang="en-US" dirty="0">
                <a:latin typeface="Quicksand"/>
              </a:rPr>
              <a:t>This approach resulted in increased installation of piped water systems thereby reducing on the hand pumps resulting in  increased water collection points; </a:t>
            </a:r>
            <a:endParaRPr lang="en-US"/>
          </a:p>
          <a:p>
            <a:pPr marL="342900" indent="-342900" algn="just">
              <a:buFont typeface="Wingdings" panose="05000000000000000000" pitchFamily="2" charset="2"/>
              <a:buChar char="§"/>
            </a:pPr>
            <a:r>
              <a:rPr lang="en-US" dirty="0">
                <a:latin typeface="Quicksand"/>
              </a:rPr>
              <a:t>Strengthen partnerships with water utility companies which enable reach more people through  installation of taps at household level; revenue collection, and enhanced co-financing. </a:t>
            </a:r>
            <a:endParaRPr lang="en-US" dirty="0"/>
          </a:p>
          <a:p>
            <a:pPr marL="342900" indent="-342900" algn="just">
              <a:buFont typeface="Wingdings" panose="05000000000000000000" pitchFamily="2" charset="2"/>
              <a:buChar char="§"/>
            </a:pPr>
            <a:r>
              <a:rPr lang="en-US" dirty="0">
                <a:latin typeface="Quicksand"/>
              </a:rPr>
              <a:t>The program is also working with an insurance company for mechanized piped water systems to provide for premium in case of a breakdown. This initiative has strengthened the sustainability of piped water systems across the country.</a:t>
            </a:r>
            <a:endParaRPr lang="en-GB" dirty="0">
              <a:latin typeface="Quicksand"/>
            </a:endParaRPr>
          </a:p>
          <a:p>
            <a:pPr marL="342900" indent="-342900">
              <a:buFont typeface="Wingdings" panose="05000000000000000000" pitchFamily="2" charset="2"/>
              <a:buChar char="§"/>
            </a:pPr>
            <a:endParaRPr lang="en-GB"/>
          </a:p>
          <a:p>
            <a:pPr marL="342900" indent="-342900">
              <a:buFont typeface="Wingdings" panose="05000000000000000000" pitchFamily="2" charset="2"/>
              <a:buChar char="§"/>
            </a:pPr>
            <a:endParaRPr lang="en-GB"/>
          </a:p>
        </p:txBody>
      </p:sp>
      <p:pic>
        <p:nvPicPr>
          <p:cNvPr id="3" name="Picture 2"/>
          <p:cNvPicPr>
            <a:picLocks noChangeAspect="1"/>
          </p:cNvPicPr>
          <p:nvPr/>
        </p:nvPicPr>
        <p:blipFill>
          <a:blip r:embed="rId4"/>
          <a:stretch>
            <a:fillRect/>
          </a:stretch>
        </p:blipFill>
        <p:spPr>
          <a:xfrm>
            <a:off x="10398" y="5598159"/>
            <a:ext cx="1269341" cy="1263138"/>
          </a:xfrm>
          <a:prstGeom prst="rect">
            <a:avLst/>
          </a:prstGeom>
        </p:spPr>
      </p:pic>
    </p:spTree>
    <p:extLst>
      <p:ext uri="{BB962C8B-B14F-4D97-AF65-F5344CB8AC3E}">
        <p14:creationId xmlns:p14="http://schemas.microsoft.com/office/powerpoint/2010/main" val="949167806"/>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0">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42DEE-BEBC-522B-01EA-FBE25880CD60}"/>
              </a:ext>
            </a:extLst>
          </p:cNvPr>
          <p:cNvSpPr>
            <a:spLocks noGrp="1"/>
          </p:cNvSpPr>
          <p:nvPr>
            <p:ph type="ctrTitle"/>
          </p:nvPr>
        </p:nvSpPr>
        <p:spPr>
          <a:xfrm>
            <a:off x="804672" y="4827893"/>
            <a:ext cx="10592174" cy="1000655"/>
          </a:xfrm>
          <a:solidFill>
            <a:schemeClr val="bg1"/>
          </a:solidFill>
        </p:spPr>
        <p:txBody>
          <a:bodyPr vert="horz" lIns="91440" tIns="45720" rIns="91440" bIns="45720" rtlCol="0" anchor="t">
            <a:noAutofit/>
          </a:bodyPr>
          <a:lstStyle/>
          <a:p>
            <a:r>
              <a:rPr lang="en-US" sz="3600">
                <a:solidFill>
                  <a:srgbClr val="F57402"/>
                </a:solidFill>
                <a:latin typeface="+mj-lt"/>
                <a:cs typeface="+mj-cs"/>
              </a:rPr>
              <a:t>Partnership with Water for People and Government on implementing a WASH for everyone Project</a:t>
            </a:r>
            <a:endParaRPr lang="en-US" sz="3600">
              <a:solidFill>
                <a:srgbClr val="F57402"/>
              </a:solidFill>
              <a:latin typeface="+mj-lt"/>
              <a:cs typeface="Calibri Light"/>
            </a:endParaRPr>
          </a:p>
        </p:txBody>
      </p:sp>
      <p:pic>
        <p:nvPicPr>
          <p:cNvPr id="6" name="Picture Placeholder 14">
            <a:extLst>
              <a:ext uri="{FF2B5EF4-FFF2-40B4-BE49-F238E27FC236}">
                <a16:creationId xmlns:a16="http://schemas.microsoft.com/office/drawing/2014/main" id="{CA8F5B0A-4C62-5BEA-FE2D-D190D15DD9A3}"/>
              </a:ext>
            </a:extLst>
          </p:cNvPr>
          <p:cNvPicPr>
            <a:picLocks noChangeAspect="1"/>
          </p:cNvPicPr>
          <p:nvPr/>
        </p:nvPicPr>
        <p:blipFill rotWithShape="1">
          <a:blip r:embed="rId3">
            <a:extLst>
              <a:ext uri="{28A0092B-C50C-407E-A947-70E740481C1C}">
                <a14:useLocalDpi xmlns:a14="http://schemas.microsoft.com/office/drawing/2010/main" val="0"/>
              </a:ext>
            </a:extLst>
          </a:blip>
          <a:srcRect t="11054" b="12367"/>
          <a:stretch/>
        </p:blipFill>
        <p:spPr>
          <a:xfrm>
            <a:off x="-1" y="10"/>
            <a:ext cx="12192001" cy="4201449"/>
          </a:xfrm>
          <a:prstGeom prst="rect">
            <a:avLst/>
          </a:prstGeom>
        </p:spPr>
      </p:pic>
      <p:grpSp>
        <p:nvGrpSpPr>
          <p:cNvPr id="13" name="Group 12">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41813"/>
            <a:ext cx="12188952" cy="1828800"/>
            <a:chOff x="-305" y="3144820"/>
            <a:chExt cx="9182100" cy="1551136"/>
          </a:xfrm>
        </p:grpSpPr>
        <p:sp useBgFill="1">
          <p:nvSpPr>
            <p:cNvPr id="14" name="Freeform: Shape 13">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ubtitle 2">
            <a:extLst>
              <a:ext uri="{FF2B5EF4-FFF2-40B4-BE49-F238E27FC236}">
                <a16:creationId xmlns:a16="http://schemas.microsoft.com/office/drawing/2014/main" id="{AE25CA65-5AA2-B8DF-4A77-C762CBED2B57}"/>
              </a:ext>
            </a:extLst>
          </p:cNvPr>
          <p:cNvSpPr>
            <a:spLocks noGrp="1"/>
          </p:cNvSpPr>
          <p:nvPr>
            <p:ph type="subTitle" idx="1"/>
          </p:nvPr>
        </p:nvSpPr>
        <p:spPr>
          <a:xfrm>
            <a:off x="804672" y="4580785"/>
            <a:ext cx="9416898" cy="484374"/>
          </a:xfrm>
        </p:spPr>
        <p:txBody>
          <a:bodyPr vert="horz" lIns="91440" tIns="45720" rIns="91440" bIns="45720" rtlCol="0" anchor="b">
            <a:normAutofit/>
          </a:bodyPr>
          <a:lstStyle/>
          <a:p>
            <a:endParaRPr lang="en-US" sz="2000">
              <a:latin typeface="+mn-lt"/>
            </a:endParaRPr>
          </a:p>
          <a:p>
            <a:endParaRPr lang="en-US" sz="2000">
              <a:latin typeface="+mn-lt"/>
            </a:endParaRPr>
          </a:p>
        </p:txBody>
      </p:sp>
      <p:sp>
        <p:nvSpPr>
          <p:cNvPr id="4" name="Footer Placeholder 3">
            <a:extLst>
              <a:ext uri="{FF2B5EF4-FFF2-40B4-BE49-F238E27FC236}">
                <a16:creationId xmlns:a16="http://schemas.microsoft.com/office/drawing/2014/main" id="{BE6BFEE9-52FA-BAFA-D451-8EAF32DC4AAB}"/>
              </a:ext>
            </a:extLst>
          </p:cNvPr>
          <p:cNvSpPr>
            <a:spLocks noGrp="1"/>
          </p:cNvSpPr>
          <p:nvPr>
            <p:ph type="ftr" sz="quarter" idx="4294967295"/>
          </p:nvPr>
        </p:nvSpPr>
        <p:spPr>
          <a:xfrm>
            <a:off x="4038600" y="6356350"/>
            <a:ext cx="4114800" cy="365125"/>
          </a:xfrm>
        </p:spPr>
        <p:txBody>
          <a:bodyPr vert="horz" lIns="91440" tIns="45720" rIns="91440" bIns="45720" rtlCol="0" anchor="ctr">
            <a:normAutofit/>
          </a:bodyPr>
          <a:lstStyle/>
          <a:p>
            <a:pPr algn="ctr">
              <a:spcAft>
                <a:spcPts val="600"/>
              </a:spcAft>
              <a:defRPr/>
            </a:pPr>
            <a:r>
              <a:rPr lang="en-US" sz="1600" kern="1200" err="1">
                <a:latin typeface="Calibri" panose="020F0502020204030204"/>
                <a:ea typeface="+mn-ea"/>
                <a:cs typeface="+mn-cs"/>
              </a:rPr>
              <a:t>Panganani</a:t>
            </a:r>
            <a:r>
              <a:rPr lang="en-US" sz="1600" kern="1200">
                <a:latin typeface="Calibri" panose="020F0502020204030204"/>
                <a:ea typeface="+mn-ea"/>
                <a:cs typeface="+mn-cs"/>
              </a:rPr>
              <a:t> Eric </a:t>
            </a:r>
            <a:r>
              <a:rPr lang="en-US" sz="1600" kern="1200" err="1">
                <a:latin typeface="Calibri" panose="020F0502020204030204"/>
                <a:ea typeface="+mn-ea"/>
                <a:cs typeface="+mn-cs"/>
              </a:rPr>
              <a:t>Njolomole</a:t>
            </a:r>
            <a:r>
              <a:rPr lang="en-US" sz="1600" kern="1200">
                <a:latin typeface="Calibri" panose="020F0502020204030204"/>
                <a:ea typeface="+mn-ea"/>
                <a:cs typeface="+mn-cs"/>
              </a:rPr>
              <a:t>, World Vision Malawi</a:t>
            </a:r>
            <a:endParaRPr lang="en-US" sz="1600" kern="1200">
              <a:latin typeface="Calibri" panose="020F0502020204030204"/>
              <a:cs typeface="Calibri"/>
            </a:endParaRPr>
          </a:p>
        </p:txBody>
      </p:sp>
    </p:spTree>
    <p:extLst>
      <p:ext uri="{BB962C8B-B14F-4D97-AF65-F5344CB8AC3E}">
        <p14:creationId xmlns:p14="http://schemas.microsoft.com/office/powerpoint/2010/main" val="2500630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2000"/>
                                  </p:stCondLst>
                                  <p:endCondLst>
                                    <p:cond evt="begin" delay="0">
                                      <p:tn val="5"/>
                                    </p:cond>
                                  </p:end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869" y="1380063"/>
            <a:ext cx="3959442" cy="3947463"/>
          </a:xfrm>
        </p:spPr>
        <p:txBody>
          <a:bodyPr vert="horz" lIns="91440" tIns="45720" rIns="91440" bIns="45720" rtlCol="0" anchor="t">
            <a:normAutofit/>
          </a:bodyPr>
          <a:lstStyle/>
          <a:p>
            <a:r>
              <a:rPr lang="en-GB" sz="2000">
                <a:solidFill>
                  <a:srgbClr val="F57402"/>
                </a:solidFill>
                <a:latin typeface="Quicksand"/>
              </a:rPr>
              <a:t>World Vision Partnered with Water for people and the government to implement WASH for everyone project in </a:t>
            </a:r>
            <a:r>
              <a:rPr lang="en-GB" sz="2000" err="1">
                <a:solidFill>
                  <a:srgbClr val="F57402"/>
                </a:solidFill>
                <a:latin typeface="Quicksand"/>
              </a:rPr>
              <a:t>Chiradzulu</a:t>
            </a:r>
            <a:r>
              <a:rPr lang="en-GB" sz="2000">
                <a:solidFill>
                  <a:srgbClr val="F57402"/>
                </a:solidFill>
                <a:latin typeface="Quicksand"/>
              </a:rPr>
              <a:t> Distr</a:t>
            </a:r>
            <a:r>
              <a:rPr lang="en-GB" sz="1800">
                <a:solidFill>
                  <a:srgbClr val="F57402"/>
                </a:solidFill>
                <a:latin typeface="Quicksand"/>
              </a:rPr>
              <a:t>ict</a:t>
            </a:r>
            <a:endParaRPr lang="en-GB" sz="1800">
              <a:solidFill>
                <a:srgbClr val="F57402"/>
              </a:solidFill>
            </a:endParaRPr>
          </a:p>
        </p:txBody>
      </p:sp>
      <p:pic>
        <p:nvPicPr>
          <p:cNvPr id="17" name="Picture Placeholder 16"/>
          <p:cNvPicPr>
            <a:picLocks noGrp="1" noChangeAspect="1"/>
          </p:cNvPicPr>
          <p:nvPr>
            <p:ph type="pic" idx="13"/>
          </p:nvPr>
        </p:nvPicPr>
        <p:blipFill>
          <a:blip r:embed="rId3">
            <a:extLst>
              <a:ext uri="{28A0092B-C50C-407E-A947-70E740481C1C}">
                <a14:useLocalDpi xmlns:a14="http://schemas.microsoft.com/office/drawing/2010/main" val="0"/>
              </a:ext>
            </a:extLst>
          </a:blip>
          <a:srcRect l="11998" r="11998"/>
          <a:stretch>
            <a:fillRect/>
          </a:stretch>
        </p:blipFill>
        <p:spPr>
          <a:xfrm>
            <a:off x="3705624" y="-1115214"/>
            <a:ext cx="8948844" cy="8818913"/>
          </a:xfrm>
        </p:spPr>
      </p:pic>
    </p:spTree>
    <p:extLst>
      <p:ext uri="{BB962C8B-B14F-4D97-AF65-F5344CB8AC3E}">
        <p14:creationId xmlns:p14="http://schemas.microsoft.com/office/powerpoint/2010/main" val="2638315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p:txBody>
          <a:bodyPr/>
          <a:lstStyle/>
          <a:p>
            <a:r>
              <a:rPr lang="en-US">
                <a:solidFill>
                  <a:srgbClr val="9D63E3"/>
                </a:solidFill>
                <a:latin typeface="Quicksand"/>
                <a:cs typeface="Quire Sans"/>
              </a:rPr>
              <a:t>Do you know that in </a:t>
            </a:r>
            <a:r>
              <a:rPr lang="en-US" err="1">
                <a:solidFill>
                  <a:srgbClr val="9D63E3"/>
                </a:solidFill>
                <a:latin typeface="Quicksand"/>
                <a:cs typeface="Quire Sans"/>
              </a:rPr>
              <a:t>Chiradzulu</a:t>
            </a:r>
            <a:r>
              <a:rPr lang="en-US">
                <a:solidFill>
                  <a:srgbClr val="9D63E3"/>
                </a:solidFill>
                <a:latin typeface="Quicksand"/>
                <a:cs typeface="Quire Sans"/>
              </a:rPr>
              <a:t>:</a:t>
            </a:r>
            <a:endParaRPr lang="en-GB">
              <a:solidFill>
                <a:srgbClr val="9D63E3"/>
              </a:solidFill>
              <a:latin typeface="Quicksand"/>
              <a:cs typeface="Quire Sans"/>
            </a:endParaRPr>
          </a:p>
          <a:p>
            <a:endParaRPr lang="en-GB"/>
          </a:p>
        </p:txBody>
      </p:sp>
      <p:sp>
        <p:nvSpPr>
          <p:cNvPr id="10" name="Content Placeholder 9">
            <a:extLst>
              <a:ext uri="{FF2B5EF4-FFF2-40B4-BE49-F238E27FC236}">
                <a16:creationId xmlns:a16="http://schemas.microsoft.com/office/drawing/2014/main" id="{93BC70BD-D587-E0A7-D787-5CB81963B284}"/>
              </a:ext>
            </a:extLst>
          </p:cNvPr>
          <p:cNvSpPr>
            <a:spLocks noGrp="1"/>
          </p:cNvSpPr>
          <p:nvPr>
            <p:ph idx="1"/>
          </p:nvPr>
        </p:nvSpPr>
        <p:spPr>
          <a:xfrm>
            <a:off x="751840" y="1690689"/>
            <a:ext cx="10703150" cy="3907472"/>
          </a:xfrm>
        </p:spPr>
        <p:txBody>
          <a:bodyPr vert="horz" lIns="91440" tIns="45720" rIns="91440" bIns="45720" rtlCol="0" anchor="t">
            <a:normAutofit/>
          </a:bodyPr>
          <a:lstStyle/>
          <a:p>
            <a:pPr fontAlgn="base"/>
            <a:endParaRPr lang="en-US" b="1">
              <a:latin typeface="Quicksand"/>
            </a:endParaRPr>
          </a:p>
          <a:p>
            <a:pPr fontAlgn="base"/>
            <a:endParaRPr lang="en-US">
              <a:latin typeface="Quicksand"/>
            </a:endParaRPr>
          </a:p>
        </p:txBody>
      </p:sp>
      <p:sp>
        <p:nvSpPr>
          <p:cNvPr id="3" name="Rectangle: Rounded Corners 2">
            <a:extLst>
              <a:ext uri="{FF2B5EF4-FFF2-40B4-BE49-F238E27FC236}">
                <a16:creationId xmlns:a16="http://schemas.microsoft.com/office/drawing/2014/main" id="{C9634AF0-64F9-98A6-D6A8-80EC1A27774E}"/>
              </a:ext>
            </a:extLst>
          </p:cNvPr>
          <p:cNvSpPr/>
          <p:nvPr/>
        </p:nvSpPr>
        <p:spPr>
          <a:xfrm>
            <a:off x="1805609" y="2136913"/>
            <a:ext cx="5031407" cy="10933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solidFill>
                  <a:srgbClr val="0C0C0C"/>
                </a:solidFill>
                <a:ea typeface="+mn-lt"/>
                <a:cs typeface="+mn-lt"/>
              </a:rPr>
              <a:t>54% of rural households do not have access to basic drinking water services</a:t>
            </a:r>
            <a:endParaRPr lang="en-US"/>
          </a:p>
        </p:txBody>
      </p:sp>
      <p:sp>
        <p:nvSpPr>
          <p:cNvPr id="4" name="Rectangle: Rounded Corners 3">
            <a:extLst>
              <a:ext uri="{FF2B5EF4-FFF2-40B4-BE49-F238E27FC236}">
                <a16:creationId xmlns:a16="http://schemas.microsoft.com/office/drawing/2014/main" id="{B7FACF80-74FA-4620-908A-468138A558F9}"/>
              </a:ext>
            </a:extLst>
          </p:cNvPr>
          <p:cNvSpPr/>
          <p:nvPr/>
        </p:nvSpPr>
        <p:spPr>
          <a:xfrm>
            <a:off x="1917700" y="3648213"/>
            <a:ext cx="4917660" cy="10728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a:solidFill>
                  <a:srgbClr val="0C0C0C"/>
                </a:solidFill>
                <a:ea typeface="+mn-lt"/>
                <a:cs typeface="+mn-lt"/>
              </a:rPr>
              <a:t>94% of the rural population do not have access to an improved toilet </a:t>
            </a:r>
          </a:p>
          <a:p>
            <a:pPr algn="ctr"/>
            <a:endParaRPr lang="en-US">
              <a:cs typeface="Calibri"/>
            </a:endParaRPr>
          </a:p>
        </p:txBody>
      </p:sp>
      <p:sp>
        <p:nvSpPr>
          <p:cNvPr id="5" name="Rectangle: Rounded Corners 4">
            <a:extLst>
              <a:ext uri="{FF2B5EF4-FFF2-40B4-BE49-F238E27FC236}">
                <a16:creationId xmlns:a16="http://schemas.microsoft.com/office/drawing/2014/main" id="{C764E391-CCFE-BC76-9155-3AF78580BD58}"/>
              </a:ext>
            </a:extLst>
          </p:cNvPr>
          <p:cNvSpPr/>
          <p:nvPr/>
        </p:nvSpPr>
        <p:spPr>
          <a:xfrm>
            <a:off x="1921566" y="4963492"/>
            <a:ext cx="4906616" cy="9607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200">
              <a:solidFill>
                <a:srgbClr val="0C0C0C"/>
              </a:solidFill>
              <a:ea typeface="+mn-lt"/>
              <a:cs typeface="+mn-lt"/>
            </a:endParaRPr>
          </a:p>
          <a:p>
            <a:r>
              <a:rPr lang="en-US" sz="2200">
                <a:solidFill>
                  <a:srgbClr val="0C0C0C"/>
                </a:solidFill>
                <a:ea typeface="+mn-lt"/>
                <a:cs typeface="+mn-lt"/>
              </a:rPr>
              <a:t>93% of the rural population do not have access to handwashing facilities with soap.</a:t>
            </a:r>
            <a:endParaRPr lang="en-US"/>
          </a:p>
          <a:p>
            <a:pPr algn="ctr"/>
            <a:endParaRPr lang="en-US">
              <a:cs typeface="Calibri"/>
            </a:endParaRPr>
          </a:p>
        </p:txBody>
      </p:sp>
      <p:pic>
        <p:nvPicPr>
          <p:cNvPr id="6" name="Picture 6" descr="A picture containing person, outdoor, sky, group&#10;&#10;Description automatically generated">
            <a:extLst>
              <a:ext uri="{FF2B5EF4-FFF2-40B4-BE49-F238E27FC236}">
                <a16:creationId xmlns:a16="http://schemas.microsoft.com/office/drawing/2014/main" id="{80CD6661-9C77-02EE-04ED-9C7C830EC801}"/>
              </a:ext>
            </a:extLst>
          </p:cNvPr>
          <p:cNvPicPr>
            <a:picLocks noChangeAspect="1"/>
          </p:cNvPicPr>
          <p:nvPr/>
        </p:nvPicPr>
        <p:blipFill>
          <a:blip r:embed="rId3"/>
          <a:stretch>
            <a:fillRect/>
          </a:stretch>
        </p:blipFill>
        <p:spPr>
          <a:xfrm>
            <a:off x="6959600" y="1993900"/>
            <a:ext cx="5232400" cy="4013200"/>
          </a:xfrm>
          <a:prstGeom prst="rect">
            <a:avLst/>
          </a:prstGeom>
        </p:spPr>
      </p:pic>
      <p:pic>
        <p:nvPicPr>
          <p:cNvPr id="7" name="Picture 7" descr="Icon&#10;&#10;Description automatically generated">
            <a:extLst>
              <a:ext uri="{FF2B5EF4-FFF2-40B4-BE49-F238E27FC236}">
                <a16:creationId xmlns:a16="http://schemas.microsoft.com/office/drawing/2014/main" id="{1AB90803-C139-4171-E77E-4317AF3BFE2B}"/>
              </a:ext>
            </a:extLst>
          </p:cNvPr>
          <p:cNvPicPr>
            <a:picLocks noChangeAspect="1"/>
          </p:cNvPicPr>
          <p:nvPr/>
        </p:nvPicPr>
        <p:blipFill>
          <a:blip r:embed="rId4"/>
          <a:stretch>
            <a:fillRect/>
          </a:stretch>
        </p:blipFill>
        <p:spPr>
          <a:xfrm>
            <a:off x="127000" y="1968500"/>
            <a:ext cx="1460500" cy="1460500"/>
          </a:xfrm>
          <a:prstGeom prst="rect">
            <a:avLst/>
          </a:prstGeom>
        </p:spPr>
      </p:pic>
      <p:pic>
        <p:nvPicPr>
          <p:cNvPr id="8" name="Picture 10">
            <a:extLst>
              <a:ext uri="{FF2B5EF4-FFF2-40B4-BE49-F238E27FC236}">
                <a16:creationId xmlns:a16="http://schemas.microsoft.com/office/drawing/2014/main" id="{348D230F-90FA-ADC8-1447-D6C2A4B62531}"/>
              </a:ext>
            </a:extLst>
          </p:cNvPr>
          <p:cNvPicPr>
            <a:picLocks noChangeAspect="1"/>
          </p:cNvPicPr>
          <p:nvPr/>
        </p:nvPicPr>
        <p:blipFill>
          <a:blip r:embed="rId5"/>
          <a:stretch>
            <a:fillRect/>
          </a:stretch>
        </p:blipFill>
        <p:spPr>
          <a:xfrm>
            <a:off x="127000" y="3528107"/>
            <a:ext cx="1574800" cy="1287685"/>
          </a:xfrm>
          <a:prstGeom prst="rect">
            <a:avLst/>
          </a:prstGeom>
        </p:spPr>
      </p:pic>
      <p:pic>
        <p:nvPicPr>
          <p:cNvPr id="11" name="Picture 11" descr="Logo, icon&#10;&#10;Description automatically generated">
            <a:extLst>
              <a:ext uri="{FF2B5EF4-FFF2-40B4-BE49-F238E27FC236}">
                <a16:creationId xmlns:a16="http://schemas.microsoft.com/office/drawing/2014/main" id="{FDBEF56B-9335-A841-6267-179F104AC954}"/>
              </a:ext>
            </a:extLst>
          </p:cNvPr>
          <p:cNvPicPr>
            <a:picLocks noChangeAspect="1"/>
          </p:cNvPicPr>
          <p:nvPr/>
        </p:nvPicPr>
        <p:blipFill>
          <a:blip r:embed="rId6"/>
          <a:stretch>
            <a:fillRect/>
          </a:stretch>
        </p:blipFill>
        <p:spPr>
          <a:xfrm>
            <a:off x="127000" y="5058012"/>
            <a:ext cx="1689100" cy="945675"/>
          </a:xfrm>
          <a:prstGeom prst="rect">
            <a:avLst/>
          </a:prstGeom>
        </p:spPr>
      </p:pic>
    </p:spTree>
    <p:extLst>
      <p:ext uri="{BB962C8B-B14F-4D97-AF65-F5344CB8AC3E}">
        <p14:creationId xmlns:p14="http://schemas.microsoft.com/office/powerpoint/2010/main" val="26041846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17733" y="490537"/>
            <a:ext cx="5291663" cy="1628775"/>
          </a:xfrm>
        </p:spPr>
        <p:txBody>
          <a:bodyPr vert="horz" lIns="91440" tIns="45720" rIns="91440" bIns="45720" rtlCol="0" anchor="b">
            <a:normAutofit/>
          </a:bodyPr>
          <a:lstStyle/>
          <a:p>
            <a:r>
              <a:rPr lang="en-US"/>
              <a:t>Implementation overview</a:t>
            </a:r>
          </a:p>
        </p:txBody>
      </p:sp>
      <p:pic>
        <p:nvPicPr>
          <p:cNvPr id="5" name="Picture 6" descr="Map&#10;&#10;Description automatically generated">
            <a:extLst>
              <a:ext uri="{FF2B5EF4-FFF2-40B4-BE49-F238E27FC236}">
                <a16:creationId xmlns:a16="http://schemas.microsoft.com/office/drawing/2014/main" id="{00209DE7-C49A-2D90-31F6-D4920D34921B}"/>
              </a:ext>
            </a:extLst>
          </p:cNvPr>
          <p:cNvPicPr>
            <a:picLocks noChangeAspect="1"/>
          </p:cNvPicPr>
          <p:nvPr/>
        </p:nvPicPr>
        <p:blipFill rotWithShape="1">
          <a:blip r:embed="rId3"/>
          <a:srcRect b="2197"/>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Content Placeholder 3"/>
          <p:cNvSpPr>
            <a:spLocks noGrp="1"/>
          </p:cNvSpPr>
          <p:nvPr>
            <p:ph idx="1"/>
          </p:nvPr>
        </p:nvSpPr>
        <p:spPr>
          <a:xfrm>
            <a:off x="6417734" y="1814512"/>
            <a:ext cx="5291663" cy="4552949"/>
          </a:xfrm>
        </p:spPr>
        <p:txBody>
          <a:bodyPr vert="horz" lIns="91440" tIns="45720" rIns="91440" bIns="45720" rtlCol="0" anchor="t">
            <a:normAutofit/>
          </a:bodyPr>
          <a:lstStyle/>
          <a:p>
            <a:pPr indent="-228600">
              <a:buFont typeface="Arial" panose="020B0604020202020204" pitchFamily="34" charset="0"/>
              <a:buChar char="•"/>
            </a:pPr>
            <a:endParaRPr lang="en-US" sz="1800">
              <a:latin typeface="+mn-lt"/>
            </a:endParaRPr>
          </a:p>
          <a:p>
            <a:pPr marL="114300"/>
            <a:endParaRPr lang="en-US" sz="1800">
              <a:latin typeface="+mn-lt"/>
              <a:cs typeface="Calibri"/>
            </a:endParaRPr>
          </a:p>
        </p:txBody>
      </p:sp>
      <p:sp>
        <p:nvSpPr>
          <p:cNvPr id="6" name="Rectangle: Rounded Corners 5">
            <a:extLst>
              <a:ext uri="{FF2B5EF4-FFF2-40B4-BE49-F238E27FC236}">
                <a16:creationId xmlns:a16="http://schemas.microsoft.com/office/drawing/2014/main" id="{E882A034-0F37-EF46-9B46-5F6BB1AC5A1D}"/>
              </a:ext>
            </a:extLst>
          </p:cNvPr>
          <p:cNvSpPr/>
          <p:nvPr/>
        </p:nvSpPr>
        <p:spPr>
          <a:xfrm>
            <a:off x="6193971" y="2340429"/>
            <a:ext cx="5725885" cy="2982684"/>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en-US" sz="2000">
                <a:solidFill>
                  <a:srgbClr val="0C0C0C"/>
                </a:solidFill>
                <a:latin typeface="Calibri"/>
                <a:ea typeface="Arial"/>
                <a:cs typeface="Arial"/>
              </a:rPr>
              <a:t>The Project is being implemented in all 10 traditional authorities (district wide) in the </a:t>
            </a:r>
            <a:r>
              <a:rPr lang="en-US" sz="2000" err="1">
                <a:solidFill>
                  <a:srgbClr val="0C0C0C"/>
                </a:solidFill>
                <a:latin typeface="Calibri"/>
                <a:ea typeface="Arial"/>
                <a:cs typeface="Arial"/>
              </a:rPr>
              <a:t>Chiradzulu</a:t>
            </a:r>
            <a:r>
              <a:rPr lang="en-US" sz="2000">
                <a:solidFill>
                  <a:srgbClr val="0C0C0C"/>
                </a:solidFill>
                <a:latin typeface="Calibri"/>
                <a:ea typeface="Arial"/>
                <a:cs typeface="Arial"/>
              </a:rPr>
              <a:t>​</a:t>
            </a:r>
            <a:endParaRPr lang="en-US" sz="2000">
              <a:cs typeface="Calibri"/>
            </a:endParaRPr>
          </a:p>
        </p:txBody>
      </p:sp>
    </p:spTree>
    <p:extLst>
      <p:ext uri="{BB962C8B-B14F-4D97-AF65-F5344CB8AC3E}">
        <p14:creationId xmlns:p14="http://schemas.microsoft.com/office/powerpoint/2010/main" val="3458784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464" y="235729"/>
            <a:ext cx="10703150" cy="1325563"/>
          </a:xfrm>
        </p:spPr>
        <p:txBody>
          <a:bodyPr/>
          <a:lstStyle/>
          <a:p>
            <a:r>
              <a:rPr lang="en-US"/>
              <a:t>Unique Implementation Approaches</a:t>
            </a:r>
          </a:p>
        </p:txBody>
      </p:sp>
      <p:pic>
        <p:nvPicPr>
          <p:cNvPr id="6" name="Picture 6" descr="Diagram&#10;&#10;Description automatically generated">
            <a:extLst>
              <a:ext uri="{FF2B5EF4-FFF2-40B4-BE49-F238E27FC236}">
                <a16:creationId xmlns:a16="http://schemas.microsoft.com/office/drawing/2014/main" id="{24E4B74C-A46E-1CAC-86F1-B715DCE707CB}"/>
              </a:ext>
            </a:extLst>
          </p:cNvPr>
          <p:cNvPicPr>
            <a:picLocks noGrp="1" noChangeAspect="1"/>
          </p:cNvPicPr>
          <p:nvPr>
            <p:ph idx="1"/>
          </p:nvPr>
        </p:nvPicPr>
        <p:blipFill>
          <a:blip r:embed="rId3"/>
          <a:stretch>
            <a:fillRect/>
          </a:stretch>
        </p:blipFill>
        <p:spPr>
          <a:xfrm>
            <a:off x="-14991" y="1571625"/>
            <a:ext cx="5699188" cy="4166235"/>
          </a:xfrm>
        </p:spPr>
      </p:pic>
      <p:pic>
        <p:nvPicPr>
          <p:cNvPr id="4" name="Picture 4" descr="Text&#10;&#10;Description automatically generated">
            <a:extLst>
              <a:ext uri="{FF2B5EF4-FFF2-40B4-BE49-F238E27FC236}">
                <a16:creationId xmlns:a16="http://schemas.microsoft.com/office/drawing/2014/main" id="{979BA357-5847-137F-8DB6-7DC4EF9346D7}"/>
              </a:ext>
            </a:extLst>
          </p:cNvPr>
          <p:cNvPicPr>
            <a:picLocks noChangeAspect="1"/>
          </p:cNvPicPr>
          <p:nvPr/>
        </p:nvPicPr>
        <p:blipFill>
          <a:blip r:embed="rId4"/>
          <a:stretch>
            <a:fillRect/>
          </a:stretch>
        </p:blipFill>
        <p:spPr>
          <a:xfrm>
            <a:off x="5054600" y="1700075"/>
            <a:ext cx="5715000" cy="4702451"/>
          </a:xfrm>
          <a:prstGeom prst="rect">
            <a:avLst/>
          </a:prstGeom>
        </p:spPr>
      </p:pic>
    </p:spTree>
    <p:extLst>
      <p:ext uri="{BB962C8B-B14F-4D97-AF65-F5344CB8AC3E}">
        <p14:creationId xmlns:p14="http://schemas.microsoft.com/office/powerpoint/2010/main" val="2673854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a:t>Implementation Approach</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640080" y="2872899"/>
            <a:ext cx="4243589" cy="3320668"/>
          </a:xfrm>
        </p:spPr>
        <p:txBody>
          <a:bodyPr vert="horz" lIns="91440" tIns="45720" rIns="91440" bIns="45720" rtlCol="0" anchor="t">
            <a:normAutofit/>
          </a:bodyPr>
          <a:lstStyle/>
          <a:p>
            <a:r>
              <a:rPr lang="en-US">
                <a:latin typeface="+mn-lt"/>
              </a:rPr>
              <a:t>This begins a plan, implement, monitor, and report cycle in 2 of 10 traditional authorities in year 1, followed by gap assessment and formative research, to allow for adaptation into years 2 and 3. to reach universal WASH access in households, schools, and healthcare facilities. </a:t>
            </a:r>
            <a:endParaRPr lang="en-US"/>
          </a:p>
        </p:txBody>
      </p:sp>
      <p:pic>
        <p:nvPicPr>
          <p:cNvPr id="5" name="Picture 4"/>
          <p:cNvPicPr>
            <a:picLocks noChangeAspect="1"/>
          </p:cNvPicPr>
          <p:nvPr/>
        </p:nvPicPr>
        <p:blipFill rotWithShape="1">
          <a:blip r:embed="rId3"/>
          <a:srcRect l="5260" r="1951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92104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1"/>
            <a:ext cx="11030448" cy="1690688"/>
          </a:xfrm>
        </p:spPr>
        <p:txBody>
          <a:bodyPr>
            <a:normAutofit/>
          </a:bodyPr>
          <a:lstStyle/>
          <a:p>
            <a:r>
              <a:rPr lang="en-US">
                <a:latin typeface="Quicksand"/>
                <a:cs typeface="Quire Sans"/>
              </a:rPr>
              <a:t>Geospatial Analysis and Modelling for Water Points Allocation</a:t>
            </a:r>
          </a:p>
        </p:txBody>
      </p:sp>
      <p:sp>
        <p:nvSpPr>
          <p:cNvPr id="3" name="Footer Placeholder 2"/>
          <p:cNvSpPr>
            <a:spLocks noGrp="1"/>
          </p:cNvSpPr>
          <p:nvPr>
            <p:ph type="ftr" sz="quarter" idx="3"/>
          </p:nvPr>
        </p:nvSpPr>
        <p:spPr/>
        <p:txBody>
          <a:bodyPr/>
          <a:lstStyle/>
          <a:p>
            <a:r>
              <a:rPr lang="en-US"/>
              <a:t>https://portal.mwater.co/#/consoles/8a47b9c592d9445a9df251b7006b21df?tab=ccda7487-d2a2-4d4a-b6ac-daaa50e6f23e</a:t>
            </a:r>
          </a:p>
          <a:p>
            <a:endParaRPr lang="en-GB"/>
          </a:p>
        </p:txBody>
      </p:sp>
      <p:sp>
        <p:nvSpPr>
          <p:cNvPr id="5" name="Rectangle 4"/>
          <p:cNvSpPr/>
          <p:nvPr/>
        </p:nvSpPr>
        <p:spPr>
          <a:xfrm>
            <a:off x="2563586" y="3105835"/>
            <a:ext cx="6580414" cy="369332"/>
          </a:xfrm>
          <a:prstGeom prst="rect">
            <a:avLst/>
          </a:prstGeom>
        </p:spPr>
        <p:txBody>
          <a:bodyPr wrap="square">
            <a:spAutoFit/>
          </a:bodyPr>
          <a:lstStyle/>
          <a:p>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992" y="1378932"/>
            <a:ext cx="10569302" cy="5480172"/>
          </a:xfrm>
          <a:prstGeom prst="rect">
            <a:avLst/>
          </a:prstGeom>
        </p:spPr>
      </p:pic>
    </p:spTree>
    <p:extLst>
      <p:ext uri="{BB962C8B-B14F-4D97-AF65-F5344CB8AC3E}">
        <p14:creationId xmlns:p14="http://schemas.microsoft.com/office/powerpoint/2010/main" val="6998864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Quicksand"/>
                <a:cs typeface="Quire Sans"/>
              </a:rPr>
              <a:t>Geospatial Analysis and Modelling for Water Points Allocation</a:t>
            </a:r>
          </a:p>
        </p:txBody>
      </p:sp>
      <p:sp>
        <p:nvSpPr>
          <p:cNvPr id="3" name="Footer Placeholder 2"/>
          <p:cNvSpPr>
            <a:spLocks noGrp="1"/>
          </p:cNvSpPr>
          <p:nvPr>
            <p:ph type="ftr" sz="quarter" idx="3"/>
          </p:nvPr>
        </p:nvSpPr>
        <p:spPr/>
        <p:txBody>
          <a:bodyPr/>
          <a:lstStyle/>
          <a:p>
            <a:r>
              <a:rPr lang="en-US"/>
              <a:t>https://portal.mwater.co/#/consoles/8a47b9c592d9445a9df251b7006b21df?tab=ccda7487-d2a2-4d4a-b6ac-daaa50e6f23e</a:t>
            </a:r>
          </a:p>
          <a:p>
            <a:endParaRPr lang="en-GB"/>
          </a:p>
        </p:txBody>
      </p:sp>
      <p:sp>
        <p:nvSpPr>
          <p:cNvPr id="4" name="Content Placeholder 3"/>
          <p:cNvSpPr>
            <a:spLocks noGrp="1"/>
          </p:cNvSpPr>
          <p:nvPr>
            <p:ph idx="1"/>
          </p:nvPr>
        </p:nvSpPr>
        <p:spPr>
          <a:xfrm>
            <a:off x="751840" y="1690689"/>
            <a:ext cx="10703150" cy="3907472"/>
          </a:xfrm>
        </p:spPr>
        <p:txBody>
          <a:bodyPr>
            <a:normAutofit/>
          </a:bodyPr>
          <a:lstStyle/>
          <a:p>
            <a:r>
              <a:rPr lang="en-US"/>
              <a:t> used to update water system planning. </a:t>
            </a:r>
          </a:p>
          <a:p>
            <a:endParaRPr lang="en-US"/>
          </a:p>
        </p:txBody>
      </p:sp>
      <p:sp>
        <p:nvSpPr>
          <p:cNvPr id="5" name="Rectangle 4"/>
          <p:cNvSpPr/>
          <p:nvPr/>
        </p:nvSpPr>
        <p:spPr>
          <a:xfrm>
            <a:off x="2563586" y="3105835"/>
            <a:ext cx="6580414" cy="369332"/>
          </a:xfrm>
          <a:prstGeom prst="rect">
            <a:avLst/>
          </a:prstGeom>
        </p:spPr>
        <p:txBody>
          <a:bodyPr wrap="square">
            <a:spAutoFit/>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055" y="1593854"/>
            <a:ext cx="9789476" cy="4886225"/>
          </a:xfrm>
          <a:prstGeom prst="rect">
            <a:avLst/>
          </a:prstGeom>
        </p:spPr>
      </p:pic>
    </p:spTree>
    <p:extLst>
      <p:ext uri="{BB962C8B-B14F-4D97-AF65-F5344CB8AC3E}">
        <p14:creationId xmlns:p14="http://schemas.microsoft.com/office/powerpoint/2010/main" val="3615582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73318" y="1707"/>
            <a:ext cx="6024907" cy="1628775"/>
          </a:xfrm>
        </p:spPr>
        <p:txBody>
          <a:bodyPr anchor="b">
            <a:normAutofit/>
          </a:bodyPr>
          <a:lstStyle/>
          <a:p>
            <a:r>
              <a:rPr lang="en-US" sz="4000">
                <a:latin typeface="Quicksand"/>
                <a:cs typeface="Quire Sans"/>
              </a:rPr>
              <a:t>Learnings and Adaptation</a:t>
            </a:r>
            <a:endParaRPr lang="en-US" sz="4000"/>
          </a:p>
        </p:txBody>
      </p:sp>
      <p:pic>
        <p:nvPicPr>
          <p:cNvPr id="6" name="Picture 5"/>
          <p:cNvPicPr>
            <a:picLocks noChangeAspect="1"/>
          </p:cNvPicPr>
          <p:nvPr/>
        </p:nvPicPr>
        <p:blipFill rotWithShape="1">
          <a:blip r:embed="rId4"/>
          <a:srcRect l="421" r="10670"/>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p:cNvSpPr>
            <a:spLocks noGrp="1"/>
          </p:cNvSpPr>
          <p:nvPr>
            <p:ph idx="1"/>
          </p:nvPr>
        </p:nvSpPr>
        <p:spPr>
          <a:xfrm>
            <a:off x="6288338" y="1866989"/>
            <a:ext cx="5421059" cy="4054773"/>
          </a:xfrm>
        </p:spPr>
        <p:txBody>
          <a:bodyPr vert="horz" lIns="91440" tIns="45720" rIns="91440" bIns="45720" rtlCol="0" anchor="t">
            <a:normAutofit/>
          </a:bodyPr>
          <a:lstStyle/>
          <a:p>
            <a:pPr marL="342900" indent="-342900">
              <a:buFont typeface="Arial" panose="020B0604020202020204" pitchFamily="34" charset="0"/>
              <a:buChar char="•"/>
            </a:pPr>
            <a:endParaRPr lang="en-US" altLang="en-US" sz="2000"/>
          </a:p>
          <a:p>
            <a:pPr marL="342900" indent="-342900">
              <a:buFont typeface="Arial" panose="020B0604020202020204" pitchFamily="34" charset="0"/>
              <a:buChar char="•"/>
            </a:pPr>
            <a:r>
              <a:rPr lang="en-US" altLang="en-US" sz="2000">
                <a:latin typeface="Quicksand"/>
              </a:rPr>
              <a:t>The communities to be targeted with water points were identified through baseline results and WP mapping.</a:t>
            </a:r>
            <a:endParaRPr lang="en-US" altLang="en-US" sz="2000"/>
          </a:p>
          <a:p>
            <a:pPr marL="342900" indent="-342900">
              <a:buFont typeface="Arial" panose="020B0604020202020204" pitchFamily="34" charset="0"/>
              <a:buChar char="•"/>
            </a:pPr>
            <a:r>
              <a:rPr lang="en-US" altLang="en-US" sz="2000">
                <a:latin typeface="Quicksand"/>
              </a:rPr>
              <a:t>Baseline and WP mapping identified needy TAs and communities.</a:t>
            </a:r>
            <a:endParaRPr lang="en-US" altLang="en-US" sz="2000"/>
          </a:p>
          <a:p>
            <a:pPr marL="342900" indent="-342900">
              <a:buFont typeface="Arial" panose="020B0604020202020204" pitchFamily="34" charset="0"/>
              <a:buChar char="•"/>
            </a:pPr>
            <a:r>
              <a:rPr lang="en-US" sz="2000">
                <a:latin typeface="Quicksand"/>
              </a:rPr>
              <a:t>The district water office physically verified all the sites identified through </a:t>
            </a:r>
            <a:r>
              <a:rPr lang="en-US" sz="2000" err="1">
                <a:latin typeface="Quicksand"/>
              </a:rPr>
              <a:t>mWater</a:t>
            </a:r>
            <a:r>
              <a:rPr lang="en-US" sz="2000">
                <a:latin typeface="Quicksand"/>
              </a:rPr>
              <a:t>.</a:t>
            </a:r>
            <a:endParaRPr lang="en-US" sz="2000"/>
          </a:p>
          <a:p>
            <a:pPr marL="342900" indent="-342900">
              <a:buFont typeface="Arial" panose="020B0604020202020204" pitchFamily="34" charset="0"/>
              <a:buChar char="•"/>
            </a:pPr>
            <a:r>
              <a:rPr lang="en-US" sz="2000">
                <a:latin typeface="Quicksand"/>
              </a:rPr>
              <a:t>The 500m boundary used to define “basic” is not sufficient, as we learned during the baseline, that many people have water within 500m but not within 30 minutes roundtrip</a:t>
            </a:r>
            <a:endParaRPr lang="en-US" altLang="en-US" sz="2000">
              <a:latin typeface="Quicksand"/>
            </a:endParaRPr>
          </a:p>
          <a:p>
            <a:pPr marL="342900" indent="-342900">
              <a:buFont typeface="Arial" panose="020B0604020202020204" pitchFamily="34" charset="0"/>
              <a:buChar char="•"/>
            </a:pPr>
            <a:endParaRPr lang="en-US" sz="1800"/>
          </a:p>
        </p:txBody>
      </p:sp>
    </p:spTree>
    <p:extLst>
      <p:ext uri="{BB962C8B-B14F-4D97-AF65-F5344CB8AC3E}">
        <p14:creationId xmlns:p14="http://schemas.microsoft.com/office/powerpoint/2010/main" val="985678808"/>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person, mountain, outdoor, sky&#10;&#10;Description automatically generated">
            <a:extLst>
              <a:ext uri="{FF2B5EF4-FFF2-40B4-BE49-F238E27FC236}">
                <a16:creationId xmlns:a16="http://schemas.microsoft.com/office/drawing/2014/main" id="{C9AE5AF3-CCF1-650C-D450-9D74EFA0AE53}"/>
              </a:ext>
            </a:extLst>
          </p:cNvPr>
          <p:cNvPicPr>
            <a:picLocks noChangeAspect="1"/>
          </p:cNvPicPr>
          <p:nvPr/>
        </p:nvPicPr>
        <p:blipFill rotWithShape="1">
          <a:blip r:embed="rId3"/>
          <a:srcRect t="5436"/>
          <a:stretch/>
        </p:blipFill>
        <p:spPr>
          <a:xfrm>
            <a:off x="2522356"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1150B35-5D29-BAAD-14D1-E7F29BC0FE57}"/>
              </a:ext>
            </a:extLst>
          </p:cNvPr>
          <p:cNvSpPr>
            <a:spLocks noGrp="1"/>
          </p:cNvSpPr>
          <p:nvPr>
            <p:ph type="title" idx="4294967295"/>
          </p:nvPr>
        </p:nvSpPr>
        <p:spPr>
          <a:xfrm>
            <a:off x="622540" y="365125"/>
            <a:ext cx="6146289" cy="1366512"/>
          </a:xfrm>
        </p:spPr>
        <p:txBody>
          <a:bodyPr vert="horz" lIns="91440" tIns="45720" rIns="91440" bIns="45720" rtlCol="0" anchor="ctr">
            <a:normAutofit/>
          </a:bodyPr>
          <a:lstStyle/>
          <a:p>
            <a:r>
              <a:rPr lang="en-US" b="1">
                <a:latin typeface="Quicksand"/>
                <a:cs typeface="Quire Sans"/>
              </a:rPr>
              <a:t>What Worked Well</a:t>
            </a:r>
          </a:p>
        </p:txBody>
      </p:sp>
      <p:sp>
        <p:nvSpPr>
          <p:cNvPr id="5" name="Content Placeholder 4">
            <a:extLst>
              <a:ext uri="{FF2B5EF4-FFF2-40B4-BE49-F238E27FC236}">
                <a16:creationId xmlns:a16="http://schemas.microsoft.com/office/drawing/2014/main" id="{A9F7997A-E397-C09F-583E-47BAB5D3C05F}"/>
              </a:ext>
            </a:extLst>
          </p:cNvPr>
          <p:cNvSpPr>
            <a:spLocks noGrp="1"/>
          </p:cNvSpPr>
          <p:nvPr>
            <p:ph type="body" idx="1"/>
          </p:nvPr>
        </p:nvSpPr>
        <p:spPr>
          <a:xfrm>
            <a:off x="178040" y="1724678"/>
            <a:ext cx="5422389" cy="4941115"/>
          </a:xfrm>
        </p:spPr>
        <p:txBody>
          <a:bodyPr vert="horz" lIns="91440" tIns="45720" rIns="91440" bIns="45720" rtlCol="0" anchor="t">
            <a:normAutofit/>
          </a:bodyPr>
          <a:lstStyle/>
          <a:p>
            <a:pPr marL="400050" indent="-285750">
              <a:buFont typeface="Arial"/>
              <a:buChar char="•"/>
            </a:pPr>
            <a:r>
              <a:rPr lang="en-US" sz="1800">
                <a:latin typeface="+mn-lt"/>
              </a:rPr>
              <a:t>A total of 15 government staff members were trained and conducted census of over 2118 water points</a:t>
            </a:r>
            <a:endParaRPr lang="en-US"/>
          </a:p>
          <a:p>
            <a:pPr marL="400050" indent="-285750">
              <a:buFont typeface="Arial"/>
              <a:buChar char="•"/>
            </a:pPr>
            <a:r>
              <a:rPr lang="en-US" sz="1800">
                <a:latin typeface="+mn-lt"/>
              </a:rPr>
              <a:t>All</a:t>
            </a:r>
            <a:r>
              <a:rPr lang="en-US" sz="1800">
                <a:latin typeface="+mn-lt"/>
                <a:cs typeface="Calibri"/>
              </a:rPr>
              <a:t> nonfunctional boreholes that passed the rehab assessment were proposed for possible rehabilitation.</a:t>
            </a:r>
            <a:endParaRPr lang="en-US"/>
          </a:p>
          <a:p>
            <a:pPr marL="400050" indent="-285750">
              <a:buFont typeface="Arial"/>
              <a:buChar char="•"/>
            </a:pPr>
            <a:r>
              <a:rPr lang="en-US" sz="1800">
                <a:latin typeface="+mn-lt"/>
              </a:rPr>
              <a:t>Underserved populations were identified through </a:t>
            </a:r>
            <a:r>
              <a:rPr lang="en-US" sz="1800" err="1">
                <a:latin typeface="+mn-lt"/>
              </a:rPr>
              <a:t>mWater</a:t>
            </a:r>
            <a:r>
              <a:rPr lang="en-US" sz="1800">
                <a:latin typeface="+mn-lt"/>
              </a:rPr>
              <a:t>  and supported with 6 water systems and  Boreholes</a:t>
            </a:r>
            <a:endParaRPr lang="en-US" sz="1800">
              <a:latin typeface="+mn-lt"/>
              <a:cs typeface="Calibri"/>
            </a:endParaRPr>
          </a:p>
          <a:p>
            <a:pPr marL="400050" indent="-285750">
              <a:buFont typeface="Arial"/>
              <a:buChar char="•"/>
            </a:pPr>
            <a:r>
              <a:rPr lang="en-US" sz="1800">
                <a:latin typeface="+mn-lt"/>
              </a:rPr>
              <a:t>This approach of using a baseline survey and </a:t>
            </a:r>
            <a:r>
              <a:rPr lang="en-US" sz="1800" err="1">
                <a:latin typeface="+mn-lt"/>
              </a:rPr>
              <a:t>mWater</a:t>
            </a:r>
            <a:r>
              <a:rPr lang="en-US" sz="1800">
                <a:latin typeface="+mn-lt"/>
              </a:rPr>
              <a:t> mapping helped the project to intervene in areas that did not have better access. </a:t>
            </a:r>
            <a:endParaRPr lang="en-US" sz="1800">
              <a:latin typeface="+mn-lt"/>
              <a:cs typeface="Calibri"/>
            </a:endParaRPr>
          </a:p>
          <a:p>
            <a:pPr marL="400050" indent="-285750">
              <a:buFont typeface="Arial"/>
              <a:buChar char="•"/>
            </a:pPr>
            <a:r>
              <a:rPr lang="en-US" sz="1800">
                <a:latin typeface="+mn-lt"/>
                <a:cs typeface="Calibri"/>
              </a:rPr>
              <a:t>Over 45000 people gained access to safe water through construction of 6 water systems ,40 new boreholes and 29 rehabilitated boreholes in year one.</a:t>
            </a:r>
          </a:p>
          <a:p>
            <a:pPr marL="285750" indent="-285750">
              <a:buFont typeface="Arial"/>
              <a:buChar char="•"/>
            </a:pPr>
            <a:endParaRPr lang="en-US" sz="1800">
              <a:latin typeface="+mn-lt"/>
              <a:cs typeface="Calibri"/>
            </a:endParaRPr>
          </a:p>
          <a:p>
            <a:pPr marL="285750" indent="-285750">
              <a:buFont typeface="Arial"/>
              <a:buChar char="•"/>
            </a:pPr>
            <a:endParaRPr lang="en-US" sz="1800">
              <a:latin typeface="+mn-lt"/>
              <a:cs typeface="Calibri"/>
            </a:endParaRPr>
          </a:p>
          <a:p>
            <a:pPr marL="457200" indent="-228600">
              <a:buFont typeface="Arial" panose="020B0604020202020204" pitchFamily="34" charset="0"/>
              <a:buChar char="•"/>
            </a:pPr>
            <a:endParaRPr lang="en-US" sz="1800">
              <a:latin typeface="+mn-lt"/>
              <a:cs typeface="Calibri"/>
            </a:endParaRPr>
          </a:p>
          <a:p>
            <a:pPr marL="457200" indent="-228600">
              <a:buFont typeface="Arial" panose="020B0604020202020204" pitchFamily="34" charset="0"/>
              <a:buChar char="•"/>
            </a:pPr>
            <a:endParaRPr lang="en-US" sz="1800">
              <a:latin typeface="+mn-lt"/>
              <a:cs typeface="Calibri"/>
            </a:endParaRPr>
          </a:p>
        </p:txBody>
      </p:sp>
    </p:spTree>
    <p:extLst>
      <p:ext uri="{BB962C8B-B14F-4D97-AF65-F5344CB8AC3E}">
        <p14:creationId xmlns:p14="http://schemas.microsoft.com/office/powerpoint/2010/main" val="2426761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1150B35-5D29-BAAD-14D1-E7F29BC0FE57}"/>
              </a:ext>
            </a:extLst>
          </p:cNvPr>
          <p:cNvSpPr>
            <a:spLocks noGrp="1"/>
          </p:cNvSpPr>
          <p:nvPr>
            <p:ph type="title" idx="4294967295"/>
          </p:nvPr>
        </p:nvSpPr>
        <p:spPr>
          <a:xfrm>
            <a:off x="5929588" y="365125"/>
            <a:ext cx="5424210" cy="1807305"/>
          </a:xfrm>
        </p:spPr>
        <p:txBody>
          <a:bodyPr vert="horz" lIns="91440" tIns="45720" rIns="91440" bIns="45720" rtlCol="0" anchor="ctr">
            <a:normAutofit/>
          </a:bodyPr>
          <a:lstStyle/>
          <a:p>
            <a:r>
              <a:rPr lang="en-US" b="1">
                <a:latin typeface="Quicksand"/>
                <a:cs typeface="Quire Sans"/>
              </a:rPr>
              <a:t>What Worked Well</a:t>
            </a:r>
          </a:p>
        </p:txBody>
      </p:sp>
      <p:pic>
        <p:nvPicPr>
          <p:cNvPr id="2" name="Picture 5" descr="A picture containing ground, outdoor, grass, person&#10;&#10;Description automatically generated">
            <a:extLst>
              <a:ext uri="{FF2B5EF4-FFF2-40B4-BE49-F238E27FC236}">
                <a16:creationId xmlns:a16="http://schemas.microsoft.com/office/drawing/2014/main" id="{AC60F79A-1472-87ED-5186-4095DE924870}"/>
              </a:ext>
            </a:extLst>
          </p:cNvPr>
          <p:cNvPicPr>
            <a:picLocks noChangeAspect="1"/>
          </p:cNvPicPr>
          <p:nvPr/>
        </p:nvPicPr>
        <p:blipFill rotWithShape="1">
          <a:blip r:embed="rId3"/>
          <a:srcRect r="14602"/>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5" name="Content Placeholder 4">
            <a:extLst>
              <a:ext uri="{FF2B5EF4-FFF2-40B4-BE49-F238E27FC236}">
                <a16:creationId xmlns:a16="http://schemas.microsoft.com/office/drawing/2014/main" id="{A9F7997A-E397-C09F-583E-47BAB5D3C05F}"/>
              </a:ext>
            </a:extLst>
          </p:cNvPr>
          <p:cNvSpPr>
            <a:spLocks noGrp="1"/>
          </p:cNvSpPr>
          <p:nvPr>
            <p:ph type="body" idx="1"/>
          </p:nvPr>
        </p:nvSpPr>
        <p:spPr>
          <a:xfrm>
            <a:off x="5214794" y="2062763"/>
            <a:ext cx="6859310" cy="4516766"/>
          </a:xfrm>
        </p:spPr>
        <p:txBody>
          <a:bodyPr vert="horz" lIns="91440" tIns="45720" rIns="91440" bIns="45720" rtlCol="0" anchor="t">
            <a:noAutofit/>
          </a:bodyPr>
          <a:lstStyle/>
          <a:p>
            <a:pPr marL="342900" indent="-228600">
              <a:buFont typeface="Arial" panose="020B0604020202020204" pitchFamily="34" charset="0"/>
              <a:buChar char="•"/>
            </a:pPr>
            <a:endParaRPr lang="en-US" sz="2000">
              <a:latin typeface="+mn-lt"/>
              <a:cs typeface="Calibri"/>
            </a:endParaRPr>
          </a:p>
          <a:p>
            <a:pPr marL="457200" indent="-228600">
              <a:buFont typeface="Arial" panose="020B0604020202020204" pitchFamily="34" charset="0"/>
              <a:buChar char="•"/>
            </a:pPr>
            <a:r>
              <a:rPr lang="en-US" sz="2000">
                <a:latin typeface="+mn-lt"/>
              </a:rPr>
              <a:t>The project collaborated frequently with the district council to share data and learnings from the water point mapping exercise. </a:t>
            </a:r>
            <a:endParaRPr lang="en-US" sz="2000">
              <a:latin typeface="+mn-lt"/>
              <a:cs typeface="Calibri"/>
            </a:endParaRPr>
          </a:p>
          <a:p>
            <a:pPr marL="457200" indent="-228600">
              <a:buFont typeface="Arial" panose="020B0604020202020204" pitchFamily="34" charset="0"/>
              <a:buChar char="•"/>
            </a:pPr>
            <a:endParaRPr lang="en-US" sz="2000">
              <a:latin typeface="+mn-lt"/>
              <a:cs typeface="Calibri"/>
            </a:endParaRPr>
          </a:p>
          <a:p>
            <a:pPr marL="457200" indent="-228600">
              <a:buFont typeface="Arial" panose="020B0604020202020204" pitchFamily="34" charset="0"/>
              <a:buChar char="•"/>
            </a:pPr>
            <a:r>
              <a:rPr lang="en-US" sz="2000">
                <a:latin typeface="+mn-lt"/>
              </a:rPr>
              <a:t>The district council also allocated its extension workers to support the project. Likewise, communities in the project area recognize and trust both organizations, which  boosted their participation in project activities. </a:t>
            </a:r>
            <a:endParaRPr lang="en-US" sz="2000">
              <a:latin typeface="+mn-lt"/>
              <a:cs typeface="Calibri"/>
            </a:endParaRPr>
          </a:p>
          <a:p>
            <a:pPr marL="457200" indent="-228600">
              <a:buFont typeface="Arial" panose="020B0604020202020204" pitchFamily="34" charset="0"/>
              <a:buChar char="•"/>
            </a:pPr>
            <a:endParaRPr lang="en-US" sz="2000">
              <a:latin typeface="+mn-lt"/>
              <a:cs typeface="Calibri"/>
            </a:endParaRPr>
          </a:p>
          <a:p>
            <a:pPr marL="457200" indent="-228600">
              <a:buFont typeface="Arial" panose="020B0604020202020204" pitchFamily="34" charset="0"/>
              <a:buChar char="•"/>
            </a:pPr>
            <a:r>
              <a:rPr lang="en-US" sz="2000">
                <a:latin typeface="+mn-lt"/>
              </a:rPr>
              <a:t>The team  continued working closely together to ensure strong WASH systems and behaviors are sustained beyond  project period.</a:t>
            </a:r>
            <a:endParaRPr lang="en-US" sz="2000">
              <a:latin typeface="+mn-lt"/>
              <a:cs typeface="Calibri"/>
            </a:endParaRPr>
          </a:p>
          <a:p>
            <a:pPr marL="457200" indent="-228600">
              <a:buFont typeface="Arial" panose="020B0604020202020204" pitchFamily="34" charset="0"/>
              <a:buChar char="•"/>
            </a:pPr>
            <a:endParaRPr lang="en-US" sz="800" b="1">
              <a:latin typeface="+mn-lt"/>
              <a:cs typeface="Calibri"/>
            </a:endParaRPr>
          </a:p>
        </p:txBody>
      </p:sp>
    </p:spTree>
    <p:extLst>
      <p:ext uri="{BB962C8B-B14F-4D97-AF65-F5344CB8AC3E}">
        <p14:creationId xmlns:p14="http://schemas.microsoft.com/office/powerpoint/2010/main" val="3891929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F7997A-E397-C09F-583E-47BAB5D3C05F}"/>
              </a:ext>
            </a:extLst>
          </p:cNvPr>
          <p:cNvSpPr>
            <a:spLocks noGrp="1"/>
          </p:cNvSpPr>
          <p:nvPr>
            <p:ph type="body" idx="1"/>
          </p:nvPr>
        </p:nvSpPr>
        <p:spPr>
          <a:xfrm>
            <a:off x="522514" y="1944004"/>
            <a:ext cx="11478986" cy="3689456"/>
          </a:xfrm>
        </p:spPr>
        <p:txBody>
          <a:bodyPr vert="horz" lIns="91440" tIns="45720" rIns="91440" bIns="45720" rtlCol="0" anchor="t">
            <a:normAutofit/>
          </a:bodyPr>
          <a:lstStyle/>
          <a:p>
            <a:pPr marL="342900" indent="-342900">
              <a:buFont typeface="Arial,Sans-Serif"/>
              <a:buChar char="•"/>
            </a:pPr>
            <a:endParaRPr lang="en-US" sz="2600">
              <a:latin typeface="Quicksand"/>
            </a:endParaRPr>
          </a:p>
          <a:p>
            <a:pPr marL="514350" indent="-514350">
              <a:buAutoNum type="arabicPeriod"/>
            </a:pPr>
            <a:r>
              <a:rPr lang="en-US" sz="2600" b="1">
                <a:latin typeface="Quicksand"/>
              </a:rPr>
              <a:t>Staffing challenges at District water office to support Water points Mapping and monitoring.(3 Water monitoring Assistants against 10 Traditional Authorities)</a:t>
            </a:r>
            <a:endParaRPr lang="en-US" sz="2600" b="1"/>
          </a:p>
          <a:p>
            <a:pPr marL="342900" indent="-342900">
              <a:buFont typeface="Arial,Sans-Serif"/>
              <a:buChar char="•"/>
            </a:pPr>
            <a:r>
              <a:rPr lang="en-US" sz="2600" i="1">
                <a:solidFill>
                  <a:srgbClr val="0C0C0C"/>
                </a:solidFill>
                <a:latin typeface="Quicksand"/>
              </a:rPr>
              <a:t>The district Council recruited 7 Water Monitoring Assistants. The project will support the staff for two years and District council will absorb them after 2 years</a:t>
            </a:r>
          </a:p>
          <a:p>
            <a:endParaRPr lang="en-US" sz="2600"/>
          </a:p>
          <a:p>
            <a:pPr marL="457200" indent="-457200">
              <a:buFont typeface="Arial" panose="020B0604020202020204" pitchFamily="34" charset="0"/>
              <a:buChar char="•"/>
            </a:pPr>
            <a:endParaRPr lang="en-US" sz="2600"/>
          </a:p>
        </p:txBody>
      </p:sp>
      <p:sp>
        <p:nvSpPr>
          <p:cNvPr id="4" name="Title 3">
            <a:extLst>
              <a:ext uri="{FF2B5EF4-FFF2-40B4-BE49-F238E27FC236}">
                <a16:creationId xmlns:a16="http://schemas.microsoft.com/office/drawing/2014/main" id="{21150B35-5D29-BAAD-14D1-E7F29BC0FE57}"/>
              </a:ext>
            </a:extLst>
          </p:cNvPr>
          <p:cNvSpPr>
            <a:spLocks noGrp="1"/>
          </p:cNvSpPr>
          <p:nvPr>
            <p:ph type="title" idx="4294967295"/>
          </p:nvPr>
        </p:nvSpPr>
        <p:spPr>
          <a:xfrm>
            <a:off x="1741488" y="634401"/>
            <a:ext cx="10450512" cy="752475"/>
          </a:xfrm>
        </p:spPr>
        <p:txBody>
          <a:bodyPr>
            <a:normAutofit/>
          </a:bodyPr>
          <a:lstStyle/>
          <a:p>
            <a:r>
              <a:rPr lang="en-US" b="1">
                <a:latin typeface="Quicksand"/>
                <a:cs typeface="Quire Sans"/>
              </a:rPr>
              <a:t>Challenges Faced and Solutions</a:t>
            </a:r>
            <a:endParaRPr lang="en-US" b="1"/>
          </a:p>
        </p:txBody>
      </p:sp>
    </p:spTree>
    <p:extLst>
      <p:ext uri="{BB962C8B-B14F-4D97-AF65-F5344CB8AC3E}">
        <p14:creationId xmlns:p14="http://schemas.microsoft.com/office/powerpoint/2010/main" val="1268638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9F7997A-E397-C09F-583E-47BAB5D3C05F}"/>
              </a:ext>
            </a:extLst>
          </p:cNvPr>
          <p:cNvSpPr>
            <a:spLocks noGrp="1"/>
          </p:cNvSpPr>
          <p:nvPr>
            <p:ph type="body" idx="1"/>
          </p:nvPr>
        </p:nvSpPr>
        <p:spPr>
          <a:xfrm>
            <a:off x="735724" y="1849816"/>
            <a:ext cx="11298433" cy="3364383"/>
          </a:xfrm>
        </p:spPr>
        <p:txBody>
          <a:bodyPr vert="horz" lIns="91440" tIns="45720" rIns="91440" bIns="45720" rtlCol="0" anchor="t">
            <a:normAutofit/>
          </a:bodyPr>
          <a:lstStyle/>
          <a:p>
            <a:endParaRPr lang="en-US"/>
          </a:p>
          <a:p>
            <a:r>
              <a:rPr lang="en-US" b="1">
                <a:latin typeface="Quicksand"/>
              </a:rPr>
              <a:t>System Strengthening and achieving universal WASH access requires collaboration with partners and communities, and unique blend of demand and supply creation for interventions </a:t>
            </a:r>
            <a:endParaRPr lang="en-US"/>
          </a:p>
        </p:txBody>
      </p:sp>
      <p:sp>
        <p:nvSpPr>
          <p:cNvPr id="7" name="Content Placeholder 6">
            <a:extLst>
              <a:ext uri="{FF2B5EF4-FFF2-40B4-BE49-F238E27FC236}">
                <a16:creationId xmlns:a16="http://schemas.microsoft.com/office/drawing/2014/main" id="{151D7CC2-91E2-EB1D-7531-228C8A9994A8}"/>
              </a:ext>
            </a:extLst>
          </p:cNvPr>
          <p:cNvSpPr>
            <a:spLocks noGrp="1"/>
          </p:cNvSpPr>
          <p:nvPr>
            <p:ph idx="4294967295"/>
          </p:nvPr>
        </p:nvSpPr>
        <p:spPr>
          <a:xfrm>
            <a:off x="6989763" y="1619250"/>
            <a:ext cx="5202237" cy="3732213"/>
          </a:xfrm>
        </p:spPr>
        <p:txBody>
          <a:bodyPr/>
          <a:lstStyle/>
          <a:p>
            <a:endParaRPr lang="en-GB"/>
          </a:p>
          <a:p>
            <a:endParaRPr lang="en-GB"/>
          </a:p>
        </p:txBody>
      </p:sp>
      <p:sp>
        <p:nvSpPr>
          <p:cNvPr id="4" name="Title 3">
            <a:extLst>
              <a:ext uri="{FF2B5EF4-FFF2-40B4-BE49-F238E27FC236}">
                <a16:creationId xmlns:a16="http://schemas.microsoft.com/office/drawing/2014/main" id="{21150B35-5D29-BAAD-14D1-E7F29BC0FE57}"/>
              </a:ext>
            </a:extLst>
          </p:cNvPr>
          <p:cNvSpPr>
            <a:spLocks noGrp="1"/>
          </p:cNvSpPr>
          <p:nvPr>
            <p:ph type="title" idx="4294967295"/>
          </p:nvPr>
        </p:nvSpPr>
        <p:spPr>
          <a:xfrm>
            <a:off x="1770243" y="677533"/>
            <a:ext cx="10450512" cy="752475"/>
          </a:xfrm>
        </p:spPr>
        <p:txBody>
          <a:bodyPr>
            <a:normAutofit/>
          </a:bodyPr>
          <a:lstStyle/>
          <a:p>
            <a:r>
              <a:rPr lang="en-US" b="1"/>
              <a:t>Conclusion</a:t>
            </a:r>
            <a:endParaRPr lang="en-US"/>
          </a:p>
        </p:txBody>
      </p:sp>
    </p:spTree>
    <p:extLst>
      <p:ext uri="{BB962C8B-B14F-4D97-AF65-F5344CB8AC3E}">
        <p14:creationId xmlns:p14="http://schemas.microsoft.com/office/powerpoint/2010/main" val="38186044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782" y="0"/>
            <a:ext cx="7421217"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1D18B427-F5EC-53CC-5254-D0105C9CE9FC}"/>
              </a:ext>
            </a:extLst>
          </p:cNvPr>
          <p:cNvSpPr>
            <a:spLocks noGrp="1"/>
          </p:cNvSpPr>
          <p:nvPr>
            <p:ph type="title"/>
          </p:nvPr>
        </p:nvSpPr>
        <p:spPr>
          <a:xfrm>
            <a:off x="7320466" y="609600"/>
            <a:ext cx="4887636" cy="5744688"/>
          </a:xfrm>
        </p:spPr>
        <p:txBody>
          <a:bodyPr vert="horz" lIns="91440" tIns="45720" rIns="91440" bIns="45720" rtlCol="0" anchor="ctr">
            <a:normAutofit/>
          </a:bodyPr>
          <a:lstStyle/>
          <a:p>
            <a:r>
              <a:rPr lang="en-US" sz="3200" b="1">
                <a:solidFill>
                  <a:srgbClr val="ED7D31"/>
                </a:solidFill>
                <a:latin typeface="Arial"/>
                <a:cs typeface="Arial"/>
              </a:rPr>
              <a:t>THANK YOU FOR YOUR ATTENTION!</a:t>
            </a:r>
            <a:endParaRPr lang="en-US" sz="3200" b="1">
              <a:cs typeface="+mj-cs"/>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r="3892" b="1"/>
          <a:stretch/>
        </p:blipFill>
        <p:spPr>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10" name="Content Placeholder 9">
            <a:extLst>
              <a:ext uri="{FF2B5EF4-FFF2-40B4-BE49-F238E27FC236}">
                <a16:creationId xmlns:a16="http://schemas.microsoft.com/office/drawing/2014/main" id="{93BC70BD-D587-E0A7-D787-5CB81963B284}"/>
              </a:ext>
            </a:extLst>
          </p:cNvPr>
          <p:cNvSpPr>
            <a:spLocks noGrp="1"/>
          </p:cNvSpPr>
          <p:nvPr>
            <p:ph idx="1"/>
          </p:nvPr>
        </p:nvSpPr>
        <p:spPr>
          <a:xfrm>
            <a:off x="7320465" y="2194102"/>
            <a:ext cx="4140013" cy="3908586"/>
          </a:xfrm>
        </p:spPr>
        <p:txBody>
          <a:bodyPr vert="horz" lIns="91440" tIns="45720" rIns="91440" bIns="45720" rtlCol="0">
            <a:normAutofit/>
          </a:bodyPr>
          <a:lstStyle/>
          <a:p>
            <a:pPr indent="-228600">
              <a:buFont typeface="Arial" panose="020B0604020202020204" pitchFamily="34" charset="0"/>
              <a:buChar char="•"/>
            </a:pPr>
            <a:endParaRPr lang="en-US" sz="2000">
              <a:latin typeface="+mn-lt"/>
            </a:endParaRPr>
          </a:p>
          <a:p>
            <a:pPr marL="342900" indent="-228600">
              <a:buFont typeface="Arial" panose="020B0604020202020204" pitchFamily="34" charset="0"/>
              <a:buChar char="•"/>
            </a:pPr>
            <a:endParaRPr lang="en-US" sz="2000">
              <a:latin typeface="+mn-lt"/>
            </a:endParaRPr>
          </a:p>
        </p:txBody>
      </p:sp>
      <p:pic>
        <p:nvPicPr>
          <p:cNvPr id="3" name="Picture 3" descr="Text&#10;&#10;Description automatically generated">
            <a:extLst>
              <a:ext uri="{FF2B5EF4-FFF2-40B4-BE49-F238E27FC236}">
                <a16:creationId xmlns:a16="http://schemas.microsoft.com/office/drawing/2014/main" id="{9573FF32-BF8F-094E-CD0D-13EF01663552}"/>
              </a:ext>
            </a:extLst>
          </p:cNvPr>
          <p:cNvPicPr>
            <a:picLocks noChangeAspect="1"/>
          </p:cNvPicPr>
          <p:nvPr/>
        </p:nvPicPr>
        <p:blipFill>
          <a:blip r:embed="rId5"/>
          <a:stretch>
            <a:fillRect/>
          </a:stretch>
        </p:blipFill>
        <p:spPr>
          <a:xfrm>
            <a:off x="9325155" y="115099"/>
            <a:ext cx="2743200" cy="618067"/>
          </a:xfrm>
          <a:prstGeom prst="rect">
            <a:avLst/>
          </a:prstGeom>
        </p:spPr>
      </p:pic>
    </p:spTree>
    <p:extLst>
      <p:ext uri="{BB962C8B-B14F-4D97-AF65-F5344CB8AC3E}">
        <p14:creationId xmlns:p14="http://schemas.microsoft.com/office/powerpoint/2010/main" val="1849305870"/>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932F51-89AF-E4F1-5299-7FDBD6F13B4C}"/>
              </a:ext>
            </a:extLst>
          </p:cNvPr>
          <p:cNvSpPr>
            <a:spLocks noGrp="1"/>
          </p:cNvSpPr>
          <p:nvPr>
            <p:ph type="body" idx="1"/>
          </p:nvPr>
        </p:nvSpPr>
        <p:spPr>
          <a:xfrm>
            <a:off x="7462023" y="1399266"/>
            <a:ext cx="5530226" cy="3792328"/>
          </a:xfrm>
        </p:spPr>
        <p:txBody>
          <a:bodyPr vert="horz" lIns="91440" tIns="45720" rIns="91440" bIns="45720" rtlCol="0" anchor="t">
            <a:normAutofit/>
          </a:bodyPr>
          <a:lstStyle/>
          <a:p>
            <a:r>
              <a:rPr lang="en-GB" sz="4000">
                <a:latin typeface="Quicksand"/>
              </a:rPr>
              <a:t>Questions?</a:t>
            </a:r>
            <a:endParaRPr lang="en-GB" sz="4000"/>
          </a:p>
          <a:p>
            <a:endParaRPr lang="en-GB" sz="4000">
              <a:latin typeface="Quicksand"/>
            </a:endParaRPr>
          </a:p>
          <a:p>
            <a:r>
              <a:rPr lang="en-GB" sz="4000">
                <a:latin typeface="Quicksand"/>
              </a:rPr>
              <a:t>Comments?</a:t>
            </a:r>
            <a:endParaRPr lang="en-GB" sz="4000"/>
          </a:p>
          <a:p>
            <a:endParaRPr lang="en-GB" sz="4000"/>
          </a:p>
        </p:txBody>
      </p:sp>
      <p:pic>
        <p:nvPicPr>
          <p:cNvPr id="1026" name="Picture 2" descr="Global Give Back Circle - Supporting a world of gender equality">
            <a:extLst>
              <a:ext uri="{FF2B5EF4-FFF2-40B4-BE49-F238E27FC236}">
                <a16:creationId xmlns:a16="http://schemas.microsoft.com/office/drawing/2014/main" id="{66FE47F3-16D0-002D-A39E-E2361EFC36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3862" r="1" b="1"/>
          <a:stretch/>
        </p:blipFill>
        <p:spPr bwMode="auto">
          <a:xfrm>
            <a:off x="-956645" y="157875"/>
            <a:ext cx="6661304" cy="6563376"/>
          </a:xfrm>
          <a:prstGeom prst="ellipse">
            <a:avLst/>
          </a:prstGeom>
          <a:solidFill>
            <a:srgbClr val="FFFFFF"/>
          </a:solidFill>
        </p:spPr>
      </p:pic>
      <p:pic>
        <p:nvPicPr>
          <p:cNvPr id="2" name="Picture 2" descr="Qr code&#10;&#10;Description automatically generated">
            <a:extLst>
              <a:ext uri="{FF2B5EF4-FFF2-40B4-BE49-F238E27FC236}">
                <a16:creationId xmlns:a16="http://schemas.microsoft.com/office/drawing/2014/main" id="{9607BD97-BD6F-5B0E-0C29-365C98B1D9E2}"/>
              </a:ext>
            </a:extLst>
          </p:cNvPr>
          <p:cNvPicPr>
            <a:picLocks noChangeAspect="1"/>
          </p:cNvPicPr>
          <p:nvPr/>
        </p:nvPicPr>
        <p:blipFill>
          <a:blip r:embed="rId4"/>
          <a:stretch>
            <a:fillRect/>
          </a:stretch>
        </p:blipFill>
        <p:spPr>
          <a:xfrm>
            <a:off x="6522041" y="585391"/>
            <a:ext cx="4058610" cy="5692638"/>
          </a:xfrm>
          <a:prstGeom prst="rect">
            <a:avLst/>
          </a:prstGeom>
        </p:spPr>
      </p:pic>
    </p:spTree>
    <p:extLst>
      <p:ext uri="{BB962C8B-B14F-4D97-AF65-F5344CB8AC3E}">
        <p14:creationId xmlns:p14="http://schemas.microsoft.com/office/powerpoint/2010/main" val="330794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BAB3CD-EBC1-9536-7983-E75AAEABA35D}"/>
              </a:ext>
            </a:extLst>
          </p:cNvPr>
          <p:cNvSpPr>
            <a:spLocks noGrp="1"/>
          </p:cNvSpPr>
          <p:nvPr>
            <p:ph type="title"/>
          </p:nvPr>
        </p:nvSpPr>
        <p:spPr>
          <a:xfrm>
            <a:off x="1460289" y="511217"/>
            <a:ext cx="9282430" cy="752109"/>
          </a:xfrm>
        </p:spPr>
        <p:txBody>
          <a:bodyPr/>
          <a:lstStyle/>
          <a:p>
            <a:pPr algn="ctr"/>
            <a:r>
              <a:rPr lang="en-US" dirty="0">
                <a:solidFill>
                  <a:schemeClr val="bg1"/>
                </a:solidFill>
                <a:latin typeface="Quicksand"/>
                <a:cs typeface="Quire Sans"/>
              </a:rPr>
              <a:t>Contact</a:t>
            </a:r>
            <a:r>
              <a:rPr lang="en-US" dirty="0">
                <a:latin typeface="Quicksand"/>
                <a:cs typeface="Quire Sans"/>
              </a:rPr>
              <a:t> </a:t>
            </a:r>
            <a:r>
              <a:rPr lang="en-US" dirty="0">
                <a:solidFill>
                  <a:schemeClr val="bg1"/>
                </a:solidFill>
                <a:latin typeface="Quicksand"/>
                <a:cs typeface="Quire Sans"/>
              </a:rPr>
              <a:t>Information</a:t>
            </a:r>
            <a:endParaRPr lang="en-US" dirty="0">
              <a:solidFill>
                <a:schemeClr val="bg1"/>
              </a:solidFill>
            </a:endParaRPr>
          </a:p>
        </p:txBody>
      </p:sp>
      <p:graphicFrame>
        <p:nvGraphicFramePr>
          <p:cNvPr id="5" name="Table 5">
            <a:extLst>
              <a:ext uri="{FF2B5EF4-FFF2-40B4-BE49-F238E27FC236}">
                <a16:creationId xmlns:a16="http://schemas.microsoft.com/office/drawing/2014/main" id="{584638CF-6EA7-DF85-EE9D-4F68F8AE34CE}"/>
              </a:ext>
            </a:extLst>
          </p:cNvPr>
          <p:cNvGraphicFramePr>
            <a:graphicFrameLocks noGrp="1"/>
          </p:cNvGraphicFramePr>
          <p:nvPr>
            <p:extLst>
              <p:ext uri="{D42A27DB-BD31-4B8C-83A1-F6EECF244321}">
                <p14:modId xmlns:p14="http://schemas.microsoft.com/office/powerpoint/2010/main" val="3859023215"/>
              </p:ext>
            </p:extLst>
          </p:nvPr>
        </p:nvGraphicFramePr>
        <p:xfrm>
          <a:off x="704272" y="1847272"/>
          <a:ext cx="10835726" cy="4602480"/>
        </p:xfrm>
        <a:graphic>
          <a:graphicData uri="http://schemas.openxmlformats.org/drawingml/2006/table">
            <a:tbl>
              <a:tblPr firstRow="1" bandRow="1">
                <a:tableStyleId>{5C22544A-7EE6-4342-B048-85BDC9FD1C3A}</a:tableStyleId>
              </a:tblPr>
              <a:tblGrid>
                <a:gridCol w="2528454">
                  <a:extLst>
                    <a:ext uri="{9D8B030D-6E8A-4147-A177-3AD203B41FA5}">
                      <a16:colId xmlns:a16="http://schemas.microsoft.com/office/drawing/2014/main" val="177479505"/>
                    </a:ext>
                  </a:extLst>
                </a:gridCol>
                <a:gridCol w="2889409">
                  <a:extLst>
                    <a:ext uri="{9D8B030D-6E8A-4147-A177-3AD203B41FA5}">
                      <a16:colId xmlns:a16="http://schemas.microsoft.com/office/drawing/2014/main" val="3423109552"/>
                    </a:ext>
                  </a:extLst>
                </a:gridCol>
                <a:gridCol w="1731818">
                  <a:extLst>
                    <a:ext uri="{9D8B030D-6E8A-4147-A177-3AD203B41FA5}">
                      <a16:colId xmlns:a16="http://schemas.microsoft.com/office/drawing/2014/main" val="2101019698"/>
                    </a:ext>
                  </a:extLst>
                </a:gridCol>
                <a:gridCol w="3686045">
                  <a:extLst>
                    <a:ext uri="{9D8B030D-6E8A-4147-A177-3AD203B41FA5}">
                      <a16:colId xmlns:a16="http://schemas.microsoft.com/office/drawing/2014/main" val="2137263352"/>
                    </a:ext>
                  </a:extLst>
                </a:gridCol>
              </a:tblGrid>
              <a:tr h="365699">
                <a:tc>
                  <a:txBody>
                    <a:bodyPr/>
                    <a:lstStyle/>
                    <a:p>
                      <a:r>
                        <a:rPr lang="en-US" sz="2000" dirty="0"/>
                        <a:t>Name</a:t>
                      </a:r>
                    </a:p>
                  </a:txBody>
                  <a:tcPr/>
                </a:tc>
                <a:tc>
                  <a:txBody>
                    <a:bodyPr/>
                    <a:lstStyle/>
                    <a:p>
                      <a:r>
                        <a:rPr lang="en-US" sz="2000" dirty="0"/>
                        <a:t>Title</a:t>
                      </a:r>
                    </a:p>
                  </a:txBody>
                  <a:tcPr/>
                </a:tc>
                <a:tc>
                  <a:txBody>
                    <a:bodyPr/>
                    <a:lstStyle/>
                    <a:p>
                      <a:pPr lvl="0">
                        <a:buNone/>
                      </a:pPr>
                      <a:r>
                        <a:rPr lang="en-US" sz="2000" dirty="0"/>
                        <a:t>Country</a:t>
                      </a:r>
                    </a:p>
                  </a:txBody>
                  <a:tcPr/>
                </a:tc>
                <a:tc>
                  <a:txBody>
                    <a:bodyPr/>
                    <a:lstStyle/>
                    <a:p>
                      <a:pPr lvl="0">
                        <a:buNone/>
                      </a:pPr>
                      <a:r>
                        <a:rPr lang="en-US" sz="2000" dirty="0"/>
                        <a:t>Emai</a:t>
                      </a:r>
                      <a:r>
                        <a:rPr lang="en-US" sz="2000" b="1" kern="1200" dirty="0">
                          <a:solidFill>
                            <a:schemeClr val="lt1"/>
                          </a:solidFill>
                          <a:latin typeface="+mn-lt"/>
                          <a:ea typeface="+mn-ea"/>
                          <a:cs typeface="+mn-cs"/>
                        </a:rPr>
                        <a:t>l</a:t>
                      </a:r>
                    </a:p>
                  </a:txBody>
                  <a:tcPr/>
                </a:tc>
                <a:extLst>
                  <a:ext uri="{0D108BD9-81ED-4DB2-BD59-A6C34878D82A}">
                    <a16:rowId xmlns:a16="http://schemas.microsoft.com/office/drawing/2014/main" val="3954078076"/>
                  </a:ext>
                </a:extLst>
              </a:tr>
              <a:tr h="644328">
                <a:tc>
                  <a:txBody>
                    <a:bodyPr/>
                    <a:lstStyle/>
                    <a:p>
                      <a:r>
                        <a:rPr lang="en-US" sz="2000" dirty="0"/>
                        <a:t>Channing Carney-Filmore</a:t>
                      </a:r>
                    </a:p>
                  </a:txBody>
                  <a:tcPr/>
                </a:tc>
                <a:tc>
                  <a:txBody>
                    <a:bodyPr/>
                    <a:lstStyle/>
                    <a:p>
                      <a:r>
                        <a:rPr lang="en-US" sz="2000" dirty="0"/>
                        <a:t>WASH Program Manager</a:t>
                      </a:r>
                    </a:p>
                  </a:txBody>
                  <a:tcPr/>
                </a:tc>
                <a:tc>
                  <a:txBody>
                    <a:bodyPr/>
                    <a:lstStyle/>
                    <a:p>
                      <a:pPr lvl="0">
                        <a:buNone/>
                      </a:pPr>
                      <a:r>
                        <a:rPr lang="en-US" sz="2000" dirty="0"/>
                        <a:t>United States</a:t>
                      </a:r>
                    </a:p>
                  </a:txBody>
                  <a:tcPr/>
                </a:tc>
                <a:tc>
                  <a:txBody>
                    <a:bodyPr/>
                    <a:lstStyle/>
                    <a:p>
                      <a:pPr lvl="0">
                        <a:buNone/>
                      </a:pPr>
                      <a:r>
                        <a:rPr lang="en-US" sz="2000" dirty="0"/>
                        <a:t>Ccarneyfilmore@worldvision.org</a:t>
                      </a:r>
                    </a:p>
                  </a:txBody>
                  <a:tcPr/>
                </a:tc>
                <a:extLst>
                  <a:ext uri="{0D108BD9-81ED-4DB2-BD59-A6C34878D82A}">
                    <a16:rowId xmlns:a16="http://schemas.microsoft.com/office/drawing/2014/main" val="3656424911"/>
                  </a:ext>
                </a:extLst>
              </a:tr>
              <a:tr h="365699">
                <a:tc>
                  <a:txBody>
                    <a:bodyPr/>
                    <a:lstStyle/>
                    <a:p>
                      <a:r>
                        <a:rPr lang="en-US" sz="2000" dirty="0"/>
                        <a:t>Tupac Mejia</a:t>
                      </a:r>
                    </a:p>
                  </a:txBody>
                  <a:tcPr/>
                </a:tc>
                <a:tc>
                  <a:txBody>
                    <a:bodyPr/>
                    <a:lstStyle/>
                    <a:p>
                      <a:r>
                        <a:rPr lang="en-US" sz="2000" dirty="0"/>
                        <a:t>WASH Program Director</a:t>
                      </a:r>
                    </a:p>
                  </a:txBody>
                  <a:tcPr/>
                </a:tc>
                <a:tc>
                  <a:txBody>
                    <a:bodyPr/>
                    <a:lstStyle/>
                    <a:p>
                      <a:pPr lvl="0">
                        <a:buNone/>
                      </a:pPr>
                      <a:r>
                        <a:rPr lang="en-US" sz="2000" dirty="0"/>
                        <a:t>Honduras</a:t>
                      </a:r>
                    </a:p>
                  </a:txBody>
                  <a:tcPr/>
                </a:tc>
                <a:tc>
                  <a:txBody>
                    <a:bodyPr/>
                    <a:lstStyle/>
                    <a:p>
                      <a:pPr lvl="0">
                        <a:buNone/>
                      </a:pPr>
                      <a:r>
                        <a:rPr lang="en-US" sz="2000" b="0" i="0" u="none" strike="noStrike" noProof="0" dirty="0">
                          <a:latin typeface="Calibri"/>
                        </a:rPr>
                        <a:t>Tupac_mejia@wvi.org</a:t>
                      </a:r>
                      <a:endParaRPr lang="en-US" sz="2000" dirty="0"/>
                    </a:p>
                  </a:txBody>
                  <a:tcPr/>
                </a:tc>
                <a:extLst>
                  <a:ext uri="{0D108BD9-81ED-4DB2-BD59-A6C34878D82A}">
                    <a16:rowId xmlns:a16="http://schemas.microsoft.com/office/drawing/2014/main" val="357608903"/>
                  </a:ext>
                </a:extLst>
              </a:tr>
              <a:tr h="365699">
                <a:tc>
                  <a:txBody>
                    <a:bodyPr/>
                    <a:lstStyle/>
                    <a:p>
                      <a:r>
                        <a:rPr lang="en-US" sz="2000" dirty="0"/>
                        <a:t>Jessy </a:t>
                      </a:r>
                      <a:r>
                        <a:rPr lang="en-US" sz="2000" b="0" i="0" u="none" strike="noStrike" noProof="0" dirty="0" err="1">
                          <a:latin typeface="Calibri"/>
                        </a:rPr>
                        <a:t>Samuyachi</a:t>
                      </a:r>
                      <a:r>
                        <a:rPr lang="en-US" sz="2000" b="0" i="0" u="none" strike="noStrike" noProof="0" dirty="0">
                          <a:latin typeface="Calibri"/>
                        </a:rPr>
                        <a:t> </a:t>
                      </a:r>
                      <a:r>
                        <a:rPr lang="en-US" sz="2000" b="0" i="0" u="none" strike="noStrike" noProof="0" dirty="0" err="1">
                          <a:latin typeface="Calibri"/>
                        </a:rPr>
                        <a:t>Mahongo</a:t>
                      </a:r>
                    </a:p>
                  </a:txBody>
                  <a:tcPr/>
                </a:tc>
                <a:tc>
                  <a:txBody>
                    <a:bodyPr/>
                    <a:lstStyle/>
                    <a:p>
                      <a:pPr lvl="0">
                        <a:buNone/>
                      </a:pPr>
                      <a:r>
                        <a:rPr lang="en-US" sz="2000" b="0" i="0" u="none" strike="noStrike" noProof="0" dirty="0">
                          <a:latin typeface="Calibri"/>
                        </a:rPr>
                        <a:t>Monitoring &amp; Evaluation Specialist</a:t>
                      </a:r>
                      <a:endParaRPr lang="en-US" sz="2000" dirty="0"/>
                    </a:p>
                  </a:txBody>
                  <a:tcPr/>
                </a:tc>
                <a:tc>
                  <a:txBody>
                    <a:bodyPr/>
                    <a:lstStyle/>
                    <a:p>
                      <a:pPr lvl="0">
                        <a:buNone/>
                      </a:pPr>
                      <a:r>
                        <a:rPr lang="en-US" sz="2000" b="0" i="0" u="none" strike="noStrike" noProof="0" dirty="0">
                          <a:latin typeface="Calibri"/>
                        </a:rPr>
                        <a:t>Zambia</a:t>
                      </a:r>
                    </a:p>
                  </a:txBody>
                  <a:tcPr/>
                </a:tc>
                <a:tc>
                  <a:txBody>
                    <a:bodyPr/>
                    <a:lstStyle/>
                    <a:p>
                      <a:pPr lvl="0">
                        <a:buNone/>
                      </a:pPr>
                      <a:r>
                        <a:rPr lang="en-US" sz="2000" b="0" i="0" u="none" strike="noStrike" noProof="0" dirty="0">
                          <a:latin typeface="Calibri"/>
                        </a:rPr>
                        <a:t>Jessy_Samuyachi@wvi.org</a:t>
                      </a:r>
                      <a:endParaRPr lang="en-US" sz="2000" dirty="0"/>
                    </a:p>
                  </a:txBody>
                  <a:tcPr/>
                </a:tc>
                <a:extLst>
                  <a:ext uri="{0D108BD9-81ED-4DB2-BD59-A6C34878D82A}">
                    <a16:rowId xmlns:a16="http://schemas.microsoft.com/office/drawing/2014/main" val="2365304909"/>
                  </a:ext>
                </a:extLst>
              </a:tr>
              <a:tr h="365699">
                <a:tc>
                  <a:txBody>
                    <a:bodyPr/>
                    <a:lstStyle/>
                    <a:p>
                      <a:r>
                        <a:rPr lang="en-US" sz="2000" dirty="0"/>
                        <a:t>Maybin Ng'ambi</a:t>
                      </a:r>
                    </a:p>
                  </a:txBody>
                  <a:tcPr/>
                </a:tc>
                <a:tc>
                  <a:txBody>
                    <a:bodyPr/>
                    <a:lstStyle/>
                    <a:p>
                      <a:r>
                        <a:rPr lang="en-US" sz="2000" dirty="0"/>
                        <a:t>Technical WASH Program Manager</a:t>
                      </a:r>
                    </a:p>
                  </a:txBody>
                  <a:tcPr/>
                </a:tc>
                <a:tc>
                  <a:txBody>
                    <a:bodyPr/>
                    <a:lstStyle/>
                    <a:p>
                      <a:pPr lvl="0">
                        <a:buNone/>
                      </a:pPr>
                      <a:r>
                        <a:rPr lang="en-US" sz="2000" dirty="0"/>
                        <a:t>Zambia</a:t>
                      </a:r>
                    </a:p>
                  </a:txBody>
                  <a:tcPr/>
                </a:tc>
                <a:tc>
                  <a:txBody>
                    <a:bodyPr/>
                    <a:lstStyle/>
                    <a:p>
                      <a:pPr lvl="0">
                        <a:buNone/>
                      </a:pPr>
                      <a:r>
                        <a:rPr lang="en-US" sz="2000" b="0" i="0" u="none" strike="noStrike" noProof="0" dirty="0">
                          <a:latin typeface="Calibri"/>
                        </a:rPr>
                        <a:t>Maybin_ngambi@wvi.org</a:t>
                      </a:r>
                      <a:endParaRPr lang="en-US" sz="2000" dirty="0"/>
                    </a:p>
                  </a:txBody>
                  <a:tcPr/>
                </a:tc>
                <a:extLst>
                  <a:ext uri="{0D108BD9-81ED-4DB2-BD59-A6C34878D82A}">
                    <a16:rowId xmlns:a16="http://schemas.microsoft.com/office/drawing/2014/main" val="1040128906"/>
                  </a:ext>
                </a:extLst>
              </a:tr>
              <a:tr h="365699">
                <a:tc>
                  <a:txBody>
                    <a:bodyPr/>
                    <a:lstStyle/>
                    <a:p>
                      <a:r>
                        <a:rPr lang="en-US" sz="2000" dirty="0"/>
                        <a:t>Alice </a:t>
                      </a:r>
                      <a:r>
                        <a:rPr lang="en-US" sz="2000" dirty="0" err="1"/>
                        <a:t>Muhimpundu</a:t>
                      </a:r>
                    </a:p>
                  </a:txBody>
                  <a:tcPr/>
                </a:tc>
                <a:tc>
                  <a:txBody>
                    <a:bodyPr/>
                    <a:lstStyle/>
                    <a:p>
                      <a:r>
                        <a:rPr lang="en-US" sz="2000" dirty="0"/>
                        <a:t>WASH Behavior Change Communications Manager</a:t>
                      </a:r>
                    </a:p>
                  </a:txBody>
                  <a:tcPr/>
                </a:tc>
                <a:tc>
                  <a:txBody>
                    <a:bodyPr/>
                    <a:lstStyle/>
                    <a:p>
                      <a:pPr lvl="0">
                        <a:buNone/>
                      </a:pPr>
                      <a:r>
                        <a:rPr lang="en-US" sz="2000" dirty="0"/>
                        <a:t>Rwanda</a:t>
                      </a:r>
                    </a:p>
                  </a:txBody>
                  <a:tcPr/>
                </a:tc>
                <a:tc>
                  <a:txBody>
                    <a:bodyPr/>
                    <a:lstStyle/>
                    <a:p>
                      <a:pPr lvl="0">
                        <a:buNone/>
                      </a:pPr>
                      <a:r>
                        <a:rPr lang="en-US" sz="2000" b="0" i="0" u="none" strike="noStrike" noProof="0" dirty="0">
                          <a:latin typeface="Calibri"/>
                        </a:rPr>
                        <a:t>Alice_Muhimpundu@wvi.org</a:t>
                      </a:r>
                      <a:endParaRPr lang="en-US" sz="2000" dirty="0"/>
                    </a:p>
                  </a:txBody>
                  <a:tcPr/>
                </a:tc>
                <a:extLst>
                  <a:ext uri="{0D108BD9-81ED-4DB2-BD59-A6C34878D82A}">
                    <a16:rowId xmlns:a16="http://schemas.microsoft.com/office/drawing/2014/main" val="1244469932"/>
                  </a:ext>
                </a:extLst>
              </a:tr>
              <a:tr h="644328">
                <a:tc>
                  <a:txBody>
                    <a:bodyPr/>
                    <a:lstStyle/>
                    <a:p>
                      <a:pPr lvl="0">
                        <a:buNone/>
                      </a:pPr>
                      <a:r>
                        <a:rPr lang="en-US" sz="2000" err="1"/>
                        <a:t>Panganani</a:t>
                      </a:r>
                      <a:r>
                        <a:rPr lang="en-US" sz="2000" dirty="0"/>
                        <a:t> </a:t>
                      </a:r>
                      <a:r>
                        <a:rPr lang="en-US" sz="2000" err="1"/>
                        <a:t>Njolomole</a:t>
                      </a:r>
                    </a:p>
                  </a:txBody>
                  <a:tcPr/>
                </a:tc>
                <a:tc>
                  <a:txBody>
                    <a:bodyPr/>
                    <a:lstStyle/>
                    <a:p>
                      <a:pPr lvl="0">
                        <a:buNone/>
                      </a:pPr>
                      <a:r>
                        <a:rPr lang="en-US" sz="2000" b="0" i="0" u="none" strike="noStrike" noProof="0" dirty="0">
                          <a:latin typeface="Calibri"/>
                        </a:rPr>
                        <a:t>WASH Project Manager, </a:t>
                      </a:r>
                      <a:r>
                        <a:rPr lang="en-US" sz="2000" b="0" i="0" u="none" strike="noStrike" noProof="0" err="1">
                          <a:latin typeface="Calibri"/>
                        </a:rPr>
                        <a:t>Chiradzulu</a:t>
                      </a:r>
                      <a:r>
                        <a:rPr lang="en-US" sz="2000" b="0" i="0" u="none" strike="noStrike" noProof="0" dirty="0">
                          <a:latin typeface="Calibri"/>
                        </a:rPr>
                        <a:t> District</a:t>
                      </a:r>
                    </a:p>
                  </a:txBody>
                  <a:tcPr/>
                </a:tc>
                <a:tc>
                  <a:txBody>
                    <a:bodyPr/>
                    <a:lstStyle/>
                    <a:p>
                      <a:pPr lvl="0">
                        <a:buNone/>
                      </a:pPr>
                      <a:r>
                        <a:rPr lang="en-US" sz="2000" b="0" i="0" u="none" strike="noStrike" noProof="0" dirty="0">
                          <a:latin typeface="Calibri"/>
                        </a:rPr>
                        <a:t>Malawi</a:t>
                      </a:r>
                    </a:p>
                  </a:txBody>
                  <a:tcPr/>
                </a:tc>
                <a:tc>
                  <a:txBody>
                    <a:bodyPr/>
                    <a:lstStyle/>
                    <a:p>
                      <a:pPr lvl="0">
                        <a:buNone/>
                      </a:pPr>
                      <a:r>
                        <a:rPr lang="en-US" sz="2000" b="0" i="0" u="none" strike="noStrike" noProof="0" dirty="0">
                          <a:latin typeface="Calibri"/>
                        </a:rPr>
                        <a:t>Panganani_Njolomole@wvi.org</a:t>
                      </a:r>
                      <a:endParaRPr lang="en-US" sz="2000" dirty="0"/>
                    </a:p>
                  </a:txBody>
                  <a:tcPr/>
                </a:tc>
                <a:extLst>
                  <a:ext uri="{0D108BD9-81ED-4DB2-BD59-A6C34878D82A}">
                    <a16:rowId xmlns:a16="http://schemas.microsoft.com/office/drawing/2014/main" val="3127417543"/>
                  </a:ext>
                </a:extLst>
              </a:tr>
            </a:tbl>
          </a:graphicData>
        </a:graphic>
      </p:graphicFrame>
    </p:spTree>
    <p:extLst>
      <p:ext uri="{BB962C8B-B14F-4D97-AF65-F5344CB8AC3E}">
        <p14:creationId xmlns:p14="http://schemas.microsoft.com/office/powerpoint/2010/main" val="6963068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5730080"/>
      </p:ext>
    </p:extLst>
  </p:cSld>
  <p:clrMapOvr>
    <a:masterClrMapping/>
  </p:clrMapOvr>
</p:sld>
</file>

<file path=ppt/theme/theme1.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 Systems Connect Symposium Template" id="{2EF7223B-C4B0-D74A-910D-437314A27762}" vid="{8D5E0B56-1394-134C-A9A7-4090F894B7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B20E4B-D8B6-4872-9A2A-7AE06D3CF60B}"/>
</file>

<file path=customXml/itemProps2.xml><?xml version="1.0" encoding="utf-8"?>
<ds:datastoreItem xmlns:ds="http://schemas.openxmlformats.org/officeDocument/2006/customXml" ds:itemID="{021FE475-4567-4FC5-AB0D-BF6EF5468DD3}"/>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42</Slides>
  <Notes>41</Notes>
  <HiddenSlides>0</HiddenSlide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1_Office Theme</vt:lpstr>
      <vt:lpstr>An Analysis of Strengthening Systems and Enhancing Collective Action to Achieve Universal WASH Coverage</vt:lpstr>
      <vt:lpstr>Session Overview</vt:lpstr>
      <vt:lpstr>Finish the Job High Level Overview</vt:lpstr>
      <vt:lpstr>Government Engagement for Sustainability</vt:lpstr>
      <vt:lpstr>High-Level Engagement From the Beginning</vt:lpstr>
      <vt:lpstr>Sector Level Targeting</vt:lpstr>
      <vt:lpstr>PowerPoint Presentation</vt:lpstr>
      <vt:lpstr>Ensuring Long-Term Sustainability</vt:lpstr>
      <vt:lpstr>Thank you!</vt:lpstr>
      <vt:lpstr>Working Across Multiple Sectors to Achieve Universal Coverage</vt:lpstr>
      <vt:lpstr>Finish the Job | WV Honduras</vt:lpstr>
      <vt:lpstr>PowerPoint Presentation</vt:lpstr>
      <vt:lpstr>Education Sector</vt:lpstr>
      <vt:lpstr>Education Sector</vt:lpstr>
      <vt:lpstr>PowerPoint Presentation</vt:lpstr>
      <vt:lpstr>PowerPoint Presentation</vt:lpstr>
      <vt:lpstr>PowerPoint Presentation</vt:lpstr>
      <vt:lpstr>Health Sector</vt:lpstr>
      <vt:lpstr>PowerPoint Presentation</vt:lpstr>
      <vt:lpstr>Finish The Job and mWater Mapping in Zambia</vt:lpstr>
      <vt:lpstr>Contents slide</vt:lpstr>
      <vt:lpstr>PowerPoint Presentation</vt:lpstr>
      <vt:lpstr>PowerPoint Presentation</vt:lpstr>
      <vt:lpstr>73 Wards reached with HCF with Water </vt:lpstr>
      <vt:lpstr>World Vision Technical Approach</vt:lpstr>
      <vt:lpstr>Partnership with Water for People and Government on implementing a WASH for everyone Project</vt:lpstr>
      <vt:lpstr>PowerPoint Presentation</vt:lpstr>
      <vt:lpstr>Do you know that in Chiradzulu: </vt:lpstr>
      <vt:lpstr>Implementation overview</vt:lpstr>
      <vt:lpstr>Unique Implementation Approaches</vt:lpstr>
      <vt:lpstr>Implementation Approach</vt:lpstr>
      <vt:lpstr>Geospatial Analysis and Modelling for Water Points Allocation</vt:lpstr>
      <vt:lpstr>Geospatial Analysis and Modelling for Water Points Allocation</vt:lpstr>
      <vt:lpstr>Learnings and Adaptation</vt:lpstr>
      <vt:lpstr>What Worked Well</vt:lpstr>
      <vt:lpstr>What Worked Well</vt:lpstr>
      <vt:lpstr>Challenges Faced and Solutions</vt:lpstr>
      <vt:lpstr>Conclusion</vt:lpstr>
      <vt:lpstr>THANK YOU FOR YOUR ATTENTION!</vt:lpstr>
      <vt:lpstr>PowerPoint Presentation</vt:lpstr>
      <vt:lpstr>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dc:title>
  <dc:creator>Channing CarneyFilmore - US</dc:creator>
  <cp:revision>103</cp:revision>
  <dcterms:created xsi:type="dcterms:W3CDTF">2023-04-05T03:08:46Z</dcterms:created>
  <dcterms:modified xsi:type="dcterms:W3CDTF">2023-04-28T14:13:01Z</dcterms:modified>
</cp:coreProperties>
</file>