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presentation.xml" ContentType="application/vnd.openxmlformats-officedocument.presentationml.presentation.main+xml"/>
  <Override PartName="/ppt/slides/slide6.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Masters/slideMaster2.xml" ContentType="application/vnd.openxmlformats-officedocument.presentationml.slideMaster+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Layouts/slideLayout39.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56.xml" ContentType="application/vnd.openxmlformats-officedocument.presentationml.slideLayout+xml"/>
  <Override PartName="/ppt/slideLayouts/slideLayout28.xml" ContentType="application/vnd.openxmlformats-officedocument.presentationml.slideLayout+xml"/>
  <Override PartName="/ppt/slideLayouts/slideLayout55.xml" ContentType="application/vnd.openxmlformats-officedocument.presentationml.slideLayout+xml"/>
  <Override PartName="/ppt/slideLayouts/slideLayout35.xml" ContentType="application/vnd.openxmlformats-officedocument.presentationml.slideLayout+xml"/>
  <Override PartName="/ppt/notesSlides/notesSlide1.xml" ContentType="application/vnd.openxmlformats-officedocument.presentationml.notesSlide+xml"/>
  <Override PartName="/ppt/slideLayouts/slideLayout3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notesSlides/notesSlide2.xml" ContentType="application/vnd.openxmlformats-officedocument.presentationml.notesSlide+xml"/>
  <Override PartName="/ppt/slideLayouts/slideLayout29.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38.xml" ContentType="application/vnd.openxmlformats-officedocument.presentationml.slideLayout+xml"/>
  <Override PartName="/ppt/slideLayouts/slideLayout31.xml" ContentType="application/vnd.openxmlformats-officedocument.presentationml.slideLayout+xml"/>
  <Override PartName="/ppt/slideLayouts/slideLayout2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27.xml" ContentType="application/vnd.openxmlformats-officedocument.presentationml.slideLayout+xml"/>
  <Override PartName="/ppt/slideLayouts/slideLayout12.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5.xml" ContentType="application/vnd.openxmlformats-officedocument.presentationml.slideLayout+xml"/>
  <Override PartName="/ppt/slideLayouts/slideLayout13.xml" ContentType="application/vnd.openxmlformats-officedocument.presentationml.slideLayout+xml"/>
  <Override PartName="/ppt/slideLayouts/slideLayout16.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colors1.xml" ContentType="application/vnd.openxmlformats-officedocument.drawingml.diagramColors+xml"/>
  <Override PartName="/ppt/diagrams/quickStyle1.xml" ContentType="application/vnd.openxmlformats-officedocument.drawingml.diagramStyle+xml"/>
  <Override PartName="/ppt/theme/theme3.xml" ContentType="application/vnd.openxmlformats-officedocument.theme+xml"/>
  <Override PartName="/ppt/diagrams/drawing1.xml" ContentType="application/vnd.ms-office.drawingml.diagramDrawing+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18" r:id="rId2"/>
  </p:sldMasterIdLst>
  <p:notesMasterIdLst>
    <p:notesMasterId r:id="rId15"/>
  </p:notesMasterIdLst>
  <p:sldIdLst>
    <p:sldId id="272" r:id="rId3"/>
    <p:sldId id="273" r:id="rId4"/>
    <p:sldId id="256" r:id="rId5"/>
    <p:sldId id="257" r:id="rId6"/>
    <p:sldId id="258" r:id="rId7"/>
    <p:sldId id="261" r:id="rId8"/>
    <p:sldId id="262" r:id="rId9"/>
    <p:sldId id="264" r:id="rId10"/>
    <p:sldId id="263" r:id="rId11"/>
    <p:sldId id="271"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 userDrawn="1">
          <p15:clr>
            <a:srgbClr val="A4A3A4"/>
          </p15:clr>
        </p15:guide>
        <p15:guide id="2" pos="74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170" autoAdjust="0"/>
  </p:normalViewPr>
  <p:slideViewPr>
    <p:cSldViewPr snapToGrid="0">
      <p:cViewPr varScale="1">
        <p:scale>
          <a:sx n="58" d="100"/>
          <a:sy n="58" d="100"/>
        </p:scale>
        <p:origin x="988" y="52"/>
      </p:cViewPr>
      <p:guideLst>
        <p:guide orient="horz" pos="595"/>
        <p:guide pos="7446"/>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1" d="100"/>
          <a:sy n="51" d="100"/>
        </p:scale>
        <p:origin x="2692"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customXml" Target="../customXml/item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CB67D3-2F46-43ED-A05E-5AA0CB6E2AD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9C91E383-B43B-4E54-B2B9-3A66F3B3E85E}">
      <dgm:prSet phldrT="[Text]" custT="1"/>
      <dgm:spPr/>
      <dgm:t>
        <a:bodyPr/>
        <a:lstStyle/>
        <a:p>
          <a:r>
            <a:rPr lang="en-GB" sz="2800" dirty="0">
              <a:latin typeface="Quicksand" pitchFamily="2" charset="0"/>
            </a:rPr>
            <a:t>1. Diversifying the water workforce</a:t>
          </a:r>
          <a:endParaRPr lang="en-US" sz="2800" dirty="0">
            <a:latin typeface="Quicksand" pitchFamily="2" charset="0"/>
          </a:endParaRPr>
        </a:p>
      </dgm:t>
    </dgm:pt>
    <dgm:pt modelId="{9A28F36C-997D-4771-A892-B8966DE43CC9}" type="parTrans" cxnId="{71DB86DA-93CD-4BDC-9613-3DD7BB8E5DA8}">
      <dgm:prSet/>
      <dgm:spPr/>
      <dgm:t>
        <a:bodyPr/>
        <a:lstStyle/>
        <a:p>
          <a:endParaRPr lang="en-US"/>
        </a:p>
      </dgm:t>
    </dgm:pt>
    <dgm:pt modelId="{A8DCD283-DA1E-4DEF-9755-72949503BFDC}" type="sibTrans" cxnId="{71DB86DA-93CD-4BDC-9613-3DD7BB8E5DA8}">
      <dgm:prSet/>
      <dgm:spPr/>
      <dgm:t>
        <a:bodyPr/>
        <a:lstStyle/>
        <a:p>
          <a:endParaRPr lang="en-US"/>
        </a:p>
      </dgm:t>
    </dgm:pt>
    <dgm:pt modelId="{F5E4841B-F99C-49A9-9590-F6742DF0585F}">
      <dgm:prSet phldrT="[Text]" custT="1"/>
      <dgm:spPr/>
      <dgm:t>
        <a:bodyPr/>
        <a:lstStyle/>
        <a:p>
          <a:pPr marL="363538" indent="-276225">
            <a:lnSpc>
              <a:spcPct val="100000"/>
            </a:lnSpc>
            <a:buClr>
              <a:schemeClr val="accent1"/>
            </a:buClr>
            <a:tabLst>
              <a:tab pos="363538" algn="l"/>
            </a:tabLst>
          </a:pPr>
          <a:r>
            <a:rPr lang="en-GB" sz="2000" dirty="0">
              <a:latin typeface="Quicksand" pitchFamily="2" charset="0"/>
            </a:rPr>
            <a:t>How do we support young people to get jobs in the WASH sector?</a:t>
          </a:r>
          <a:endParaRPr lang="en-US" sz="2000" dirty="0">
            <a:latin typeface="Quicksand" pitchFamily="2" charset="0"/>
          </a:endParaRPr>
        </a:p>
      </dgm:t>
    </dgm:pt>
    <dgm:pt modelId="{4D56F859-CA32-4E02-8F2D-C2D009599FF1}" type="parTrans" cxnId="{D7422DAA-4E1A-41DD-8A93-D51F3F7EAA83}">
      <dgm:prSet/>
      <dgm:spPr/>
      <dgm:t>
        <a:bodyPr/>
        <a:lstStyle/>
        <a:p>
          <a:endParaRPr lang="en-US"/>
        </a:p>
      </dgm:t>
    </dgm:pt>
    <dgm:pt modelId="{730D1F86-A981-4626-9EF2-0DAD04296CD6}" type="sibTrans" cxnId="{D7422DAA-4E1A-41DD-8A93-D51F3F7EAA83}">
      <dgm:prSet/>
      <dgm:spPr/>
      <dgm:t>
        <a:bodyPr/>
        <a:lstStyle/>
        <a:p>
          <a:endParaRPr lang="en-US"/>
        </a:p>
      </dgm:t>
    </dgm:pt>
    <dgm:pt modelId="{5AE6667A-E60A-4125-9816-FCBBECEEAC0E}">
      <dgm:prSet phldrT="[Text]" custT="1"/>
      <dgm:spPr/>
      <dgm:t>
        <a:bodyPr/>
        <a:lstStyle/>
        <a:p>
          <a:pPr marL="363538" indent="-276225">
            <a:lnSpc>
              <a:spcPct val="100000"/>
            </a:lnSpc>
            <a:buClr>
              <a:schemeClr val="accent1"/>
            </a:buClr>
            <a:tabLst>
              <a:tab pos="363538" algn="l"/>
            </a:tabLst>
          </a:pPr>
          <a:r>
            <a:rPr lang="en-GB" sz="2000" dirty="0">
              <a:latin typeface="Quicksand" pitchFamily="2" charset="0"/>
            </a:rPr>
            <a:t>How can the WASH workforce better retain women and increase their representation in leadership?</a:t>
          </a:r>
          <a:endParaRPr lang="en-US" sz="2000" dirty="0">
            <a:latin typeface="Quicksand" pitchFamily="2" charset="0"/>
          </a:endParaRPr>
        </a:p>
      </dgm:t>
    </dgm:pt>
    <dgm:pt modelId="{82719309-FE6A-4242-A9FD-5828F4903A13}" type="parTrans" cxnId="{1DAE0FF3-2E28-4F1E-ACCD-A114C32138E6}">
      <dgm:prSet/>
      <dgm:spPr/>
      <dgm:t>
        <a:bodyPr/>
        <a:lstStyle/>
        <a:p>
          <a:endParaRPr lang="en-US"/>
        </a:p>
      </dgm:t>
    </dgm:pt>
    <dgm:pt modelId="{3A4E7D13-7C1F-41D5-864B-E29405900B35}" type="sibTrans" cxnId="{1DAE0FF3-2E28-4F1E-ACCD-A114C32138E6}">
      <dgm:prSet/>
      <dgm:spPr/>
      <dgm:t>
        <a:bodyPr/>
        <a:lstStyle/>
        <a:p>
          <a:endParaRPr lang="en-US"/>
        </a:p>
      </dgm:t>
    </dgm:pt>
    <dgm:pt modelId="{DE00733C-CAD3-41EF-8571-AE4EFF9AB012}">
      <dgm:prSet phldrT="[Text]" custT="1"/>
      <dgm:spPr/>
      <dgm:t>
        <a:bodyPr/>
        <a:lstStyle/>
        <a:p>
          <a:r>
            <a:rPr lang="en-GB" sz="2800" dirty="0">
              <a:latin typeface="Quicksand" pitchFamily="2" charset="0"/>
            </a:rPr>
            <a:t>2. Supporting continuous professional development</a:t>
          </a:r>
          <a:endParaRPr lang="en-US" sz="2800" dirty="0">
            <a:latin typeface="Quicksand" pitchFamily="2" charset="0"/>
          </a:endParaRPr>
        </a:p>
      </dgm:t>
    </dgm:pt>
    <dgm:pt modelId="{D0685177-A2E7-43FB-BE67-0748A4A1A914}" type="parTrans" cxnId="{9D0E6372-EB52-49FF-B133-193035BB46C2}">
      <dgm:prSet/>
      <dgm:spPr/>
      <dgm:t>
        <a:bodyPr/>
        <a:lstStyle/>
        <a:p>
          <a:endParaRPr lang="en-US"/>
        </a:p>
      </dgm:t>
    </dgm:pt>
    <dgm:pt modelId="{5C810E86-A698-4323-A7B6-E464E0704417}" type="sibTrans" cxnId="{9D0E6372-EB52-49FF-B133-193035BB46C2}">
      <dgm:prSet/>
      <dgm:spPr/>
      <dgm:t>
        <a:bodyPr/>
        <a:lstStyle/>
        <a:p>
          <a:endParaRPr lang="en-US"/>
        </a:p>
      </dgm:t>
    </dgm:pt>
    <dgm:pt modelId="{0ABC8D00-C27F-489D-B682-9D4C7DEA08AD}">
      <dgm:prSet phldrT="[Text]" custT="1"/>
      <dgm:spPr/>
      <dgm:t>
        <a:bodyPr/>
        <a:lstStyle/>
        <a:p>
          <a:pPr marL="363538" indent="-276225">
            <a:lnSpc>
              <a:spcPct val="100000"/>
            </a:lnSpc>
            <a:buClr>
              <a:schemeClr val="accent1"/>
            </a:buClr>
          </a:pPr>
          <a:r>
            <a:rPr lang="en-GB" sz="2000" dirty="0">
              <a:latin typeface="Quicksand" pitchFamily="2" charset="0"/>
            </a:rPr>
            <a:t>How to support WASH professionals once in </a:t>
          </a:r>
          <a:br>
            <a:rPr lang="en-GB" sz="2000" dirty="0">
              <a:latin typeface="Quicksand" pitchFamily="2" charset="0"/>
            </a:rPr>
          </a:br>
          <a:r>
            <a:rPr lang="en-GB" sz="2000" dirty="0">
              <a:latin typeface="Quicksand" pitchFamily="2" charset="0"/>
            </a:rPr>
            <a:t>the sector? </a:t>
          </a:r>
          <a:r>
            <a:rPr lang="en-GB" sz="2000" dirty="0" smtClean="0">
              <a:latin typeface="Quicksand" pitchFamily="2" charset="0"/>
            </a:rPr>
            <a:t>Who pays?</a:t>
          </a:r>
          <a:endParaRPr lang="en-US" sz="2000" dirty="0">
            <a:latin typeface="Quicksand" pitchFamily="2" charset="0"/>
          </a:endParaRPr>
        </a:p>
      </dgm:t>
    </dgm:pt>
    <dgm:pt modelId="{F3C8790B-C6E3-4DA8-9623-702AF51CD74D}" type="parTrans" cxnId="{44562827-7BAA-4E7A-8102-958FD79B58C7}">
      <dgm:prSet/>
      <dgm:spPr/>
      <dgm:t>
        <a:bodyPr/>
        <a:lstStyle/>
        <a:p>
          <a:endParaRPr lang="en-US"/>
        </a:p>
      </dgm:t>
    </dgm:pt>
    <dgm:pt modelId="{E0C00DB9-3F13-4884-829C-A2B8A4950DF9}" type="sibTrans" cxnId="{44562827-7BAA-4E7A-8102-958FD79B58C7}">
      <dgm:prSet/>
      <dgm:spPr/>
      <dgm:t>
        <a:bodyPr/>
        <a:lstStyle/>
        <a:p>
          <a:endParaRPr lang="en-US"/>
        </a:p>
      </dgm:t>
    </dgm:pt>
    <dgm:pt modelId="{F323C94B-8190-4DD8-A3CD-D631829882B6}">
      <dgm:prSet phldrT="[Text]" custT="1"/>
      <dgm:spPr/>
      <dgm:t>
        <a:bodyPr/>
        <a:lstStyle/>
        <a:p>
          <a:pPr marL="363538" indent="-276225">
            <a:lnSpc>
              <a:spcPct val="100000"/>
            </a:lnSpc>
            <a:buClr>
              <a:schemeClr val="accent1"/>
            </a:buClr>
          </a:pPr>
          <a:r>
            <a:rPr lang="en-GB" sz="2000" dirty="0">
              <a:latin typeface="Quicksand" pitchFamily="2" charset="0"/>
            </a:rPr>
            <a:t>How do we create more coherent professional development pathways? </a:t>
          </a:r>
          <a:endParaRPr lang="en-US" sz="2000" dirty="0">
            <a:latin typeface="Quicksand" pitchFamily="2" charset="0"/>
          </a:endParaRPr>
        </a:p>
      </dgm:t>
    </dgm:pt>
    <dgm:pt modelId="{8C7DB3F8-5D7A-41A0-AD2A-CA068C1B7AD1}" type="parTrans" cxnId="{2880D040-5EF5-47DE-9761-5F571C18F9C3}">
      <dgm:prSet/>
      <dgm:spPr/>
      <dgm:t>
        <a:bodyPr/>
        <a:lstStyle/>
        <a:p>
          <a:endParaRPr lang="en-US"/>
        </a:p>
      </dgm:t>
    </dgm:pt>
    <dgm:pt modelId="{8B05E7D5-B79E-4921-8ECA-14A8AB9562CA}" type="sibTrans" cxnId="{2880D040-5EF5-47DE-9761-5F571C18F9C3}">
      <dgm:prSet/>
      <dgm:spPr/>
      <dgm:t>
        <a:bodyPr/>
        <a:lstStyle/>
        <a:p>
          <a:endParaRPr lang="en-US"/>
        </a:p>
      </dgm:t>
    </dgm:pt>
    <dgm:pt modelId="{4806892E-FADD-4CD0-A84D-03305C17273C}">
      <dgm:prSet phldrT="[Text]" custT="1"/>
      <dgm:spPr/>
      <dgm:t>
        <a:bodyPr/>
        <a:lstStyle/>
        <a:p>
          <a:pPr marL="363538" indent="-276225">
            <a:lnSpc>
              <a:spcPct val="100000"/>
            </a:lnSpc>
            <a:buClr>
              <a:schemeClr val="accent1"/>
            </a:buClr>
          </a:pPr>
          <a:r>
            <a:rPr lang="en-GB" sz="2000" dirty="0">
              <a:latin typeface="Quicksand" pitchFamily="2" charset="0"/>
            </a:rPr>
            <a:t>How do we better evaluate the capacity </a:t>
          </a:r>
          <a:br>
            <a:rPr lang="en-GB" sz="2000" dirty="0">
              <a:latin typeface="Quicksand" pitchFamily="2" charset="0"/>
            </a:rPr>
          </a:br>
          <a:r>
            <a:rPr lang="en-GB" sz="2000" dirty="0">
              <a:latin typeface="Quicksand" pitchFamily="2" charset="0"/>
            </a:rPr>
            <a:t>of individuals?</a:t>
          </a:r>
          <a:endParaRPr lang="en-US" sz="2000" dirty="0">
            <a:latin typeface="Quicksand" pitchFamily="2" charset="0"/>
          </a:endParaRPr>
        </a:p>
      </dgm:t>
    </dgm:pt>
    <dgm:pt modelId="{049CEBFF-11A9-49BC-BAE6-B7F8C04C5D47}" type="parTrans" cxnId="{7E372878-7CB1-4D6E-B45B-F22699F1AF7F}">
      <dgm:prSet/>
      <dgm:spPr/>
      <dgm:t>
        <a:bodyPr/>
        <a:lstStyle/>
        <a:p>
          <a:endParaRPr lang="en-US"/>
        </a:p>
      </dgm:t>
    </dgm:pt>
    <dgm:pt modelId="{75474986-70A9-4DE3-B495-20D39A86B41D}" type="sibTrans" cxnId="{7E372878-7CB1-4D6E-B45B-F22699F1AF7F}">
      <dgm:prSet/>
      <dgm:spPr/>
      <dgm:t>
        <a:bodyPr/>
        <a:lstStyle/>
        <a:p>
          <a:endParaRPr lang="en-US"/>
        </a:p>
      </dgm:t>
    </dgm:pt>
    <dgm:pt modelId="{9B20FCCF-B49A-4BEF-A751-4A0658D1844C}" type="pres">
      <dgm:prSet presAssocID="{BDCB67D3-2F46-43ED-A05E-5AA0CB6E2AD2}" presName="Name0" presStyleCnt="0">
        <dgm:presLayoutVars>
          <dgm:dir/>
          <dgm:animLvl val="lvl"/>
          <dgm:resizeHandles/>
        </dgm:presLayoutVars>
      </dgm:prSet>
      <dgm:spPr/>
      <dgm:t>
        <a:bodyPr/>
        <a:lstStyle/>
        <a:p>
          <a:endParaRPr lang="en-US"/>
        </a:p>
      </dgm:t>
    </dgm:pt>
    <dgm:pt modelId="{5A31E264-0CC3-40C4-A1F3-6F399DF66B9A}" type="pres">
      <dgm:prSet presAssocID="{9C91E383-B43B-4E54-B2B9-3A66F3B3E85E}" presName="linNode" presStyleCnt="0"/>
      <dgm:spPr/>
    </dgm:pt>
    <dgm:pt modelId="{5177B443-ED1C-46D1-8962-973C8E0B3369}" type="pres">
      <dgm:prSet presAssocID="{9C91E383-B43B-4E54-B2B9-3A66F3B3E85E}" presName="parentShp" presStyleLbl="node1" presStyleIdx="0" presStyleCnt="2" custScaleX="81192" custScaleY="51922" custLinFactNeighborX="-5361" custLinFactNeighborY="18376">
        <dgm:presLayoutVars>
          <dgm:bulletEnabled val="1"/>
        </dgm:presLayoutVars>
      </dgm:prSet>
      <dgm:spPr/>
      <dgm:t>
        <a:bodyPr/>
        <a:lstStyle/>
        <a:p>
          <a:endParaRPr lang="en-US"/>
        </a:p>
      </dgm:t>
    </dgm:pt>
    <dgm:pt modelId="{CD045760-5676-44B1-8A42-E9AB9F7E94B5}" type="pres">
      <dgm:prSet presAssocID="{9C91E383-B43B-4E54-B2B9-3A66F3B3E85E}" presName="childShp" presStyleLbl="bgAccFollowNode1" presStyleIdx="0" presStyleCnt="2" custScaleX="105654" custScaleY="54797" custLinFactNeighborX="1629" custLinFactNeighborY="14488">
        <dgm:presLayoutVars>
          <dgm:bulletEnabled val="1"/>
        </dgm:presLayoutVars>
      </dgm:prSet>
      <dgm:spPr/>
      <dgm:t>
        <a:bodyPr/>
        <a:lstStyle/>
        <a:p>
          <a:endParaRPr lang="en-US"/>
        </a:p>
      </dgm:t>
    </dgm:pt>
    <dgm:pt modelId="{6A80D9B6-946E-4DDF-8F8D-669AF8A8DDD0}" type="pres">
      <dgm:prSet presAssocID="{A8DCD283-DA1E-4DEF-9755-72949503BFDC}" presName="spacing" presStyleCnt="0"/>
      <dgm:spPr/>
    </dgm:pt>
    <dgm:pt modelId="{F7AA6AEA-7259-45EB-A6DB-07B3EDBD575D}" type="pres">
      <dgm:prSet presAssocID="{DE00733C-CAD3-41EF-8571-AE4EFF9AB012}" presName="linNode" presStyleCnt="0"/>
      <dgm:spPr/>
    </dgm:pt>
    <dgm:pt modelId="{87ADCFD8-59BD-4769-9A59-EF9695CDE4AE}" type="pres">
      <dgm:prSet presAssocID="{DE00733C-CAD3-41EF-8571-AE4EFF9AB012}" presName="parentShp" presStyleLbl="node1" presStyleIdx="1" presStyleCnt="2" custScaleX="80313" custScaleY="47111" custLinFactNeighborX="-4163" custLinFactNeighborY="-317">
        <dgm:presLayoutVars>
          <dgm:bulletEnabled val="1"/>
        </dgm:presLayoutVars>
      </dgm:prSet>
      <dgm:spPr/>
      <dgm:t>
        <a:bodyPr/>
        <a:lstStyle/>
        <a:p>
          <a:endParaRPr lang="en-US"/>
        </a:p>
      </dgm:t>
    </dgm:pt>
    <dgm:pt modelId="{E40CD714-9EB1-4029-87B4-8A3D84706830}" type="pres">
      <dgm:prSet presAssocID="{DE00733C-CAD3-41EF-8571-AE4EFF9AB012}" presName="childShp" presStyleLbl="bgAccFollowNode1" presStyleIdx="1" presStyleCnt="2" custScaleX="103257" custScaleY="71033">
        <dgm:presLayoutVars>
          <dgm:bulletEnabled val="1"/>
        </dgm:presLayoutVars>
      </dgm:prSet>
      <dgm:spPr/>
      <dgm:t>
        <a:bodyPr/>
        <a:lstStyle/>
        <a:p>
          <a:endParaRPr lang="en-US"/>
        </a:p>
      </dgm:t>
    </dgm:pt>
  </dgm:ptLst>
  <dgm:cxnLst>
    <dgm:cxn modelId="{8C1ACD29-D979-4016-936D-41E9ABCA7F68}" type="presOf" srcId="{DE00733C-CAD3-41EF-8571-AE4EFF9AB012}" destId="{87ADCFD8-59BD-4769-9A59-EF9695CDE4AE}" srcOrd="0" destOrd="0" presId="urn:microsoft.com/office/officeart/2005/8/layout/vList6"/>
    <dgm:cxn modelId="{71DB86DA-93CD-4BDC-9613-3DD7BB8E5DA8}" srcId="{BDCB67D3-2F46-43ED-A05E-5AA0CB6E2AD2}" destId="{9C91E383-B43B-4E54-B2B9-3A66F3B3E85E}" srcOrd="0" destOrd="0" parTransId="{9A28F36C-997D-4771-A892-B8966DE43CC9}" sibTransId="{A8DCD283-DA1E-4DEF-9755-72949503BFDC}"/>
    <dgm:cxn modelId="{9D0E6372-EB52-49FF-B133-193035BB46C2}" srcId="{BDCB67D3-2F46-43ED-A05E-5AA0CB6E2AD2}" destId="{DE00733C-CAD3-41EF-8571-AE4EFF9AB012}" srcOrd="1" destOrd="0" parTransId="{D0685177-A2E7-43FB-BE67-0748A4A1A914}" sibTransId="{5C810E86-A698-4323-A7B6-E464E0704417}"/>
    <dgm:cxn modelId="{63289BB3-0DAB-4BF3-BD09-2CD5ED96500D}" type="presOf" srcId="{9C91E383-B43B-4E54-B2B9-3A66F3B3E85E}" destId="{5177B443-ED1C-46D1-8962-973C8E0B3369}" srcOrd="0" destOrd="0" presId="urn:microsoft.com/office/officeart/2005/8/layout/vList6"/>
    <dgm:cxn modelId="{78FC750C-59A2-4333-8106-FBA287F59606}" type="presOf" srcId="{5AE6667A-E60A-4125-9816-FCBBECEEAC0E}" destId="{CD045760-5676-44B1-8A42-E9AB9F7E94B5}" srcOrd="0" destOrd="1" presId="urn:microsoft.com/office/officeart/2005/8/layout/vList6"/>
    <dgm:cxn modelId="{2880D040-5EF5-47DE-9761-5F571C18F9C3}" srcId="{DE00733C-CAD3-41EF-8571-AE4EFF9AB012}" destId="{F323C94B-8190-4DD8-A3CD-D631829882B6}" srcOrd="1" destOrd="0" parTransId="{8C7DB3F8-5D7A-41A0-AD2A-CA068C1B7AD1}" sibTransId="{8B05E7D5-B79E-4921-8ECA-14A8AB9562CA}"/>
    <dgm:cxn modelId="{2D8DA5CF-F34F-46CB-82AB-EBFA3866D53C}" type="presOf" srcId="{F5E4841B-F99C-49A9-9590-F6742DF0585F}" destId="{CD045760-5676-44B1-8A42-E9AB9F7E94B5}" srcOrd="0" destOrd="0" presId="urn:microsoft.com/office/officeart/2005/8/layout/vList6"/>
    <dgm:cxn modelId="{2038C829-FBE5-4F7B-B954-B60C089569BA}" type="presOf" srcId="{BDCB67D3-2F46-43ED-A05E-5AA0CB6E2AD2}" destId="{9B20FCCF-B49A-4BEF-A751-4A0658D1844C}" srcOrd="0" destOrd="0" presId="urn:microsoft.com/office/officeart/2005/8/layout/vList6"/>
    <dgm:cxn modelId="{D7422DAA-4E1A-41DD-8A93-D51F3F7EAA83}" srcId="{9C91E383-B43B-4E54-B2B9-3A66F3B3E85E}" destId="{F5E4841B-F99C-49A9-9590-F6742DF0585F}" srcOrd="0" destOrd="0" parTransId="{4D56F859-CA32-4E02-8F2D-C2D009599FF1}" sibTransId="{730D1F86-A981-4626-9EF2-0DAD04296CD6}"/>
    <dgm:cxn modelId="{FE4B7EF2-DE77-4D94-8934-042F17F9CFE4}" type="presOf" srcId="{0ABC8D00-C27F-489D-B682-9D4C7DEA08AD}" destId="{E40CD714-9EB1-4029-87B4-8A3D84706830}" srcOrd="0" destOrd="0" presId="urn:microsoft.com/office/officeart/2005/8/layout/vList6"/>
    <dgm:cxn modelId="{44562827-7BAA-4E7A-8102-958FD79B58C7}" srcId="{DE00733C-CAD3-41EF-8571-AE4EFF9AB012}" destId="{0ABC8D00-C27F-489D-B682-9D4C7DEA08AD}" srcOrd="0" destOrd="0" parTransId="{F3C8790B-C6E3-4DA8-9623-702AF51CD74D}" sibTransId="{E0C00DB9-3F13-4884-829C-A2B8A4950DF9}"/>
    <dgm:cxn modelId="{7E372878-7CB1-4D6E-B45B-F22699F1AF7F}" srcId="{DE00733C-CAD3-41EF-8571-AE4EFF9AB012}" destId="{4806892E-FADD-4CD0-A84D-03305C17273C}" srcOrd="2" destOrd="0" parTransId="{049CEBFF-11A9-49BC-BAE6-B7F8C04C5D47}" sibTransId="{75474986-70A9-4DE3-B495-20D39A86B41D}"/>
    <dgm:cxn modelId="{A43097B7-7F9A-40BD-AEE5-83BAD8D17EA4}" type="presOf" srcId="{4806892E-FADD-4CD0-A84D-03305C17273C}" destId="{E40CD714-9EB1-4029-87B4-8A3D84706830}" srcOrd="0" destOrd="2" presId="urn:microsoft.com/office/officeart/2005/8/layout/vList6"/>
    <dgm:cxn modelId="{1DAE0FF3-2E28-4F1E-ACCD-A114C32138E6}" srcId="{9C91E383-B43B-4E54-B2B9-3A66F3B3E85E}" destId="{5AE6667A-E60A-4125-9816-FCBBECEEAC0E}" srcOrd="1" destOrd="0" parTransId="{82719309-FE6A-4242-A9FD-5828F4903A13}" sibTransId="{3A4E7D13-7C1F-41D5-864B-E29405900B35}"/>
    <dgm:cxn modelId="{9ACC8A31-7DF8-49CE-A2FF-0230CB71ABB4}" type="presOf" srcId="{F323C94B-8190-4DD8-A3CD-D631829882B6}" destId="{E40CD714-9EB1-4029-87B4-8A3D84706830}" srcOrd="0" destOrd="1" presId="urn:microsoft.com/office/officeart/2005/8/layout/vList6"/>
    <dgm:cxn modelId="{A9F8C1DE-8221-4D87-9D6D-F4E1D3BF6A25}" type="presParOf" srcId="{9B20FCCF-B49A-4BEF-A751-4A0658D1844C}" destId="{5A31E264-0CC3-40C4-A1F3-6F399DF66B9A}" srcOrd="0" destOrd="0" presId="urn:microsoft.com/office/officeart/2005/8/layout/vList6"/>
    <dgm:cxn modelId="{7E184D3B-4B77-4370-92DB-906CF5EBDDFE}" type="presParOf" srcId="{5A31E264-0CC3-40C4-A1F3-6F399DF66B9A}" destId="{5177B443-ED1C-46D1-8962-973C8E0B3369}" srcOrd="0" destOrd="0" presId="urn:microsoft.com/office/officeart/2005/8/layout/vList6"/>
    <dgm:cxn modelId="{A7ACFADC-5B3D-45C3-BA6E-29E280210CCF}" type="presParOf" srcId="{5A31E264-0CC3-40C4-A1F3-6F399DF66B9A}" destId="{CD045760-5676-44B1-8A42-E9AB9F7E94B5}" srcOrd="1" destOrd="0" presId="urn:microsoft.com/office/officeart/2005/8/layout/vList6"/>
    <dgm:cxn modelId="{249E787D-8E24-406E-BBEC-1C1D95419CD4}" type="presParOf" srcId="{9B20FCCF-B49A-4BEF-A751-4A0658D1844C}" destId="{6A80D9B6-946E-4DDF-8F8D-669AF8A8DDD0}" srcOrd="1" destOrd="0" presId="urn:microsoft.com/office/officeart/2005/8/layout/vList6"/>
    <dgm:cxn modelId="{BDC6119A-745A-48CF-B14E-C9D86D8053A1}" type="presParOf" srcId="{9B20FCCF-B49A-4BEF-A751-4A0658D1844C}" destId="{F7AA6AEA-7259-45EB-A6DB-07B3EDBD575D}" srcOrd="2" destOrd="0" presId="urn:microsoft.com/office/officeart/2005/8/layout/vList6"/>
    <dgm:cxn modelId="{627C256F-F92D-4724-A92A-EF7146730692}" type="presParOf" srcId="{F7AA6AEA-7259-45EB-A6DB-07B3EDBD575D}" destId="{87ADCFD8-59BD-4769-9A59-EF9695CDE4AE}" srcOrd="0" destOrd="0" presId="urn:microsoft.com/office/officeart/2005/8/layout/vList6"/>
    <dgm:cxn modelId="{C3701009-CC26-4256-88D4-B427A0DE2C96}" type="presParOf" srcId="{F7AA6AEA-7259-45EB-A6DB-07B3EDBD575D}" destId="{E40CD714-9EB1-4029-87B4-8A3D84706830}"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45760-5676-44B1-8A42-E9AB9F7E94B5}">
      <dsp:nvSpPr>
        <dsp:cNvPr id="0" name=""/>
        <dsp:cNvSpPr/>
      </dsp:nvSpPr>
      <dsp:spPr>
        <a:xfrm>
          <a:off x="4058855" y="575524"/>
          <a:ext cx="7310963" cy="216486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363538" lvl="1" indent="-276225" algn="l" defTabSz="889000">
            <a:lnSpc>
              <a:spcPct val="100000"/>
            </a:lnSpc>
            <a:spcBef>
              <a:spcPct val="0"/>
            </a:spcBef>
            <a:spcAft>
              <a:spcPct val="15000"/>
            </a:spcAft>
            <a:buClr>
              <a:schemeClr val="accent1"/>
            </a:buClr>
            <a:buChar char="••"/>
            <a:tabLst>
              <a:tab pos="363538" algn="l"/>
            </a:tabLst>
          </a:pPr>
          <a:r>
            <a:rPr lang="en-GB" sz="2000" kern="1200" dirty="0">
              <a:latin typeface="Quicksand" pitchFamily="2" charset="0"/>
            </a:rPr>
            <a:t>How do we support young people to get jobs in the WASH sector?</a:t>
          </a:r>
          <a:endParaRPr lang="en-US" sz="2000" kern="1200" dirty="0">
            <a:latin typeface="Quicksand" pitchFamily="2" charset="0"/>
          </a:endParaRPr>
        </a:p>
        <a:p>
          <a:pPr marL="363538" lvl="1" indent="-276225" algn="l" defTabSz="889000">
            <a:lnSpc>
              <a:spcPct val="100000"/>
            </a:lnSpc>
            <a:spcBef>
              <a:spcPct val="0"/>
            </a:spcBef>
            <a:spcAft>
              <a:spcPct val="15000"/>
            </a:spcAft>
            <a:buClr>
              <a:schemeClr val="accent1"/>
            </a:buClr>
            <a:buChar char="••"/>
            <a:tabLst>
              <a:tab pos="363538" algn="l"/>
            </a:tabLst>
          </a:pPr>
          <a:r>
            <a:rPr lang="en-GB" sz="2000" kern="1200" dirty="0">
              <a:latin typeface="Quicksand" pitchFamily="2" charset="0"/>
            </a:rPr>
            <a:t>How can the WASH workforce better retain women and increase their representation in leadership?</a:t>
          </a:r>
          <a:endParaRPr lang="en-US" sz="2000" kern="1200" dirty="0">
            <a:latin typeface="Quicksand" pitchFamily="2" charset="0"/>
          </a:endParaRPr>
        </a:p>
      </dsp:txBody>
      <dsp:txXfrm>
        <a:off x="4058855" y="846132"/>
        <a:ext cx="6499140" cy="1623645"/>
      </dsp:txXfrm>
    </dsp:sp>
    <dsp:sp modelId="{5177B443-ED1C-46D1-8962-973C8E0B3369}">
      <dsp:nvSpPr>
        <dsp:cNvPr id="0" name=""/>
        <dsp:cNvSpPr/>
      </dsp:nvSpPr>
      <dsp:spPr>
        <a:xfrm>
          <a:off x="0" y="785918"/>
          <a:ext cx="3745507" cy="20512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GB" sz="2800" kern="1200" dirty="0">
              <a:latin typeface="Quicksand" pitchFamily="2" charset="0"/>
            </a:rPr>
            <a:t>1. Diversifying the water workforce</a:t>
          </a:r>
          <a:endParaRPr lang="en-US" sz="2800" kern="1200" dirty="0">
            <a:latin typeface="Quicksand" pitchFamily="2" charset="0"/>
          </a:endParaRPr>
        </a:p>
      </dsp:txBody>
      <dsp:txXfrm>
        <a:off x="100135" y="886053"/>
        <a:ext cx="3545237" cy="1851009"/>
      </dsp:txXfrm>
    </dsp:sp>
    <dsp:sp modelId="{E40CD714-9EB1-4029-87B4-8A3D84706830}">
      <dsp:nvSpPr>
        <dsp:cNvPr id="0" name=""/>
        <dsp:cNvSpPr/>
      </dsp:nvSpPr>
      <dsp:spPr>
        <a:xfrm>
          <a:off x="4046365" y="2563079"/>
          <a:ext cx="7145097" cy="280629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363538" lvl="1" indent="-276225" algn="l" defTabSz="889000">
            <a:lnSpc>
              <a:spcPct val="100000"/>
            </a:lnSpc>
            <a:spcBef>
              <a:spcPct val="0"/>
            </a:spcBef>
            <a:spcAft>
              <a:spcPct val="15000"/>
            </a:spcAft>
            <a:buClr>
              <a:schemeClr val="accent1"/>
            </a:buClr>
            <a:buChar char="••"/>
          </a:pPr>
          <a:r>
            <a:rPr lang="en-GB" sz="2000" kern="1200" dirty="0">
              <a:latin typeface="Quicksand" pitchFamily="2" charset="0"/>
            </a:rPr>
            <a:t>How to support WASH professionals once in </a:t>
          </a:r>
          <a:br>
            <a:rPr lang="en-GB" sz="2000" kern="1200" dirty="0">
              <a:latin typeface="Quicksand" pitchFamily="2" charset="0"/>
            </a:rPr>
          </a:br>
          <a:r>
            <a:rPr lang="en-GB" sz="2000" kern="1200" dirty="0">
              <a:latin typeface="Quicksand" pitchFamily="2" charset="0"/>
            </a:rPr>
            <a:t>the sector? </a:t>
          </a:r>
          <a:r>
            <a:rPr lang="en-GB" sz="2000" kern="1200" dirty="0" smtClean="0">
              <a:latin typeface="Quicksand" pitchFamily="2" charset="0"/>
            </a:rPr>
            <a:t>Who pays?</a:t>
          </a:r>
          <a:endParaRPr lang="en-US" sz="2000" kern="1200" dirty="0">
            <a:latin typeface="Quicksand" pitchFamily="2" charset="0"/>
          </a:endParaRPr>
        </a:p>
        <a:p>
          <a:pPr marL="363538" lvl="1" indent="-276225" algn="l" defTabSz="889000">
            <a:lnSpc>
              <a:spcPct val="100000"/>
            </a:lnSpc>
            <a:spcBef>
              <a:spcPct val="0"/>
            </a:spcBef>
            <a:spcAft>
              <a:spcPct val="15000"/>
            </a:spcAft>
            <a:buClr>
              <a:schemeClr val="accent1"/>
            </a:buClr>
            <a:buChar char="••"/>
          </a:pPr>
          <a:r>
            <a:rPr lang="en-GB" sz="2000" kern="1200" dirty="0">
              <a:latin typeface="Quicksand" pitchFamily="2" charset="0"/>
            </a:rPr>
            <a:t>How do we create more coherent professional development pathways? </a:t>
          </a:r>
          <a:endParaRPr lang="en-US" sz="2000" kern="1200" dirty="0">
            <a:latin typeface="Quicksand" pitchFamily="2" charset="0"/>
          </a:endParaRPr>
        </a:p>
        <a:p>
          <a:pPr marL="363538" lvl="1" indent="-276225" algn="l" defTabSz="889000">
            <a:lnSpc>
              <a:spcPct val="100000"/>
            </a:lnSpc>
            <a:spcBef>
              <a:spcPct val="0"/>
            </a:spcBef>
            <a:spcAft>
              <a:spcPct val="15000"/>
            </a:spcAft>
            <a:buClr>
              <a:schemeClr val="accent1"/>
            </a:buClr>
            <a:buChar char="••"/>
          </a:pPr>
          <a:r>
            <a:rPr lang="en-GB" sz="2000" kern="1200" dirty="0">
              <a:latin typeface="Quicksand" pitchFamily="2" charset="0"/>
            </a:rPr>
            <a:t>How do we better evaluate the capacity </a:t>
          </a:r>
          <a:br>
            <a:rPr lang="en-GB" sz="2000" kern="1200" dirty="0">
              <a:latin typeface="Quicksand" pitchFamily="2" charset="0"/>
            </a:rPr>
          </a:br>
          <a:r>
            <a:rPr lang="en-GB" sz="2000" kern="1200" dirty="0">
              <a:latin typeface="Quicksand" pitchFamily="2" charset="0"/>
            </a:rPr>
            <a:t>of individuals?</a:t>
          </a:r>
          <a:endParaRPr lang="en-US" sz="2000" kern="1200" dirty="0">
            <a:latin typeface="Quicksand" pitchFamily="2" charset="0"/>
          </a:endParaRPr>
        </a:p>
      </dsp:txBody>
      <dsp:txXfrm>
        <a:off x="4046365" y="2913866"/>
        <a:ext cx="6092736" cy="2104722"/>
      </dsp:txXfrm>
    </dsp:sp>
    <dsp:sp modelId="{87ADCFD8-59BD-4769-9A59-EF9695CDE4AE}">
      <dsp:nvSpPr>
        <dsp:cNvPr id="0" name=""/>
        <dsp:cNvSpPr/>
      </dsp:nvSpPr>
      <dsp:spPr>
        <a:xfrm>
          <a:off x="53339" y="3023098"/>
          <a:ext cx="3704957" cy="18612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GB" sz="2800" kern="1200" dirty="0">
              <a:latin typeface="Quicksand" pitchFamily="2" charset="0"/>
            </a:rPr>
            <a:t>2. Supporting continuous professional development</a:t>
          </a:r>
          <a:endParaRPr lang="en-US" sz="2800" kern="1200" dirty="0">
            <a:latin typeface="Quicksand" pitchFamily="2" charset="0"/>
          </a:endParaRPr>
        </a:p>
      </dsp:txBody>
      <dsp:txXfrm>
        <a:off x="144196" y="3113955"/>
        <a:ext cx="3523243" cy="1679497"/>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5B0DA6-886D-4F72-A0CC-49BAD94F53A2}" type="datetimeFigureOut">
              <a:rPr lang="en-US" smtClean="0"/>
              <a:t>4/27/2023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CAF4F-C7FD-4573-A3FD-62DF02D63104}" type="slidenum">
              <a:rPr lang="en-US" smtClean="0"/>
              <a:t>‹#›</a:t>
            </a:fld>
            <a:endParaRPr lang="en-US"/>
          </a:p>
        </p:txBody>
      </p:sp>
    </p:spTree>
    <p:extLst>
      <p:ext uri="{BB962C8B-B14F-4D97-AF65-F5344CB8AC3E}">
        <p14:creationId xmlns:p14="http://schemas.microsoft.com/office/powerpoint/2010/main" val="201736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0CAF4F-C7FD-4573-A3FD-62DF02D63104}" type="slidenum">
              <a:rPr lang="en-US" smtClean="0"/>
              <a:t>3</a:t>
            </a:fld>
            <a:endParaRPr lang="en-US"/>
          </a:p>
        </p:txBody>
      </p:sp>
    </p:spTree>
    <p:extLst>
      <p:ext uri="{BB962C8B-B14F-4D97-AF65-F5344CB8AC3E}">
        <p14:creationId xmlns:p14="http://schemas.microsoft.com/office/powerpoint/2010/main" val="1823489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None/>
            </a:pPr>
            <a:r>
              <a:rPr lang="en-GB" dirty="0" smtClean="0"/>
              <a:t>Main objective is to connect across the water &amp; education sectors</a:t>
            </a:r>
            <a:r>
              <a:rPr lang="en-GB" baseline="0" dirty="0" smtClean="0"/>
              <a:t> </a:t>
            </a:r>
            <a:r>
              <a:rPr lang="en-GB" dirty="0" smtClean="0"/>
              <a:t>to go to scale on sector professional/ capacity-development &amp; build a coalition around: </a:t>
            </a:r>
          </a:p>
          <a:p>
            <a:pPr marL="174625" indent="-174625">
              <a:lnSpc>
                <a:spcPct val="100000"/>
              </a:lnSpc>
              <a:buClr>
                <a:schemeClr val="bg2"/>
              </a:buClr>
              <a:buFont typeface="Arial" panose="020B0604020202020204" pitchFamily="34" charset="0"/>
              <a:buChar char="•"/>
            </a:pPr>
            <a:r>
              <a:rPr lang="en-GB" dirty="0" smtClean="0"/>
              <a:t>Diversifying the water workforce, with a focus on women and young professionals</a:t>
            </a:r>
          </a:p>
          <a:p>
            <a:pPr marL="174625" indent="-174625">
              <a:lnSpc>
                <a:spcPct val="100000"/>
              </a:lnSpc>
              <a:buClr>
                <a:schemeClr val="bg2"/>
              </a:buClr>
              <a:buFont typeface="Arial" panose="020B0604020202020204" pitchFamily="34" charset="0"/>
              <a:buChar char="•"/>
            </a:pPr>
            <a:r>
              <a:rPr lang="en-GB" dirty="0" smtClean="0"/>
              <a:t>Developing people and skills at the scale needed to realise SDG6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Everyone </a:t>
            </a:r>
            <a:r>
              <a:rPr lang="en-GB" dirty="0"/>
              <a:t>talks about capacity development in the WASH / water sector – but who is doing what? </a:t>
            </a:r>
            <a:r>
              <a:rPr lang="en-GB" dirty="0" smtClean="0"/>
              <a:t>And how do</a:t>
            </a:r>
            <a:r>
              <a:rPr lang="en-GB" baseline="0" dirty="0" smtClean="0"/>
              <a:t> the various capacity-development initiatives fit into &amp; contribute to strategic global capacity development initiatives?</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At</a:t>
            </a:r>
            <a:r>
              <a:rPr lang="en-GB" baseline="0" dirty="0" smtClean="0"/>
              <a:t> RWSN, we think we have an important role to play in advancing learning for the sector, but our role is limited in scope and in scale. There are several initiatives at the global level meant to reinforce/ expand capacity development. One is the UN Water SDG6 Capacity Development Initiative, launched in 2021. And another is the World Water and Sanitation Workforce Initiative, launched at the UN Water conference last March. Here to give us a short briefing on these two initiatives, how they fit together, and how the sector can contribute to them, are Maren </a:t>
            </a:r>
            <a:r>
              <a:rPr lang="en-GB" baseline="0" dirty="0" err="1" smtClean="0"/>
              <a:t>Heuvels</a:t>
            </a:r>
            <a:r>
              <a:rPr lang="en-GB" baseline="0" dirty="0" smtClean="0"/>
              <a:t> (GIZ) and Gaetano </a:t>
            </a:r>
            <a:r>
              <a:rPr lang="en-GB" baseline="0" dirty="0" err="1" smtClean="0"/>
              <a:t>Casale</a:t>
            </a:r>
            <a:r>
              <a:rPr lang="en-GB" baseline="0" dirty="0" smtClean="0"/>
              <a:t> (IHE Delft).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r>
              <a:rPr lang="en-GB" baseline="0" dirty="0" smtClean="0"/>
              <a:t>Connect across sectors – water &amp; education, and across levels: operational &amp; strategic </a:t>
            </a:r>
            <a:endParaRPr lang="en-GB" baseline="0" dirty="0"/>
          </a:p>
          <a:p>
            <a:pPr fontAlgn="base"/>
            <a:r>
              <a:rPr lang="en-GB" dirty="0"/>
              <a:t>Map out the current offer of professional to identify comprehensive pathways for lifelong learning in the WASH sector; </a:t>
            </a:r>
          </a:p>
          <a:p>
            <a:pPr fontAlgn="base"/>
            <a:r>
              <a:rPr lang="en-GB" dirty="0"/>
              <a:t>Form a coalition of organisations interested in attracting diversity to the WASH jobs, particularly women and young professionals; </a:t>
            </a:r>
          </a:p>
          <a:p>
            <a:endParaRPr lang="en-US" dirty="0"/>
          </a:p>
        </p:txBody>
      </p:sp>
      <p:sp>
        <p:nvSpPr>
          <p:cNvPr id="4" name="Slide Number Placeholder 3"/>
          <p:cNvSpPr>
            <a:spLocks noGrp="1"/>
          </p:cNvSpPr>
          <p:nvPr>
            <p:ph type="sldNum" sz="quarter" idx="10"/>
          </p:nvPr>
        </p:nvSpPr>
        <p:spPr/>
        <p:txBody>
          <a:bodyPr/>
          <a:lstStyle/>
          <a:p>
            <a:fld id="{2F0CAF4F-C7FD-4573-A3FD-62DF02D63104}" type="slidenum">
              <a:rPr lang="en-US" smtClean="0"/>
              <a:t>4</a:t>
            </a:fld>
            <a:endParaRPr lang="en-US"/>
          </a:p>
        </p:txBody>
      </p:sp>
    </p:spTree>
    <p:extLst>
      <p:ext uri="{BB962C8B-B14F-4D97-AF65-F5344CB8AC3E}">
        <p14:creationId xmlns:p14="http://schemas.microsoft.com/office/powerpoint/2010/main" val="3632196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0CAF4F-C7FD-4573-A3FD-62DF02D63104}" type="slidenum">
              <a:rPr lang="en-US" smtClean="0"/>
              <a:t>5</a:t>
            </a:fld>
            <a:endParaRPr lang="en-US"/>
          </a:p>
        </p:txBody>
      </p:sp>
    </p:spTree>
    <p:extLst>
      <p:ext uri="{BB962C8B-B14F-4D97-AF65-F5344CB8AC3E}">
        <p14:creationId xmlns:p14="http://schemas.microsoft.com/office/powerpoint/2010/main" val="2217005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this</a:t>
            </a:r>
            <a:r>
              <a:rPr lang="en-GB" baseline="0" dirty="0" smtClean="0"/>
              <a:t> session, we also want you – the participants – to have an active role and be involved in the group discussions. To get to know each other better, we have designed a short interactive exercise using your mobile phone.  </a:t>
            </a:r>
            <a:endParaRPr lang="en-GB" baseline="0" dirty="0"/>
          </a:p>
          <a:p>
            <a:endParaRPr lang="en-GB" dirty="0"/>
          </a:p>
          <a:p>
            <a:r>
              <a:rPr lang="en-GB" dirty="0"/>
              <a:t>Projector panel: https://pigeonhole.at/672478/access/NTXC2GR7NX/p</a:t>
            </a:r>
          </a:p>
          <a:p>
            <a:r>
              <a:rPr lang="en-GB" dirty="0"/>
              <a:t>Admin panel:</a:t>
            </a:r>
            <a:r>
              <a:rPr lang="en-GB" baseline="0" dirty="0"/>
              <a:t> https://pigeonhole.at/672478/access/GSFA6TY2MB/a</a:t>
            </a:r>
          </a:p>
          <a:p>
            <a:r>
              <a:rPr lang="en-GB" baseline="0" dirty="0"/>
              <a:t>Moderator panel: https://pigeonhole.at/672478/access/5KPS4SU3S3/m</a:t>
            </a:r>
          </a:p>
          <a:p>
            <a:endParaRPr lang="en-US" dirty="0"/>
          </a:p>
          <a:p>
            <a:endParaRPr lang="en-US" dirty="0"/>
          </a:p>
        </p:txBody>
      </p:sp>
      <p:sp>
        <p:nvSpPr>
          <p:cNvPr id="4" name="Slide Number Placeholder 3"/>
          <p:cNvSpPr>
            <a:spLocks noGrp="1"/>
          </p:cNvSpPr>
          <p:nvPr>
            <p:ph type="sldNum" sz="quarter" idx="10"/>
          </p:nvPr>
        </p:nvSpPr>
        <p:spPr/>
        <p:txBody>
          <a:bodyPr/>
          <a:lstStyle/>
          <a:p>
            <a:fld id="{2F0CAF4F-C7FD-4573-A3FD-62DF02D63104}" type="slidenum">
              <a:rPr lang="en-US" smtClean="0"/>
              <a:t>6</a:t>
            </a:fld>
            <a:endParaRPr lang="en-US"/>
          </a:p>
        </p:txBody>
      </p:sp>
    </p:spTree>
    <p:extLst>
      <p:ext uri="{BB962C8B-B14F-4D97-AF65-F5344CB8AC3E}">
        <p14:creationId xmlns:p14="http://schemas.microsoft.com/office/powerpoint/2010/main" val="601275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Who is a young professional (under the age of 35)? (stand up) </a:t>
            </a:r>
          </a:p>
          <a:p>
            <a:pPr rtl="0" fontAlgn="base"/>
            <a:r>
              <a:rPr lang="en-GB" sz="1200" b="0" i="0" u="none" strike="noStrike" kern="1200" dirty="0">
                <a:solidFill>
                  <a:schemeClr val="tx1"/>
                </a:solidFill>
                <a:effectLst/>
                <a:latin typeface="+mn-lt"/>
                <a:ea typeface="+mn-ea"/>
                <a:cs typeface="+mn-cs"/>
              </a:rPr>
              <a:t>Who here identifies as female? (raise your hand)</a:t>
            </a:r>
          </a:p>
          <a:p>
            <a:pPr rtl="0" fontAlgn="base"/>
            <a:r>
              <a:rPr lang="en-GB" sz="1200" b="0" i="0" u="none" strike="noStrike" kern="1200" dirty="0">
                <a:solidFill>
                  <a:schemeClr val="tx1"/>
                </a:solidFill>
                <a:effectLst/>
                <a:latin typeface="+mn-lt"/>
                <a:ea typeface="+mn-ea"/>
                <a:cs typeface="+mn-cs"/>
              </a:rPr>
              <a:t>How many years of experience in the WASH sector do you have? less than 5, 5-10, more than 10</a:t>
            </a:r>
          </a:p>
          <a:p>
            <a:pPr rtl="0" fontAlgn="base"/>
            <a:r>
              <a:rPr lang="en-GB" sz="1200" b="0" i="0" u="none" strike="noStrike" kern="1200" dirty="0" smtClean="0">
                <a:solidFill>
                  <a:schemeClr val="tx1"/>
                </a:solidFill>
                <a:effectLst/>
                <a:latin typeface="+mn-lt"/>
                <a:ea typeface="+mn-ea"/>
                <a:cs typeface="+mn-cs"/>
              </a:rPr>
              <a:t>When </a:t>
            </a:r>
            <a:r>
              <a:rPr lang="en-GB" sz="1200" b="0" i="0" u="none" strike="noStrike" kern="1200" dirty="0">
                <a:solidFill>
                  <a:schemeClr val="tx1"/>
                </a:solidFill>
                <a:effectLst/>
                <a:latin typeface="+mn-lt"/>
                <a:ea typeface="+mn-ea"/>
                <a:cs typeface="+mn-cs"/>
              </a:rPr>
              <a:t>learning new skills and competences at work, what have you benefited most from: formal training (short courses, long courses) or informal training (mentoring, communities of practice...)?</a:t>
            </a:r>
          </a:p>
          <a:p>
            <a:pPr rtl="0" fontAlgn="base"/>
            <a:r>
              <a:rPr lang="en-GB" sz="1200" b="0" i="0" u="none" strike="noStrike" kern="1200" dirty="0">
                <a:solidFill>
                  <a:schemeClr val="tx1"/>
                </a:solidFill>
                <a:effectLst/>
                <a:latin typeface="+mn-lt"/>
                <a:ea typeface="+mn-ea"/>
                <a:cs typeface="+mn-cs"/>
              </a:rPr>
              <a:t>What has prevented you from undertaking training opportunities? Time, money, both, other, I am not sure what training I need, I don’t need any additional training. </a:t>
            </a:r>
          </a:p>
          <a:p>
            <a:pPr rtl="0" fontAlgn="base"/>
            <a:r>
              <a:rPr lang="en-GB" sz="1200" b="0" i="0" u="none" strike="noStrike" kern="1200" dirty="0">
                <a:solidFill>
                  <a:schemeClr val="tx1"/>
                </a:solidFill>
                <a:effectLst/>
                <a:latin typeface="+mn-lt"/>
                <a:ea typeface="+mn-ea"/>
                <a:cs typeface="+mn-cs"/>
              </a:rPr>
              <a:t>What barriers have you faced in getting the jobs you wanted in the WASH sector? Rank by importance: Lack of skills, personal constraints (</a:t>
            </a:r>
            <a:r>
              <a:rPr lang="en-GB" sz="1200" b="0" i="0" u="none" strike="noStrike" kern="1200" dirty="0" err="1">
                <a:solidFill>
                  <a:schemeClr val="tx1"/>
                </a:solidFill>
                <a:effectLst/>
                <a:latin typeface="+mn-lt"/>
                <a:ea typeface="+mn-ea"/>
                <a:cs typeface="+mn-cs"/>
              </a:rPr>
              <a:t>eg</a:t>
            </a:r>
            <a:r>
              <a:rPr lang="en-GB" sz="1200" b="0" i="0" u="none" strike="noStrike" kern="1200" dirty="0">
                <a:solidFill>
                  <a:schemeClr val="tx1"/>
                </a:solidFill>
                <a:effectLst/>
                <a:latin typeface="+mn-lt"/>
                <a:ea typeface="+mn-ea"/>
                <a:cs typeface="+mn-cs"/>
              </a:rPr>
              <a:t> relocation or caring responsibilities), lack of personal network, lack of motivation, lack of time, other (please specify</a:t>
            </a:r>
            <a:r>
              <a:rPr lang="en-GB" sz="1200" b="0" i="0" u="none" strike="noStrike" kern="1200" dirty="0" smtClean="0">
                <a:solidFill>
                  <a:schemeClr val="tx1"/>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u="none" strike="noStrike" kern="1200" dirty="0" smtClean="0">
                <a:solidFill>
                  <a:schemeClr val="tx1"/>
                </a:solidFill>
                <a:effectLst/>
                <a:latin typeface="+mn-lt"/>
                <a:ea typeface="+mn-ea"/>
                <a:cs typeface="+mn-cs"/>
              </a:rPr>
              <a:t>What tools/ approaches have helped you gain a job in the WASH sector? Open text</a:t>
            </a:r>
          </a:p>
          <a:p>
            <a:pPr rtl="0" fontAlgn="base"/>
            <a:endParaRPr lang="en-GB"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0CAF4F-C7FD-4573-A3FD-62DF02D63104}" type="slidenum">
              <a:rPr lang="en-US" smtClean="0"/>
              <a:t>7</a:t>
            </a:fld>
            <a:endParaRPr lang="en-US"/>
          </a:p>
        </p:txBody>
      </p:sp>
    </p:spTree>
    <p:extLst>
      <p:ext uri="{BB962C8B-B14F-4D97-AF65-F5344CB8AC3E}">
        <p14:creationId xmlns:p14="http://schemas.microsoft.com/office/powerpoint/2010/main" val="3537404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The </a:t>
            </a:r>
            <a:r>
              <a:rPr lang="en-GB" sz="1200" b="0" i="0" u="none" strike="noStrike" kern="1200" dirty="0" smtClean="0">
                <a:solidFill>
                  <a:schemeClr val="tx1"/>
                </a:solidFill>
                <a:effectLst/>
                <a:latin typeface="+mn-lt"/>
                <a:ea typeface="+mn-ea"/>
                <a:cs typeface="+mn-cs"/>
              </a:rPr>
              <a:t>group discussions are about </a:t>
            </a:r>
            <a:r>
              <a:rPr lang="en-GB" sz="1200" b="0" i="0" u="none" strike="noStrike" kern="1200" dirty="0">
                <a:solidFill>
                  <a:schemeClr val="tx1"/>
                </a:solidFill>
                <a:effectLst/>
                <a:latin typeface="+mn-lt"/>
                <a:ea typeface="+mn-ea"/>
                <a:cs typeface="+mn-cs"/>
              </a:rPr>
              <a:t>presenting experiences where the WASH sector has been innovative in (</a:t>
            </a:r>
            <a:r>
              <a:rPr lang="en-GB" sz="1200" b="0" i="0" u="none" strike="noStrike" kern="1200" dirty="0" err="1">
                <a:solidFill>
                  <a:schemeClr val="tx1"/>
                </a:solidFill>
                <a:effectLst/>
                <a:latin typeface="+mn-lt"/>
                <a:ea typeface="+mn-ea"/>
                <a:cs typeface="+mn-cs"/>
              </a:rPr>
              <a:t>i</a:t>
            </a:r>
            <a:r>
              <a:rPr lang="en-GB" sz="1200" b="0" i="0" u="none" strike="noStrike" kern="1200" dirty="0">
                <a:solidFill>
                  <a:schemeClr val="tx1"/>
                </a:solidFill>
                <a:effectLst/>
                <a:latin typeface="+mn-lt"/>
                <a:ea typeface="+mn-ea"/>
                <a:cs typeface="+mn-cs"/>
              </a:rPr>
              <a:t>) attracting and connecting young people to WASH employment; (ii) supporting WASH professionals (including women) with on the job training and career progression and (iii) creating a more coherent professional development pathway for people in the WASH sector. </a:t>
            </a:r>
            <a:endParaRPr lang="en-GB" dirty="0">
              <a:effectLst/>
            </a:endParaRPr>
          </a:p>
          <a:p>
            <a:endParaRPr lang="en-US" dirty="0"/>
          </a:p>
        </p:txBody>
      </p:sp>
      <p:sp>
        <p:nvSpPr>
          <p:cNvPr id="4" name="Slide Number Placeholder 3"/>
          <p:cNvSpPr>
            <a:spLocks noGrp="1"/>
          </p:cNvSpPr>
          <p:nvPr>
            <p:ph type="sldNum" sz="quarter" idx="10"/>
          </p:nvPr>
        </p:nvSpPr>
        <p:spPr/>
        <p:txBody>
          <a:bodyPr/>
          <a:lstStyle/>
          <a:p>
            <a:fld id="{2F0CAF4F-C7FD-4573-A3FD-62DF02D63104}" type="slidenum">
              <a:rPr lang="en-US" smtClean="0"/>
              <a:t>9</a:t>
            </a:fld>
            <a:endParaRPr lang="en-US"/>
          </a:p>
        </p:txBody>
      </p:sp>
    </p:spTree>
    <p:extLst>
      <p:ext uri="{BB962C8B-B14F-4D97-AF65-F5344CB8AC3E}">
        <p14:creationId xmlns:p14="http://schemas.microsoft.com/office/powerpoint/2010/main" val="3478495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The next session, which is about presenting experiences where the WASH sector has been innovative in (</a:t>
            </a:r>
            <a:r>
              <a:rPr lang="en-GB" sz="1200" b="0" i="0" u="none" strike="noStrike" kern="1200" dirty="0" err="1">
                <a:solidFill>
                  <a:schemeClr val="tx1"/>
                </a:solidFill>
                <a:effectLst/>
                <a:latin typeface="+mn-lt"/>
                <a:ea typeface="+mn-ea"/>
                <a:cs typeface="+mn-cs"/>
              </a:rPr>
              <a:t>i</a:t>
            </a:r>
            <a:r>
              <a:rPr lang="en-GB" sz="1200" b="0" i="0" u="none" strike="noStrike" kern="1200" dirty="0">
                <a:solidFill>
                  <a:schemeClr val="tx1"/>
                </a:solidFill>
                <a:effectLst/>
                <a:latin typeface="+mn-lt"/>
                <a:ea typeface="+mn-ea"/>
                <a:cs typeface="+mn-cs"/>
              </a:rPr>
              <a:t>) attracting and connecting young people to WASH employment; (ii) supporting WASH professionals (including women) with on the job training and career progression and (iii) creating a more coherent professional development pathway for people in the WASH sector. </a:t>
            </a:r>
            <a:endParaRPr lang="en-GB" dirty="0">
              <a:effectLst/>
            </a:endParaRPr>
          </a:p>
          <a:p>
            <a:endParaRPr lang="en-US" dirty="0"/>
          </a:p>
        </p:txBody>
      </p:sp>
      <p:sp>
        <p:nvSpPr>
          <p:cNvPr id="4" name="Slide Number Placeholder 3"/>
          <p:cNvSpPr>
            <a:spLocks noGrp="1"/>
          </p:cNvSpPr>
          <p:nvPr>
            <p:ph type="sldNum" sz="quarter" idx="10"/>
          </p:nvPr>
        </p:nvSpPr>
        <p:spPr/>
        <p:txBody>
          <a:bodyPr/>
          <a:lstStyle/>
          <a:p>
            <a:fld id="{2F0CAF4F-C7FD-4573-A3FD-62DF02D63104}" type="slidenum">
              <a:rPr lang="en-US" smtClean="0"/>
              <a:t>10</a:t>
            </a:fld>
            <a:endParaRPr lang="en-US"/>
          </a:p>
        </p:txBody>
      </p:sp>
    </p:spTree>
    <p:extLst>
      <p:ext uri="{BB962C8B-B14F-4D97-AF65-F5344CB8AC3E}">
        <p14:creationId xmlns:p14="http://schemas.microsoft.com/office/powerpoint/2010/main" val="163888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0CAF4F-C7FD-4573-A3FD-62DF02D63104}" type="slidenum">
              <a:rPr lang="en-US" smtClean="0"/>
              <a:t>11</a:t>
            </a:fld>
            <a:endParaRPr lang="en-US"/>
          </a:p>
        </p:txBody>
      </p:sp>
    </p:spTree>
    <p:extLst>
      <p:ext uri="{BB962C8B-B14F-4D97-AF65-F5344CB8AC3E}">
        <p14:creationId xmlns:p14="http://schemas.microsoft.com/office/powerpoint/2010/main" val="319512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0CAF4F-C7FD-4573-A3FD-62DF02D63104}" type="slidenum">
              <a:rPr lang="en-US" smtClean="0"/>
              <a:t>12</a:t>
            </a:fld>
            <a:endParaRPr lang="en-US"/>
          </a:p>
        </p:txBody>
      </p:sp>
    </p:spTree>
    <p:extLst>
      <p:ext uri="{BB962C8B-B14F-4D97-AF65-F5344CB8AC3E}">
        <p14:creationId xmlns:p14="http://schemas.microsoft.com/office/powerpoint/2010/main" val="2152614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200843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3853357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873545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51641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90580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052823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067246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834958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353563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691048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960430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642032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490738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1098763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336451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155882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285161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909407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782576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224393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301700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2824970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906465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130165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400902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374169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40448710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US"/>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26390066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US"/>
          </a:p>
        </p:txBody>
      </p:sp>
    </p:spTree>
    <p:extLst>
      <p:ext uri="{BB962C8B-B14F-4D97-AF65-F5344CB8AC3E}">
        <p14:creationId xmlns:p14="http://schemas.microsoft.com/office/powerpoint/2010/main" val="3757041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US"/>
          </a:p>
        </p:txBody>
      </p:sp>
    </p:spTree>
    <p:extLst>
      <p:ext uri="{BB962C8B-B14F-4D97-AF65-F5344CB8AC3E}">
        <p14:creationId xmlns:p14="http://schemas.microsoft.com/office/powerpoint/2010/main" val="3366169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US"/>
          </a:p>
        </p:txBody>
      </p:sp>
    </p:spTree>
    <p:extLst>
      <p:ext uri="{BB962C8B-B14F-4D97-AF65-F5344CB8AC3E}">
        <p14:creationId xmlns:p14="http://schemas.microsoft.com/office/powerpoint/2010/main" val="97826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US"/>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42233173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US"/>
          </a:p>
        </p:txBody>
      </p:sp>
    </p:spTree>
    <p:extLst>
      <p:ext uri="{BB962C8B-B14F-4D97-AF65-F5344CB8AC3E}">
        <p14:creationId xmlns:p14="http://schemas.microsoft.com/office/powerpoint/2010/main" val="30943774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US"/>
          </a:p>
        </p:txBody>
      </p:sp>
    </p:spTree>
    <p:extLst>
      <p:ext uri="{BB962C8B-B14F-4D97-AF65-F5344CB8AC3E}">
        <p14:creationId xmlns:p14="http://schemas.microsoft.com/office/powerpoint/2010/main" val="1375065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US"/>
          </a:p>
        </p:txBody>
      </p:sp>
    </p:spTree>
    <p:extLst>
      <p:ext uri="{BB962C8B-B14F-4D97-AF65-F5344CB8AC3E}">
        <p14:creationId xmlns:p14="http://schemas.microsoft.com/office/powerpoint/2010/main" val="35106483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US"/>
          </a:p>
        </p:txBody>
      </p:sp>
    </p:spTree>
    <p:extLst>
      <p:ext uri="{BB962C8B-B14F-4D97-AF65-F5344CB8AC3E}">
        <p14:creationId xmlns:p14="http://schemas.microsoft.com/office/powerpoint/2010/main" val="22154316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US"/>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9916914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US"/>
          </a:p>
        </p:txBody>
      </p:sp>
    </p:spTree>
    <p:extLst>
      <p:ext uri="{BB962C8B-B14F-4D97-AF65-F5344CB8AC3E}">
        <p14:creationId xmlns:p14="http://schemas.microsoft.com/office/powerpoint/2010/main" val="17579942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US"/>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6712765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US"/>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4910203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US"/>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8880913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US"/>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8534065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US"/>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5493370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US"/>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3308485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5137434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US"/>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0848113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US"/>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3490905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8304925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US"/>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5511909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28970411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735835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3171183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0014043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US"/>
          </a:p>
        </p:txBody>
      </p:sp>
    </p:spTree>
    <p:extLst>
      <p:ext uri="{BB962C8B-B14F-4D97-AF65-F5344CB8AC3E}">
        <p14:creationId xmlns:p14="http://schemas.microsoft.com/office/powerpoint/2010/main" val="25823020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60844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2" name="Title 1">
            <a:extLst>
              <a:ext uri="{FF2B5EF4-FFF2-40B4-BE49-F238E27FC236}">
                <a16:creationId xmlns:a16="http://schemas.microsoft.com/office/drawing/2014/main" id="{A4322F39-7468-0CBF-995B-1D220C3E311F}"/>
              </a:ext>
            </a:extLst>
          </p:cNvPr>
          <p:cNvSpPr>
            <a:spLocks noGrp="1"/>
          </p:cNvSpPr>
          <p:nvPr>
            <p:ph type="title"/>
          </p:nvPr>
        </p:nvSpPr>
        <p:spPr>
          <a:xfrm>
            <a:off x="751841" y="365125"/>
            <a:ext cx="10703150" cy="1325563"/>
          </a:xfrm>
        </p:spPr>
        <p:txBody>
          <a:bodyPr/>
          <a:lstStyle/>
          <a:p>
            <a:r>
              <a:rPr lang="en-US"/>
              <a:t>Click to edit Master title style</a:t>
            </a:r>
            <a:endParaRPr lang="en-GB" dirty="0"/>
          </a:p>
        </p:txBody>
      </p:sp>
    </p:spTree>
    <p:extLst>
      <p:ext uri="{BB962C8B-B14F-4D97-AF65-F5344CB8AC3E}">
        <p14:creationId xmlns:p14="http://schemas.microsoft.com/office/powerpoint/2010/main" val="1195618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image" Target="../media/image1.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64646112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US"/>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54484010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687" r:id="rId29"/>
  </p:sldLayoutIdLst>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1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21" Type="http://schemas.openxmlformats.org/officeDocument/2006/relationships/image" Target="../media/image30.jp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2.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29.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jp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mailto:meleesa.naughton@skat-foundation.ch" TargetMode="External"/><Relationship Id="rId7"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53.xml"/><Relationship Id="rId6" Type="http://schemas.openxmlformats.org/officeDocument/2006/relationships/image" Target="../media/image14.png"/><Relationship Id="rId5" Type="http://schemas.openxmlformats.org/officeDocument/2006/relationships/hyperlink" Target="mailto:sean.furey@skat-foundation.ch" TargetMode="External"/><Relationship Id="rId4" Type="http://schemas.openxmlformats.org/officeDocument/2006/relationships/hyperlink" Target="mailto:aline.saraiva@skat-foundation.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19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GB" dirty="0"/>
              <a:t>Young people, jobs and lifelong learning for </a:t>
            </a:r>
            <a:br>
              <a:rPr lang="en-GB" dirty="0"/>
            </a:br>
            <a:r>
              <a:rPr lang="en-GB" dirty="0"/>
              <a:t>WASH professionals</a:t>
            </a:r>
          </a:p>
        </p:txBody>
      </p:sp>
      <p:sp>
        <p:nvSpPr>
          <p:cNvPr id="2" name="Subtitle 1"/>
          <p:cNvSpPr>
            <a:spLocks noGrp="1"/>
          </p:cNvSpPr>
          <p:nvPr>
            <p:ph type="subTitle" idx="1"/>
          </p:nvPr>
        </p:nvSpPr>
        <p:spPr/>
        <p:txBody>
          <a:bodyPr/>
          <a:lstStyle/>
          <a:p>
            <a:r>
              <a:rPr lang="en-GB" dirty="0" smtClean="0"/>
              <a:t>Tuesday 2 May, 13:45</a:t>
            </a:r>
          </a:p>
          <a:p>
            <a:r>
              <a:rPr lang="en-GB" dirty="0" smtClean="0"/>
              <a:t>Amazon, World Forum </a:t>
            </a:r>
          </a:p>
          <a:p>
            <a:endParaRPr lang="en-US" dirty="0"/>
          </a:p>
        </p:txBody>
      </p:sp>
    </p:spTree>
    <p:extLst>
      <p:ext uri="{BB962C8B-B14F-4D97-AF65-F5344CB8AC3E}">
        <p14:creationId xmlns:p14="http://schemas.microsoft.com/office/powerpoint/2010/main" val="371704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srcRect r="4510" b="25372"/>
          <a:stretch/>
        </p:blipFill>
        <p:spPr>
          <a:xfrm>
            <a:off x="7695656" y="3287391"/>
            <a:ext cx="1394545" cy="1089874"/>
          </a:xfrm>
          <a:prstGeom prst="rect">
            <a:avLst/>
          </a:prstGeom>
        </p:spPr>
      </p:pic>
      <p:sp>
        <p:nvSpPr>
          <p:cNvPr id="23" name="Title 22">
            <a:extLst>
              <a:ext uri="{FF2B5EF4-FFF2-40B4-BE49-F238E27FC236}">
                <a16:creationId xmlns:a16="http://schemas.microsoft.com/office/drawing/2014/main" id="{2C801F1F-31ED-FA7A-3D08-86E6F9E8CAFC}"/>
              </a:ext>
            </a:extLst>
          </p:cNvPr>
          <p:cNvSpPr>
            <a:spLocks noGrp="1"/>
          </p:cNvSpPr>
          <p:nvPr>
            <p:ph type="title"/>
          </p:nvPr>
        </p:nvSpPr>
        <p:spPr/>
        <p:txBody>
          <a:bodyPr/>
          <a:lstStyle/>
          <a:p>
            <a:r>
              <a:rPr lang="en-GB" dirty="0" smtClean="0"/>
              <a:t>Partners/ Co-conveners</a:t>
            </a:r>
            <a:endParaRPr lang="en-GB" dirty="0"/>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962" y="2318888"/>
            <a:ext cx="1485640" cy="148564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257" y="1470904"/>
            <a:ext cx="2122537" cy="864737"/>
          </a:xfrm>
          <a:prstGeom prst="rect">
            <a:avLst/>
          </a:prstGeom>
        </p:spPr>
      </p:pic>
      <p:pic>
        <p:nvPicPr>
          <p:cNvPr id="9" name="Picture 8"/>
          <p:cNvPicPr>
            <a:picLocks noChangeAspect="1"/>
          </p:cNvPicPr>
          <p:nvPr/>
        </p:nvPicPr>
        <p:blipFill>
          <a:blip r:embed="rId6"/>
          <a:stretch>
            <a:fillRect/>
          </a:stretch>
        </p:blipFill>
        <p:spPr>
          <a:xfrm>
            <a:off x="6371844" y="2241855"/>
            <a:ext cx="1297519" cy="1297519"/>
          </a:xfrm>
          <a:prstGeom prst="rect">
            <a:avLst/>
          </a:prstGeom>
        </p:spPr>
      </p:pic>
      <p:pic>
        <p:nvPicPr>
          <p:cNvPr id="1026" name="Picture 2" descr="https://lh5.googleusercontent.com/EWhwdu2V_P-5CTPHcq4CMkfzp379v_6Hn-tAjJ0R0REuEQ5c2ATntKfykn6NeCSZXvDay962RgwQKLRTWNKZ3JtoEpl6wpjku0DK1qHn8UqfU6DkGKPJZ83AOjhT2U9TImlrdL_c-I4yR8s5gsgzdw=s204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8244" y="2646900"/>
            <a:ext cx="2256155" cy="66315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s://lh4.googleusercontent.com/x0_vtcN_JN85zZIByQSO41G_l0zhINS_kHDR9cOv-it2HRwqc0tumRN6kCR2_9-MAZQXVcmot9pTuhZtgF2BrI9hSPvPtSP_DVOQGhDBIEIod5icCDGD85jZfdH0wBdPAyXOjrPyNfEAHav3P_gTLw=s204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10685" y="1241559"/>
            <a:ext cx="2155588" cy="12126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6.googleusercontent.com/B1pKotkNGk0EL1uGyO-HrhxPK4wgDakCbhlb5_m4R1xEsrR5Oc-CEc90yLA-QpsIm8bG0xtcPMoUJj5ue_n3LNqRUwsoSnBfcYzxWBEnpJ0kIX8aG9PwfcqpOwaODd2vijgiQ0xiMJIpzSQ39xphsg=s204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48867" b="7933"/>
          <a:stretch/>
        </p:blipFill>
        <p:spPr bwMode="auto">
          <a:xfrm>
            <a:off x="656908" y="4786177"/>
            <a:ext cx="2117056" cy="6393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4.googleusercontent.com/mBZOK_kOlxY1k9kqDEqk9ktVoNmv-kCGBGdkrZEjWciRtytTyDhkRPHks6mP58I3t4ljulZ_2AKOHIKRMm1gY3P72oyWU5JIqJXIjVfEc91RLgAiIMP5wiFuph4-H02gNc9ENWioIyNfCxWnlCEwJw=s204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77024" y="3351644"/>
            <a:ext cx="1136015" cy="113601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5.googleusercontent.com/cNp_90URtuynm1SCSl8CZzPkRoWpBQme0b2MJCeYn_rkDLoZdAhr2XCbBnFIC5mPmN_QCr6nqVd04KSjSfPO__aDLf5p1QeD2wRzcb324IlMxXYSccad9ELg93UrX5k-D7DcrbiHr6YUk9VCW4d8Ew=s204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01243" y="4701411"/>
            <a:ext cx="3676650" cy="8953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12"/>
          <a:stretch>
            <a:fillRect/>
          </a:stretch>
        </p:blipFill>
        <p:spPr>
          <a:xfrm>
            <a:off x="3089455" y="4812157"/>
            <a:ext cx="1081238" cy="810929"/>
          </a:xfrm>
          <a:prstGeom prst="rect">
            <a:avLst/>
          </a:prstGeom>
        </p:spPr>
      </p:pic>
      <p:pic>
        <p:nvPicPr>
          <p:cNvPr id="16" name="Picture 15"/>
          <p:cNvPicPr>
            <a:picLocks noChangeAspect="1"/>
          </p:cNvPicPr>
          <p:nvPr/>
        </p:nvPicPr>
        <p:blipFill rotWithShape="1">
          <a:blip r:embed="rId13"/>
          <a:srcRect l="768" t="29995" r="1596" b="35642"/>
          <a:stretch/>
        </p:blipFill>
        <p:spPr>
          <a:xfrm>
            <a:off x="835292" y="3578489"/>
            <a:ext cx="1938672" cy="682326"/>
          </a:xfrm>
          <a:prstGeom prst="rect">
            <a:avLst/>
          </a:prstGeom>
        </p:spPr>
      </p:pic>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82628" y="2489739"/>
            <a:ext cx="2078099" cy="689138"/>
          </a:xfrm>
          <a:prstGeom prst="rect">
            <a:avLst/>
          </a:prstGeom>
        </p:spPr>
      </p:pic>
      <p:pic>
        <p:nvPicPr>
          <p:cNvPr id="1034" name="Picture 10" descr="https://lh5.googleusercontent.com/MnfD1DijlF8LOU520EG65ePHodHTRlV97-ddQX4n03Sa_qFBwHq8WUWAjy34JVmG-YDD5-Syo7s8nSJnMXt1ofqANDDfjIlB4ndoUd8IwFSWzB6N0StgSRPmKbGeY8LOK88yI5udk0EEA1g=s204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900111" y="4701411"/>
            <a:ext cx="1773292" cy="96831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16"/>
          <a:stretch>
            <a:fillRect/>
          </a:stretch>
        </p:blipFill>
        <p:spPr>
          <a:xfrm>
            <a:off x="9195667" y="3650961"/>
            <a:ext cx="1133475" cy="781050"/>
          </a:xfrm>
          <a:prstGeom prst="rect">
            <a:avLst/>
          </a:prstGeom>
        </p:spPr>
      </p:pic>
      <p:pic>
        <p:nvPicPr>
          <p:cNvPr id="20" name="Picture 19"/>
          <p:cNvPicPr>
            <a:picLocks noChangeAspect="1"/>
          </p:cNvPicPr>
          <p:nvPr/>
        </p:nvPicPr>
        <p:blipFill>
          <a:blip r:embed="rId17"/>
          <a:stretch>
            <a:fillRect/>
          </a:stretch>
        </p:blipFill>
        <p:spPr>
          <a:xfrm>
            <a:off x="5069412" y="2485220"/>
            <a:ext cx="1005577" cy="753212"/>
          </a:xfrm>
          <a:prstGeom prst="rect">
            <a:avLst/>
          </a:prstGeom>
        </p:spPr>
      </p:pic>
      <p:pic>
        <p:nvPicPr>
          <p:cNvPr id="8" name="Picture 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488875" y="4712841"/>
            <a:ext cx="1202651" cy="1202651"/>
          </a:xfrm>
          <a:prstGeom prst="rect">
            <a:avLst/>
          </a:prstGeom>
        </p:spPr>
      </p:pic>
      <p:pic>
        <p:nvPicPr>
          <p:cNvPr id="4" name="Picture 3"/>
          <p:cNvPicPr>
            <a:picLocks noChangeAspect="1"/>
          </p:cNvPicPr>
          <p:nvPr/>
        </p:nvPicPr>
        <p:blipFill rotWithShape="1">
          <a:blip r:embed="rId19">
            <a:extLst>
              <a:ext uri="{28A0092B-C50C-407E-A947-70E740481C1C}">
                <a14:useLocalDpi xmlns:a14="http://schemas.microsoft.com/office/drawing/2010/main" val="0"/>
              </a:ext>
            </a:extLst>
          </a:blip>
          <a:srcRect l="2888" t="18000" r="3779" b="25466"/>
          <a:stretch/>
        </p:blipFill>
        <p:spPr>
          <a:xfrm>
            <a:off x="3499512" y="1344969"/>
            <a:ext cx="2000250" cy="1211580"/>
          </a:xfrm>
          <a:prstGeom prst="rect">
            <a:avLst/>
          </a:prstGeom>
        </p:spPr>
      </p:pic>
      <p:pic>
        <p:nvPicPr>
          <p:cNvPr id="10" name="Picture 9"/>
          <p:cNvPicPr>
            <a:picLocks noChangeAspect="1"/>
          </p:cNvPicPr>
          <p:nvPr/>
        </p:nvPicPr>
        <p:blipFill>
          <a:blip r:embed="rId20"/>
          <a:stretch>
            <a:fillRect/>
          </a:stretch>
        </p:blipFill>
        <p:spPr>
          <a:xfrm>
            <a:off x="6058579" y="1479473"/>
            <a:ext cx="1924050" cy="762000"/>
          </a:xfrm>
          <a:prstGeom prst="rect">
            <a:avLst/>
          </a:prstGeom>
        </p:spPr>
      </p:pic>
      <p:pic>
        <p:nvPicPr>
          <p:cNvPr id="5" name="Picture 4"/>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128573" y="3513706"/>
            <a:ext cx="2776771" cy="979604"/>
          </a:xfrm>
          <a:prstGeom prst="rect">
            <a:avLst/>
          </a:prstGeom>
        </p:spPr>
      </p:pic>
    </p:spTree>
    <p:extLst>
      <p:ext uri="{BB962C8B-B14F-4D97-AF65-F5344CB8AC3E}">
        <p14:creationId xmlns:p14="http://schemas.microsoft.com/office/powerpoint/2010/main" val="140284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this session?</a:t>
            </a:r>
            <a:endParaRPr lang="en-US" dirty="0"/>
          </a:p>
        </p:txBody>
      </p:sp>
      <p:sp>
        <p:nvSpPr>
          <p:cNvPr id="3" name="Content Placeholder 2"/>
          <p:cNvSpPr>
            <a:spLocks noGrp="1"/>
          </p:cNvSpPr>
          <p:nvPr>
            <p:ph idx="1"/>
          </p:nvPr>
        </p:nvSpPr>
        <p:spPr>
          <a:xfrm>
            <a:off x="751840" y="1825625"/>
            <a:ext cx="5523700" cy="3772535"/>
          </a:xfrm>
        </p:spPr>
        <p:txBody>
          <a:bodyPr>
            <a:normAutofit/>
          </a:bodyPr>
          <a:lstStyle/>
          <a:p>
            <a:pPr marL="0" indent="0">
              <a:lnSpc>
                <a:spcPct val="100000"/>
              </a:lnSpc>
              <a:buNone/>
            </a:pPr>
            <a:r>
              <a:rPr lang="en-GB" dirty="0" smtClean="0"/>
              <a:t>Main objective is to connect across the water &amp; education to go to scale on sector professional</a:t>
            </a:r>
            <a:r>
              <a:rPr lang="en-GB" dirty="0"/>
              <a:t>/ capacity-development </a:t>
            </a:r>
            <a:r>
              <a:rPr lang="en-GB" dirty="0" smtClean="0"/>
              <a:t>&amp; </a:t>
            </a:r>
            <a:r>
              <a:rPr lang="en-GB" dirty="0"/>
              <a:t>build a coalition around: </a:t>
            </a:r>
          </a:p>
          <a:p>
            <a:pPr marL="174625" indent="-174625">
              <a:lnSpc>
                <a:spcPct val="100000"/>
              </a:lnSpc>
              <a:buClr>
                <a:schemeClr val="bg2"/>
              </a:buClr>
              <a:buFont typeface="Arial" panose="020B0604020202020204" pitchFamily="34" charset="0"/>
              <a:buChar char="•"/>
            </a:pPr>
            <a:r>
              <a:rPr lang="en-GB" dirty="0"/>
              <a:t>Diversifying the water workforce, </a:t>
            </a:r>
            <a:br>
              <a:rPr lang="en-GB" dirty="0"/>
            </a:br>
            <a:r>
              <a:rPr lang="en-GB" dirty="0"/>
              <a:t>with a focus on women and young professionals</a:t>
            </a:r>
          </a:p>
          <a:p>
            <a:pPr marL="174625" indent="-174625">
              <a:lnSpc>
                <a:spcPct val="100000"/>
              </a:lnSpc>
              <a:buClr>
                <a:schemeClr val="bg2"/>
              </a:buClr>
              <a:buFont typeface="Arial" panose="020B0604020202020204" pitchFamily="34" charset="0"/>
              <a:buChar char="•"/>
            </a:pPr>
            <a:r>
              <a:rPr lang="en-GB" dirty="0"/>
              <a:t>Developing people and skills at the scale needed to realise SDG6</a:t>
            </a:r>
          </a:p>
          <a:p>
            <a:endParaRPr lang="en-US" dirty="0"/>
          </a:p>
        </p:txBody>
      </p:sp>
      <p:pic>
        <p:nvPicPr>
          <p:cNvPr id="4" name="Picture 3"/>
          <p:cNvPicPr>
            <a:picLocks noChangeAspect="1"/>
          </p:cNvPicPr>
          <p:nvPr/>
        </p:nvPicPr>
        <p:blipFill rotWithShape="1">
          <a:blip r:embed="rId3"/>
          <a:srcRect l="4627" t="15879" r="35701" b="7630"/>
          <a:stretch/>
        </p:blipFill>
        <p:spPr>
          <a:xfrm>
            <a:off x="6400691" y="395545"/>
            <a:ext cx="5071689" cy="3656984"/>
          </a:xfrm>
          <a:prstGeom prst="rect">
            <a:avLst/>
          </a:prstGeom>
        </p:spPr>
      </p:pic>
      <p:sp>
        <p:nvSpPr>
          <p:cNvPr id="5" name="Oval 4"/>
          <p:cNvSpPr/>
          <p:nvPr/>
        </p:nvSpPr>
        <p:spPr>
          <a:xfrm>
            <a:off x="6319065" y="2927885"/>
            <a:ext cx="5234940" cy="613611"/>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4"/>
          <a:srcRect l="877" t="47591" r="15702" b="12994"/>
          <a:stretch/>
        </p:blipFill>
        <p:spPr>
          <a:xfrm>
            <a:off x="7502487" y="4204688"/>
            <a:ext cx="4321723" cy="1148596"/>
          </a:xfrm>
          <a:prstGeom prst="rect">
            <a:avLst/>
          </a:prstGeom>
        </p:spPr>
      </p:pic>
      <p:pic>
        <p:nvPicPr>
          <p:cNvPr id="7" name="Picture 6"/>
          <p:cNvPicPr>
            <a:picLocks noChangeAspect="1"/>
          </p:cNvPicPr>
          <p:nvPr/>
        </p:nvPicPr>
        <p:blipFill rotWithShape="1">
          <a:blip r:embed="rId5"/>
          <a:srcRect l="1602" t="18621" b="24415"/>
          <a:stretch/>
        </p:blipFill>
        <p:spPr>
          <a:xfrm>
            <a:off x="3871558" y="5215742"/>
            <a:ext cx="4463716" cy="1453555"/>
          </a:xfrm>
          <a:prstGeom prst="rect">
            <a:avLst/>
          </a:prstGeom>
        </p:spPr>
      </p:pic>
    </p:spTree>
    <p:extLst>
      <p:ext uri="{BB962C8B-B14F-4D97-AF65-F5344CB8AC3E}">
        <p14:creationId xmlns:p14="http://schemas.microsoft.com/office/powerpoint/2010/main" val="62894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Session outline</a:t>
            </a:r>
            <a:endParaRPr lang="en-US" dirty="0"/>
          </a:p>
        </p:txBody>
      </p:sp>
      <p:sp>
        <p:nvSpPr>
          <p:cNvPr id="3" name="Content Placeholder 2"/>
          <p:cNvSpPr>
            <a:spLocks noGrp="1"/>
          </p:cNvSpPr>
          <p:nvPr>
            <p:ph idx="1"/>
          </p:nvPr>
        </p:nvSpPr>
        <p:spPr/>
        <p:txBody>
          <a:bodyPr/>
          <a:lstStyle/>
          <a:p>
            <a:pPr marL="0" indent="0">
              <a:buNone/>
            </a:pPr>
            <a:endParaRPr lang="en-GB"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39286019"/>
              </p:ext>
            </p:extLst>
          </p:nvPr>
        </p:nvGraphicFramePr>
        <p:xfrm>
          <a:off x="839788" y="1709887"/>
          <a:ext cx="10980737" cy="3742765"/>
        </p:xfrm>
        <a:graphic>
          <a:graphicData uri="http://schemas.openxmlformats.org/drawingml/2006/table">
            <a:tbl>
              <a:tblPr firstRow="1" bandRow="1">
                <a:tableStyleId>{5C22544A-7EE6-4342-B048-85BDC9FD1C3A}</a:tableStyleId>
              </a:tblPr>
              <a:tblGrid>
                <a:gridCol w="1428245">
                  <a:extLst>
                    <a:ext uri="{9D8B030D-6E8A-4147-A177-3AD203B41FA5}">
                      <a16:colId xmlns:a16="http://schemas.microsoft.com/office/drawing/2014/main" val="3362368683"/>
                    </a:ext>
                  </a:extLst>
                </a:gridCol>
                <a:gridCol w="9552492">
                  <a:extLst>
                    <a:ext uri="{9D8B030D-6E8A-4147-A177-3AD203B41FA5}">
                      <a16:colId xmlns:a16="http://schemas.microsoft.com/office/drawing/2014/main" val="1262375150"/>
                    </a:ext>
                  </a:extLst>
                </a:gridCol>
              </a:tblGrid>
              <a:tr h="554975">
                <a:tc>
                  <a:txBody>
                    <a:bodyPr/>
                    <a:lstStyle/>
                    <a:p>
                      <a:r>
                        <a:rPr lang="en-GB" sz="2400" dirty="0">
                          <a:latin typeface="Quicksand" pitchFamily="2" charset="0"/>
                        </a:rPr>
                        <a:t>When</a:t>
                      </a:r>
                      <a:endParaRPr lang="en-US" sz="2400" dirty="0">
                        <a:latin typeface="Quicksand" pitchFamily="2" charset="0"/>
                      </a:endParaRPr>
                    </a:p>
                  </a:txBody>
                  <a:tcPr/>
                </a:tc>
                <a:tc>
                  <a:txBody>
                    <a:bodyPr/>
                    <a:lstStyle/>
                    <a:p>
                      <a:r>
                        <a:rPr lang="en-GB" sz="2400" dirty="0">
                          <a:latin typeface="Quicksand" pitchFamily="2" charset="0"/>
                        </a:rPr>
                        <a:t>What</a:t>
                      </a:r>
                      <a:endParaRPr lang="en-US" sz="2400" dirty="0">
                        <a:latin typeface="Quicksand" pitchFamily="2" charset="0"/>
                      </a:endParaRPr>
                    </a:p>
                  </a:txBody>
                  <a:tcPr/>
                </a:tc>
                <a:extLst>
                  <a:ext uri="{0D108BD9-81ED-4DB2-BD59-A6C34878D82A}">
                    <a16:rowId xmlns:a16="http://schemas.microsoft.com/office/drawing/2014/main" val="745653153"/>
                  </a:ext>
                </a:extLst>
              </a:tr>
              <a:tr h="554975">
                <a:tc>
                  <a:txBody>
                    <a:bodyPr/>
                    <a:lstStyle/>
                    <a:p>
                      <a:r>
                        <a:rPr lang="en-GB" sz="2000" dirty="0">
                          <a:latin typeface="Quicksand" pitchFamily="2" charset="0"/>
                        </a:rPr>
                        <a:t>0-15’</a:t>
                      </a:r>
                      <a:endParaRPr lang="en-US" sz="2000" dirty="0">
                        <a:latin typeface="Quicksand" pitchFamily="2" charset="0"/>
                      </a:endParaRPr>
                    </a:p>
                  </a:txBody>
                  <a:tcPr/>
                </a:tc>
                <a:tc>
                  <a:txBody>
                    <a:bodyPr/>
                    <a:lstStyle/>
                    <a:p>
                      <a:r>
                        <a:rPr lang="en-GB" sz="2000" dirty="0">
                          <a:latin typeface="Quicksand" pitchFamily="2" charset="0"/>
                        </a:rPr>
                        <a:t>Interactive</a:t>
                      </a:r>
                      <a:r>
                        <a:rPr lang="en-GB" sz="2000" baseline="0" dirty="0">
                          <a:latin typeface="Quicksand" pitchFamily="2" charset="0"/>
                        </a:rPr>
                        <a:t> intro</a:t>
                      </a:r>
                      <a:endParaRPr lang="en-US" sz="2000" dirty="0">
                        <a:latin typeface="Quicksand" pitchFamily="2" charset="0"/>
                      </a:endParaRPr>
                    </a:p>
                  </a:txBody>
                  <a:tcPr/>
                </a:tc>
                <a:extLst>
                  <a:ext uri="{0D108BD9-81ED-4DB2-BD59-A6C34878D82A}">
                    <a16:rowId xmlns:a16="http://schemas.microsoft.com/office/drawing/2014/main" val="3161311887"/>
                  </a:ext>
                </a:extLst>
              </a:tr>
              <a:tr h="2077840">
                <a:tc>
                  <a:txBody>
                    <a:bodyPr/>
                    <a:lstStyle/>
                    <a:p>
                      <a:r>
                        <a:rPr lang="en-GB" sz="2000" dirty="0">
                          <a:latin typeface="Quicksand" pitchFamily="2" charset="0"/>
                        </a:rPr>
                        <a:t>15-60’</a:t>
                      </a:r>
                      <a:endParaRPr lang="en-US" sz="2000" dirty="0">
                        <a:latin typeface="Quicksand" pitchFamily="2" charset="0"/>
                      </a:endParaRPr>
                    </a:p>
                  </a:txBody>
                  <a:tcPr/>
                </a:tc>
                <a:tc>
                  <a:txBody>
                    <a:bodyPr/>
                    <a:lstStyle/>
                    <a:p>
                      <a:r>
                        <a:rPr lang="en-GB" sz="2000" baseline="0" dirty="0">
                          <a:latin typeface="Quicksand" pitchFamily="2" charset="0"/>
                        </a:rPr>
                        <a:t>Pitches from organisations working on: </a:t>
                      </a:r>
                    </a:p>
                    <a:p>
                      <a:pPr marL="342900" indent="-342900">
                        <a:buAutoNum type="arabicPeriod"/>
                      </a:pPr>
                      <a:r>
                        <a:rPr lang="en-GB" sz="2000" baseline="0" dirty="0">
                          <a:latin typeface="Quicksand" pitchFamily="2" charset="0"/>
                        </a:rPr>
                        <a:t>Diversifying the water workforce (focus on young professionals </a:t>
                      </a:r>
                      <a:br>
                        <a:rPr lang="en-GB" sz="2000" baseline="0" dirty="0">
                          <a:latin typeface="Quicksand" pitchFamily="2" charset="0"/>
                        </a:rPr>
                      </a:br>
                      <a:r>
                        <a:rPr lang="en-GB" sz="2000" baseline="0" dirty="0">
                          <a:latin typeface="Quicksand" pitchFamily="2" charset="0"/>
                        </a:rPr>
                        <a:t>and women)</a:t>
                      </a:r>
                    </a:p>
                    <a:p>
                      <a:pPr marL="342900" indent="-342900">
                        <a:buAutoNum type="arabicPeriod"/>
                      </a:pPr>
                      <a:r>
                        <a:rPr lang="en-GB" sz="2000" b="0" i="0" u="none" strike="noStrike" kern="1200" dirty="0">
                          <a:solidFill>
                            <a:schemeClr val="dk1"/>
                          </a:solidFill>
                          <a:effectLst/>
                          <a:latin typeface="Quicksand" pitchFamily="2" charset="0"/>
                          <a:ea typeface="+mn-ea"/>
                          <a:cs typeface="+mn-cs"/>
                        </a:rPr>
                        <a:t>Supporting </a:t>
                      </a:r>
                      <a:r>
                        <a:rPr lang="en-GB" sz="2000" b="0" i="0" u="none" strike="noStrike" kern="1200" dirty="0" smtClean="0">
                          <a:solidFill>
                            <a:schemeClr val="dk1"/>
                          </a:solidFill>
                          <a:effectLst/>
                          <a:latin typeface="Quicksand" pitchFamily="2" charset="0"/>
                          <a:ea typeface="+mn-ea"/>
                          <a:cs typeface="+mn-cs"/>
                        </a:rPr>
                        <a:t>water/ WASH </a:t>
                      </a:r>
                      <a:r>
                        <a:rPr lang="en-GB" sz="2000" b="0" i="0" u="none" strike="noStrike" kern="1200" dirty="0">
                          <a:solidFill>
                            <a:schemeClr val="dk1"/>
                          </a:solidFill>
                          <a:effectLst/>
                          <a:latin typeface="Quicksand" pitchFamily="2" charset="0"/>
                          <a:ea typeface="+mn-ea"/>
                          <a:cs typeface="+mn-cs"/>
                        </a:rPr>
                        <a:t>professionals once they are in the sector</a:t>
                      </a:r>
                      <a:r>
                        <a:rPr lang="en-GB" sz="2000" b="0" i="0" u="none" strike="noStrike" kern="1200" baseline="0" dirty="0">
                          <a:solidFill>
                            <a:schemeClr val="dk1"/>
                          </a:solidFill>
                          <a:effectLst/>
                          <a:latin typeface="Quicksand" pitchFamily="2" charset="0"/>
                          <a:ea typeface="+mn-ea"/>
                          <a:cs typeface="+mn-cs"/>
                        </a:rPr>
                        <a:t> </a:t>
                      </a:r>
                      <a:br>
                        <a:rPr lang="en-GB" sz="2000" b="0" i="0" u="none" strike="noStrike" kern="1200" baseline="0" dirty="0">
                          <a:solidFill>
                            <a:schemeClr val="dk1"/>
                          </a:solidFill>
                          <a:effectLst/>
                          <a:latin typeface="Quicksand" pitchFamily="2" charset="0"/>
                          <a:ea typeface="+mn-ea"/>
                          <a:cs typeface="+mn-cs"/>
                        </a:rPr>
                      </a:br>
                      <a:r>
                        <a:rPr lang="en-GB" sz="2000" b="0" i="0" u="none" strike="noStrike" kern="1200" baseline="0" dirty="0">
                          <a:solidFill>
                            <a:schemeClr val="dk1"/>
                          </a:solidFill>
                          <a:effectLst/>
                          <a:latin typeface="Quicksand" pitchFamily="2" charset="0"/>
                          <a:ea typeface="+mn-ea"/>
                          <a:cs typeface="+mn-cs"/>
                        </a:rPr>
                        <a:t>&amp; </a:t>
                      </a:r>
                      <a:r>
                        <a:rPr lang="en-GB" sz="2000" b="0" i="0" u="none" strike="noStrike" kern="1200" dirty="0">
                          <a:solidFill>
                            <a:schemeClr val="dk1"/>
                          </a:solidFill>
                          <a:effectLst/>
                          <a:latin typeface="Quicksand" pitchFamily="2" charset="0"/>
                          <a:ea typeface="+mn-ea"/>
                          <a:cs typeface="+mn-cs"/>
                        </a:rPr>
                        <a:t>creating more coherent professional development pathways </a:t>
                      </a:r>
                      <a:br>
                        <a:rPr lang="en-GB" sz="2000" b="0" i="0" u="none" strike="noStrike" kern="1200" dirty="0">
                          <a:solidFill>
                            <a:schemeClr val="dk1"/>
                          </a:solidFill>
                          <a:effectLst/>
                          <a:latin typeface="Quicksand" pitchFamily="2" charset="0"/>
                          <a:ea typeface="+mn-ea"/>
                          <a:cs typeface="+mn-cs"/>
                        </a:rPr>
                      </a:br>
                      <a:r>
                        <a:rPr lang="en-GB" sz="2000" b="0" i="0" u="none" strike="noStrike" kern="1200" dirty="0">
                          <a:solidFill>
                            <a:schemeClr val="dk1"/>
                          </a:solidFill>
                          <a:effectLst/>
                          <a:latin typeface="Quicksand" pitchFamily="2" charset="0"/>
                          <a:ea typeface="+mn-ea"/>
                          <a:cs typeface="+mn-cs"/>
                        </a:rPr>
                        <a:t>for </a:t>
                      </a:r>
                      <a:r>
                        <a:rPr lang="en-GB" sz="2000" b="0" i="0" u="none" strike="noStrike" kern="1200" dirty="0" smtClean="0">
                          <a:solidFill>
                            <a:schemeClr val="dk1"/>
                          </a:solidFill>
                          <a:effectLst/>
                          <a:latin typeface="Quicksand" pitchFamily="2" charset="0"/>
                          <a:ea typeface="+mn-ea"/>
                          <a:cs typeface="+mn-cs"/>
                        </a:rPr>
                        <a:t>sector </a:t>
                      </a:r>
                      <a:r>
                        <a:rPr lang="en-GB" sz="2000" b="0" i="0" u="none" strike="noStrike" kern="1200" dirty="0">
                          <a:solidFill>
                            <a:schemeClr val="dk1"/>
                          </a:solidFill>
                          <a:effectLst/>
                          <a:latin typeface="Quicksand" pitchFamily="2" charset="0"/>
                          <a:ea typeface="+mn-ea"/>
                          <a:cs typeface="+mn-cs"/>
                        </a:rPr>
                        <a:t>professionals</a:t>
                      </a:r>
                      <a:endParaRPr lang="en-GB" sz="2000" b="0" baseline="0" dirty="0">
                        <a:latin typeface="Quicksand" pitchFamily="2" charset="0"/>
                      </a:endParaRPr>
                    </a:p>
                  </a:txBody>
                  <a:tcPr/>
                </a:tc>
                <a:extLst>
                  <a:ext uri="{0D108BD9-81ED-4DB2-BD59-A6C34878D82A}">
                    <a16:rowId xmlns:a16="http://schemas.microsoft.com/office/drawing/2014/main" val="2623909748"/>
                  </a:ext>
                </a:extLst>
              </a:tr>
              <a:tr h="554975">
                <a:tc>
                  <a:txBody>
                    <a:bodyPr/>
                    <a:lstStyle/>
                    <a:p>
                      <a:r>
                        <a:rPr lang="en-GB" sz="2000" dirty="0">
                          <a:latin typeface="Quicksand" pitchFamily="2" charset="0"/>
                        </a:rPr>
                        <a:t>60-75’: </a:t>
                      </a:r>
                      <a:endParaRPr lang="en-US" sz="2000" dirty="0">
                        <a:latin typeface="Quicksand" pitchFamily="2" charset="0"/>
                      </a:endParaRPr>
                    </a:p>
                  </a:txBody>
                  <a:tcPr/>
                </a:tc>
                <a:tc>
                  <a:txBody>
                    <a:bodyPr/>
                    <a:lstStyle/>
                    <a:p>
                      <a:r>
                        <a:rPr lang="en-GB" sz="2000" dirty="0">
                          <a:latin typeface="Quicksand" pitchFamily="2" charset="0"/>
                        </a:rPr>
                        <a:t>Key highlights and wrap-up</a:t>
                      </a:r>
                      <a:endParaRPr lang="en-US" sz="2000" dirty="0">
                        <a:latin typeface="Quicksand" pitchFamily="2" charset="0"/>
                      </a:endParaRPr>
                    </a:p>
                  </a:txBody>
                  <a:tcPr/>
                </a:tc>
                <a:extLst>
                  <a:ext uri="{0D108BD9-81ED-4DB2-BD59-A6C34878D82A}">
                    <a16:rowId xmlns:a16="http://schemas.microsoft.com/office/drawing/2014/main" val="4079599037"/>
                  </a:ext>
                </a:extLst>
              </a:tr>
            </a:tbl>
          </a:graphicData>
        </a:graphic>
      </p:graphicFrame>
    </p:spTree>
    <p:extLst>
      <p:ext uri="{BB962C8B-B14F-4D97-AF65-F5344CB8AC3E}">
        <p14:creationId xmlns:p14="http://schemas.microsoft.com/office/powerpoint/2010/main" val="3919392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8839200" cy="5143500"/>
          <a:chOff x="0" y="0"/>
          <a:chExt cx="8839200" cy="5143500"/>
        </a:xfrm>
      </p:grpSpPr>
      <p:sp>
        <p:nvSpPr>
          <p:cNvPr id="2" name="TextBox 1"/>
          <p:cNvSpPr txBox="1"/>
          <p:nvPr/>
        </p:nvSpPr>
        <p:spPr>
          <a:xfrm>
            <a:off x="6705600" y="2184401"/>
            <a:ext cx="2540000" cy="656655"/>
          </a:xfrm>
          <a:prstGeom prst="rect">
            <a:avLst/>
          </a:prstGeom>
          <a:noFill/>
        </p:spPr>
        <p:txBody>
          <a:bodyPr lIns="121920" tIns="60960" rIns="121920" bIns="60960" rtlCol="0">
            <a:spAutoFit/>
          </a:bodyPr>
          <a:lstStyle/>
          <a:p>
            <a:pPr fontAlgn="base"/>
            <a:r>
              <a:rPr lang="en-US" sz="3467" dirty="0">
                <a:solidFill>
                  <a:srgbClr val="7F7F7F">
                    <a:alpha val="100000"/>
                  </a:srgbClr>
                </a:solidFill>
                <a:latin typeface="Quicksand" pitchFamily="2" charset="0"/>
              </a:rPr>
              <a:t>Go to</a:t>
            </a:r>
          </a:p>
        </p:txBody>
      </p:sp>
      <p:sp>
        <p:nvSpPr>
          <p:cNvPr id="3" name="TextBox 2"/>
          <p:cNvSpPr txBox="1"/>
          <p:nvPr/>
        </p:nvSpPr>
        <p:spPr>
          <a:xfrm>
            <a:off x="6705600" y="2667000"/>
            <a:ext cx="5080000" cy="615553"/>
          </a:xfrm>
          <a:prstGeom prst="rect">
            <a:avLst/>
          </a:prstGeom>
          <a:noFill/>
        </p:spPr>
        <p:txBody>
          <a:bodyPr lIns="121920" tIns="60960" rIns="121920" bIns="60960" rtlCol="0">
            <a:spAutoFit/>
          </a:bodyPr>
          <a:lstStyle/>
          <a:p>
            <a:pPr fontAlgn="base"/>
            <a:r>
              <a:rPr lang="en-US" sz="3200" b="1" dirty="0">
                <a:solidFill>
                  <a:srgbClr val="404040">
                    <a:alpha val="100000"/>
                  </a:srgbClr>
                </a:solidFill>
                <a:latin typeface="Quicksand" pitchFamily="2" charset="0"/>
              </a:rPr>
              <a:t>www.pigeonhole.at</a:t>
            </a:r>
          </a:p>
        </p:txBody>
      </p:sp>
      <p:sp>
        <p:nvSpPr>
          <p:cNvPr id="4" name="TextBox 3"/>
          <p:cNvSpPr txBox="1"/>
          <p:nvPr/>
        </p:nvSpPr>
        <p:spPr>
          <a:xfrm>
            <a:off x="6705600" y="3632201"/>
            <a:ext cx="5080000" cy="656655"/>
          </a:xfrm>
          <a:prstGeom prst="rect">
            <a:avLst/>
          </a:prstGeom>
          <a:noFill/>
        </p:spPr>
        <p:txBody>
          <a:bodyPr lIns="121920" tIns="60960" rIns="121920" bIns="60960" rtlCol="0">
            <a:spAutoFit/>
          </a:bodyPr>
          <a:lstStyle/>
          <a:p>
            <a:pPr fontAlgn="base"/>
            <a:r>
              <a:rPr lang="en-US" sz="3467">
                <a:solidFill>
                  <a:srgbClr val="7F7F7F">
                    <a:alpha val="100000"/>
                  </a:srgbClr>
                </a:solidFill>
                <a:latin typeface="Quicksand" pitchFamily="2" charset="0"/>
              </a:rPr>
              <a:t>Enter passcode</a:t>
            </a:r>
          </a:p>
        </p:txBody>
      </p:sp>
      <p:sp>
        <p:nvSpPr>
          <p:cNvPr id="5" name="TextBox 4"/>
          <p:cNvSpPr txBox="1"/>
          <p:nvPr/>
        </p:nvSpPr>
        <p:spPr>
          <a:xfrm>
            <a:off x="6819900" y="4335573"/>
            <a:ext cx="2565400" cy="574453"/>
          </a:xfrm>
          <a:prstGeom prst="rect">
            <a:avLst/>
          </a:prstGeom>
          <a:noFill/>
          <a:ln w="25400" cap="flat" cmpd="sng" algn="ctr">
            <a:solidFill>
              <a:srgbClr val="F07424">
                <a:alpha val="100000"/>
              </a:srgbClr>
            </a:solidFill>
            <a:prstDash val="solid"/>
            <a:round/>
            <a:headEnd type="none" w="med" len="med"/>
            <a:tailEnd type="none" w="med" len="med"/>
          </a:ln>
        </p:spPr>
        <p:txBody>
          <a:bodyPr lIns="121920" tIns="60960" rIns="121920" bIns="60960" rtlCol="0" anchor="ctr">
            <a:spAutoFit/>
          </a:bodyPr>
          <a:lstStyle/>
          <a:p>
            <a:pPr algn="ctr" fontAlgn="ctr"/>
            <a:r>
              <a:rPr lang="en-US" sz="2933" b="1">
                <a:solidFill>
                  <a:srgbClr val="F07424">
                    <a:alpha val="100000"/>
                  </a:srgbClr>
                </a:solidFill>
                <a:latin typeface="Quicksand" pitchFamily="2" charset="0"/>
              </a:rPr>
              <a:t>RWSN23</a:t>
            </a:r>
          </a:p>
        </p:txBody>
      </p:sp>
      <p:pic>
        <p:nvPicPr>
          <p:cNvPr id="6" name="Picture 5"/>
          <p:cNvPicPr>
            <a:picLocks noChangeAspect="1"/>
          </p:cNvPicPr>
          <p:nvPr/>
        </p:nvPicPr>
        <p:blipFill>
          <a:blip r:embed="rId3"/>
          <a:stretch>
            <a:fillRect/>
          </a:stretch>
        </p:blipFill>
        <p:spPr>
          <a:xfrm>
            <a:off x="2379947" y="312738"/>
            <a:ext cx="3390900" cy="6032500"/>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410082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8839200" cy="5143500"/>
          <a:chOff x="0" y="0"/>
          <a:chExt cx="8839200" cy="5143500"/>
        </a:xfrm>
      </p:grpSpPr>
      <p:sp>
        <p:nvSpPr>
          <p:cNvPr id="2" name="TextBox 1"/>
          <p:cNvSpPr txBox="1"/>
          <p:nvPr/>
        </p:nvSpPr>
        <p:spPr>
          <a:xfrm>
            <a:off x="6705600" y="2184401"/>
            <a:ext cx="2540000" cy="656655"/>
          </a:xfrm>
          <a:prstGeom prst="rect">
            <a:avLst/>
          </a:prstGeom>
          <a:noFill/>
        </p:spPr>
        <p:txBody>
          <a:bodyPr lIns="121920" tIns="60960" rIns="121920" bIns="60960" rtlCol="0">
            <a:spAutoFit/>
          </a:bodyPr>
          <a:lstStyle/>
          <a:p>
            <a:pPr fontAlgn="base"/>
            <a:r>
              <a:rPr lang="en-US" sz="3467">
                <a:solidFill>
                  <a:srgbClr val="7F7F7F">
                    <a:alpha val="100000"/>
                  </a:srgbClr>
                </a:solidFill>
                <a:latin typeface="Quicksand" pitchFamily="2" charset="0"/>
              </a:rPr>
              <a:t>Go to</a:t>
            </a:r>
          </a:p>
        </p:txBody>
      </p:sp>
      <p:sp>
        <p:nvSpPr>
          <p:cNvPr id="3" name="TextBox 2"/>
          <p:cNvSpPr txBox="1"/>
          <p:nvPr/>
        </p:nvSpPr>
        <p:spPr>
          <a:xfrm>
            <a:off x="6705600" y="2667000"/>
            <a:ext cx="5080000" cy="615553"/>
          </a:xfrm>
          <a:prstGeom prst="rect">
            <a:avLst/>
          </a:prstGeom>
          <a:noFill/>
        </p:spPr>
        <p:txBody>
          <a:bodyPr lIns="121920" tIns="60960" rIns="121920" bIns="60960" rtlCol="0">
            <a:spAutoFit/>
          </a:bodyPr>
          <a:lstStyle/>
          <a:p>
            <a:pPr fontAlgn="base"/>
            <a:r>
              <a:rPr lang="en-US" sz="3200" b="1">
                <a:solidFill>
                  <a:srgbClr val="404040">
                    <a:alpha val="100000"/>
                  </a:srgbClr>
                </a:solidFill>
                <a:latin typeface="Quicksand" pitchFamily="2" charset="0"/>
              </a:rPr>
              <a:t>www.pigeonhole.at</a:t>
            </a:r>
          </a:p>
        </p:txBody>
      </p:sp>
      <p:sp>
        <p:nvSpPr>
          <p:cNvPr id="4" name="TextBox 3"/>
          <p:cNvSpPr txBox="1"/>
          <p:nvPr/>
        </p:nvSpPr>
        <p:spPr>
          <a:xfrm>
            <a:off x="6705600" y="3632201"/>
            <a:ext cx="5080000" cy="656655"/>
          </a:xfrm>
          <a:prstGeom prst="rect">
            <a:avLst/>
          </a:prstGeom>
          <a:noFill/>
        </p:spPr>
        <p:txBody>
          <a:bodyPr lIns="121920" tIns="60960" rIns="121920" bIns="60960" rtlCol="0">
            <a:spAutoFit/>
          </a:bodyPr>
          <a:lstStyle/>
          <a:p>
            <a:pPr fontAlgn="base"/>
            <a:r>
              <a:rPr lang="en-US" sz="3467">
                <a:solidFill>
                  <a:srgbClr val="7F7F7F">
                    <a:alpha val="100000"/>
                  </a:srgbClr>
                </a:solidFill>
                <a:latin typeface="Quicksand" pitchFamily="2" charset="0"/>
              </a:rPr>
              <a:t>Enter passcode</a:t>
            </a:r>
          </a:p>
        </p:txBody>
      </p:sp>
      <p:sp>
        <p:nvSpPr>
          <p:cNvPr id="5" name="TextBox 4"/>
          <p:cNvSpPr txBox="1"/>
          <p:nvPr/>
        </p:nvSpPr>
        <p:spPr>
          <a:xfrm>
            <a:off x="6819900" y="4335573"/>
            <a:ext cx="2565400" cy="574453"/>
          </a:xfrm>
          <a:prstGeom prst="rect">
            <a:avLst/>
          </a:prstGeom>
          <a:noFill/>
          <a:ln w="25400" cap="flat" cmpd="sng" algn="ctr">
            <a:solidFill>
              <a:srgbClr val="F07424">
                <a:alpha val="100000"/>
              </a:srgbClr>
            </a:solidFill>
            <a:prstDash val="solid"/>
            <a:round/>
            <a:headEnd type="none" w="med" len="med"/>
            <a:tailEnd type="none" w="med" len="med"/>
          </a:ln>
        </p:spPr>
        <p:txBody>
          <a:bodyPr lIns="121920" tIns="60960" rIns="121920" bIns="60960" rtlCol="0" anchor="ctr">
            <a:spAutoFit/>
          </a:bodyPr>
          <a:lstStyle/>
          <a:p>
            <a:pPr algn="ctr" fontAlgn="ctr"/>
            <a:r>
              <a:rPr lang="en-US" sz="2933" b="1">
                <a:solidFill>
                  <a:srgbClr val="F07424">
                    <a:alpha val="100000"/>
                  </a:srgbClr>
                </a:solidFill>
                <a:latin typeface="Quicksand" pitchFamily="2" charset="0"/>
              </a:rPr>
              <a:t>RWSN23</a:t>
            </a:r>
          </a:p>
        </p:txBody>
      </p:sp>
      <p:pic>
        <p:nvPicPr>
          <p:cNvPr id="6" name="Picture 5"/>
          <p:cNvPicPr>
            <a:picLocks noChangeAspect="1"/>
          </p:cNvPicPr>
          <p:nvPr/>
        </p:nvPicPr>
        <p:blipFill>
          <a:blip r:embed="rId3"/>
          <a:stretch>
            <a:fillRect/>
          </a:stretch>
        </p:blipFill>
        <p:spPr>
          <a:xfrm>
            <a:off x="1494772" y="1524000"/>
            <a:ext cx="3810000" cy="3810000"/>
          </a:xfrm>
          <a:prstGeom prst="rect">
            <a:avLst/>
          </a:prstGeom>
        </p:spPr>
      </p:pic>
    </p:spTree>
    <p:extLst>
      <p:ext uri="{BB962C8B-B14F-4D97-AF65-F5344CB8AC3E}">
        <p14:creationId xmlns:p14="http://schemas.microsoft.com/office/powerpoint/2010/main" val="283923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Session outline</a:t>
            </a:r>
            <a:endParaRPr lang="en-US" dirty="0"/>
          </a:p>
        </p:txBody>
      </p:sp>
      <p:sp>
        <p:nvSpPr>
          <p:cNvPr id="3" name="Content Placeholder 2"/>
          <p:cNvSpPr>
            <a:spLocks noGrp="1"/>
          </p:cNvSpPr>
          <p:nvPr>
            <p:ph idx="1"/>
          </p:nvPr>
        </p:nvSpPr>
        <p:spPr/>
        <p:txBody>
          <a:bodyPr/>
          <a:lstStyle/>
          <a:p>
            <a:pPr marL="0" indent="0">
              <a:buNone/>
            </a:pPr>
            <a:endParaRPr lang="en-GB"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095143832"/>
              </p:ext>
            </p:extLst>
          </p:nvPr>
        </p:nvGraphicFramePr>
        <p:xfrm>
          <a:off x="829077" y="1744858"/>
          <a:ext cx="11016500" cy="3661755"/>
        </p:xfrm>
        <a:graphic>
          <a:graphicData uri="http://schemas.openxmlformats.org/drawingml/2006/table">
            <a:tbl>
              <a:tblPr firstRow="1" bandRow="1">
                <a:tableStyleId>{5C22544A-7EE6-4342-B048-85BDC9FD1C3A}</a:tableStyleId>
              </a:tblPr>
              <a:tblGrid>
                <a:gridCol w="1432896">
                  <a:extLst>
                    <a:ext uri="{9D8B030D-6E8A-4147-A177-3AD203B41FA5}">
                      <a16:colId xmlns:a16="http://schemas.microsoft.com/office/drawing/2014/main" val="3362368683"/>
                    </a:ext>
                  </a:extLst>
                </a:gridCol>
                <a:gridCol w="9583604">
                  <a:extLst>
                    <a:ext uri="{9D8B030D-6E8A-4147-A177-3AD203B41FA5}">
                      <a16:colId xmlns:a16="http://schemas.microsoft.com/office/drawing/2014/main" val="1262375150"/>
                    </a:ext>
                  </a:extLst>
                </a:gridCol>
              </a:tblGrid>
              <a:tr h="554975">
                <a:tc>
                  <a:txBody>
                    <a:bodyPr/>
                    <a:lstStyle/>
                    <a:p>
                      <a:r>
                        <a:rPr lang="en-GB" sz="2400" dirty="0">
                          <a:latin typeface="Quicksand" pitchFamily="2" charset="0"/>
                        </a:rPr>
                        <a:t>When</a:t>
                      </a:r>
                      <a:endParaRPr lang="en-US" sz="2400" dirty="0">
                        <a:latin typeface="Quicksand" pitchFamily="2" charset="0"/>
                      </a:endParaRPr>
                    </a:p>
                  </a:txBody>
                  <a:tcPr/>
                </a:tc>
                <a:tc>
                  <a:txBody>
                    <a:bodyPr/>
                    <a:lstStyle/>
                    <a:p>
                      <a:r>
                        <a:rPr lang="en-GB" sz="2400" dirty="0">
                          <a:latin typeface="Quicksand" pitchFamily="2" charset="0"/>
                        </a:rPr>
                        <a:t>What</a:t>
                      </a:r>
                      <a:endParaRPr lang="en-US" sz="2400" dirty="0">
                        <a:latin typeface="Quicksand" pitchFamily="2" charset="0"/>
                      </a:endParaRPr>
                    </a:p>
                  </a:txBody>
                  <a:tcPr/>
                </a:tc>
                <a:extLst>
                  <a:ext uri="{0D108BD9-81ED-4DB2-BD59-A6C34878D82A}">
                    <a16:rowId xmlns:a16="http://schemas.microsoft.com/office/drawing/2014/main" val="745653153"/>
                  </a:ext>
                </a:extLst>
              </a:tr>
              <a:tr h="554975">
                <a:tc>
                  <a:txBody>
                    <a:bodyPr/>
                    <a:lstStyle/>
                    <a:p>
                      <a:r>
                        <a:rPr lang="en-GB" sz="2000" dirty="0">
                          <a:latin typeface="Quicksand" pitchFamily="2" charset="0"/>
                        </a:rPr>
                        <a:t>0-15’</a:t>
                      </a:r>
                      <a:endParaRPr lang="en-US" sz="2000" dirty="0">
                        <a:latin typeface="Quicksand" pitchFamily="2" charset="0"/>
                      </a:endParaRPr>
                    </a:p>
                  </a:txBody>
                  <a:tcPr/>
                </a:tc>
                <a:tc>
                  <a:txBody>
                    <a:bodyPr/>
                    <a:lstStyle/>
                    <a:p>
                      <a:r>
                        <a:rPr lang="en-GB" sz="2000" dirty="0">
                          <a:latin typeface="Quicksand" pitchFamily="2" charset="0"/>
                        </a:rPr>
                        <a:t>Interactive</a:t>
                      </a:r>
                      <a:r>
                        <a:rPr lang="en-GB" sz="2000" baseline="0" dirty="0">
                          <a:latin typeface="Quicksand" pitchFamily="2" charset="0"/>
                        </a:rPr>
                        <a:t> intro</a:t>
                      </a:r>
                      <a:endParaRPr lang="en-US" sz="2000" dirty="0">
                        <a:latin typeface="Quicksand" pitchFamily="2" charset="0"/>
                      </a:endParaRPr>
                    </a:p>
                  </a:txBody>
                  <a:tcPr/>
                </a:tc>
                <a:extLst>
                  <a:ext uri="{0D108BD9-81ED-4DB2-BD59-A6C34878D82A}">
                    <a16:rowId xmlns:a16="http://schemas.microsoft.com/office/drawing/2014/main" val="3161311887"/>
                  </a:ext>
                </a:extLst>
              </a:tr>
              <a:tr h="1996830">
                <a:tc>
                  <a:txBody>
                    <a:bodyPr/>
                    <a:lstStyle/>
                    <a:p>
                      <a:r>
                        <a:rPr lang="en-GB" sz="2000" dirty="0">
                          <a:latin typeface="Quicksand" pitchFamily="2" charset="0"/>
                        </a:rPr>
                        <a:t>15-60’</a:t>
                      </a:r>
                      <a:endParaRPr lang="en-US" sz="2000" dirty="0">
                        <a:latin typeface="Quicksand" pitchFamily="2" charset="0"/>
                      </a:endParaRPr>
                    </a:p>
                  </a:txBody>
                  <a:tcPr/>
                </a:tc>
                <a:tc>
                  <a:txBody>
                    <a:bodyPr/>
                    <a:lstStyle/>
                    <a:p>
                      <a:r>
                        <a:rPr lang="en-GB" sz="2000" baseline="0" dirty="0">
                          <a:latin typeface="Quicksand" pitchFamily="2" charset="0"/>
                        </a:rPr>
                        <a:t>Pitches from organisations working on: </a:t>
                      </a:r>
                    </a:p>
                    <a:p>
                      <a:pPr marL="342900" indent="-342900">
                        <a:buAutoNum type="arabicPeriod"/>
                      </a:pPr>
                      <a:r>
                        <a:rPr lang="en-GB" sz="2000" baseline="0" dirty="0">
                          <a:latin typeface="Quicksand" pitchFamily="2" charset="0"/>
                        </a:rPr>
                        <a:t>Diversifying the water workforce (focus on young professionals </a:t>
                      </a:r>
                      <a:br>
                        <a:rPr lang="en-GB" sz="2000" baseline="0" dirty="0">
                          <a:latin typeface="Quicksand" pitchFamily="2" charset="0"/>
                        </a:rPr>
                      </a:br>
                      <a:r>
                        <a:rPr lang="en-GB" sz="2000" baseline="0" dirty="0">
                          <a:latin typeface="Quicksand" pitchFamily="2" charset="0"/>
                        </a:rPr>
                        <a:t>and women)</a:t>
                      </a:r>
                    </a:p>
                    <a:p>
                      <a:pPr marL="342900" indent="-342900">
                        <a:buAutoNum type="arabicPeriod"/>
                      </a:pPr>
                      <a:r>
                        <a:rPr lang="en-GB" sz="2000" b="0" i="0" u="none" strike="noStrike" kern="1200" dirty="0">
                          <a:solidFill>
                            <a:schemeClr val="dk1"/>
                          </a:solidFill>
                          <a:effectLst/>
                          <a:latin typeface="Quicksand" pitchFamily="2" charset="0"/>
                          <a:ea typeface="+mn-ea"/>
                          <a:cs typeface="+mn-cs"/>
                        </a:rPr>
                        <a:t>Supporting </a:t>
                      </a:r>
                      <a:r>
                        <a:rPr lang="en-GB" sz="2000" b="0" i="0" u="none" strike="noStrike" kern="1200" dirty="0" smtClean="0">
                          <a:solidFill>
                            <a:schemeClr val="dk1"/>
                          </a:solidFill>
                          <a:effectLst/>
                          <a:latin typeface="Quicksand" pitchFamily="2" charset="0"/>
                          <a:ea typeface="+mn-ea"/>
                          <a:cs typeface="+mn-cs"/>
                        </a:rPr>
                        <a:t>water/ WASH </a:t>
                      </a:r>
                      <a:r>
                        <a:rPr lang="en-GB" sz="2000" b="0" i="0" u="none" strike="noStrike" kern="1200" dirty="0">
                          <a:solidFill>
                            <a:schemeClr val="dk1"/>
                          </a:solidFill>
                          <a:effectLst/>
                          <a:latin typeface="Quicksand" pitchFamily="2" charset="0"/>
                          <a:ea typeface="+mn-ea"/>
                          <a:cs typeface="+mn-cs"/>
                        </a:rPr>
                        <a:t>professionals once they are in the sector</a:t>
                      </a:r>
                      <a:r>
                        <a:rPr lang="en-GB" sz="2000" b="0" i="0" u="none" strike="noStrike" kern="1200" baseline="0" dirty="0">
                          <a:solidFill>
                            <a:schemeClr val="dk1"/>
                          </a:solidFill>
                          <a:effectLst/>
                          <a:latin typeface="Quicksand" pitchFamily="2" charset="0"/>
                          <a:ea typeface="+mn-ea"/>
                          <a:cs typeface="+mn-cs"/>
                        </a:rPr>
                        <a:t> </a:t>
                      </a:r>
                      <a:br>
                        <a:rPr lang="en-GB" sz="2000" b="0" i="0" u="none" strike="noStrike" kern="1200" baseline="0" dirty="0">
                          <a:solidFill>
                            <a:schemeClr val="dk1"/>
                          </a:solidFill>
                          <a:effectLst/>
                          <a:latin typeface="Quicksand" pitchFamily="2" charset="0"/>
                          <a:ea typeface="+mn-ea"/>
                          <a:cs typeface="+mn-cs"/>
                        </a:rPr>
                      </a:br>
                      <a:r>
                        <a:rPr lang="en-GB" sz="2000" b="0" i="0" u="none" strike="noStrike" kern="1200" baseline="0" dirty="0">
                          <a:solidFill>
                            <a:schemeClr val="dk1"/>
                          </a:solidFill>
                          <a:effectLst/>
                          <a:latin typeface="Quicksand" pitchFamily="2" charset="0"/>
                          <a:ea typeface="+mn-ea"/>
                          <a:cs typeface="+mn-cs"/>
                        </a:rPr>
                        <a:t>&amp; </a:t>
                      </a:r>
                      <a:r>
                        <a:rPr lang="en-GB" sz="2000" b="0" i="0" u="none" strike="noStrike" kern="1200" dirty="0">
                          <a:solidFill>
                            <a:schemeClr val="dk1"/>
                          </a:solidFill>
                          <a:effectLst/>
                          <a:latin typeface="Quicksand" pitchFamily="2" charset="0"/>
                          <a:ea typeface="+mn-ea"/>
                          <a:cs typeface="+mn-cs"/>
                        </a:rPr>
                        <a:t>creating more coherent professional development pathways </a:t>
                      </a:r>
                      <a:r>
                        <a:rPr lang="en-GB" sz="2000" b="0" i="0" u="none" strike="noStrike" kern="1200" dirty="0" smtClean="0">
                          <a:solidFill>
                            <a:schemeClr val="dk1"/>
                          </a:solidFill>
                          <a:effectLst/>
                          <a:latin typeface="Quicksand" pitchFamily="2" charset="0"/>
                          <a:ea typeface="+mn-ea"/>
                          <a:cs typeface="+mn-cs"/>
                        </a:rPr>
                        <a:t>for sector </a:t>
                      </a:r>
                      <a:r>
                        <a:rPr lang="en-GB" sz="2000" b="0" i="0" u="none" strike="noStrike" kern="1200" dirty="0">
                          <a:solidFill>
                            <a:schemeClr val="dk1"/>
                          </a:solidFill>
                          <a:effectLst/>
                          <a:latin typeface="Quicksand" pitchFamily="2" charset="0"/>
                          <a:ea typeface="+mn-ea"/>
                          <a:cs typeface="+mn-cs"/>
                        </a:rPr>
                        <a:t>professionals</a:t>
                      </a:r>
                      <a:endParaRPr lang="en-GB" sz="2000" b="0" baseline="0" dirty="0">
                        <a:latin typeface="Quicksand" pitchFamily="2" charset="0"/>
                      </a:endParaRPr>
                    </a:p>
                  </a:txBody>
                  <a:tcPr/>
                </a:tc>
                <a:extLst>
                  <a:ext uri="{0D108BD9-81ED-4DB2-BD59-A6C34878D82A}">
                    <a16:rowId xmlns:a16="http://schemas.microsoft.com/office/drawing/2014/main" val="2623909748"/>
                  </a:ext>
                </a:extLst>
              </a:tr>
              <a:tr h="554975">
                <a:tc>
                  <a:txBody>
                    <a:bodyPr/>
                    <a:lstStyle/>
                    <a:p>
                      <a:r>
                        <a:rPr lang="en-GB" sz="2000" dirty="0">
                          <a:latin typeface="Quicksand" pitchFamily="2" charset="0"/>
                        </a:rPr>
                        <a:t>60-75’: </a:t>
                      </a:r>
                      <a:endParaRPr lang="en-US" sz="2000" dirty="0">
                        <a:latin typeface="Quicksand" pitchFamily="2" charset="0"/>
                      </a:endParaRPr>
                    </a:p>
                  </a:txBody>
                  <a:tcPr/>
                </a:tc>
                <a:tc>
                  <a:txBody>
                    <a:bodyPr/>
                    <a:lstStyle/>
                    <a:p>
                      <a:r>
                        <a:rPr lang="en-GB" sz="2000" dirty="0">
                          <a:latin typeface="Quicksand" pitchFamily="2" charset="0"/>
                        </a:rPr>
                        <a:t>Key highlights and wrap-up</a:t>
                      </a:r>
                      <a:endParaRPr lang="en-US" sz="2000" dirty="0">
                        <a:latin typeface="Quicksand" pitchFamily="2" charset="0"/>
                      </a:endParaRPr>
                    </a:p>
                  </a:txBody>
                  <a:tcPr/>
                </a:tc>
                <a:extLst>
                  <a:ext uri="{0D108BD9-81ED-4DB2-BD59-A6C34878D82A}">
                    <a16:rowId xmlns:a16="http://schemas.microsoft.com/office/drawing/2014/main" val="4079599037"/>
                  </a:ext>
                </a:extLst>
              </a:tr>
            </a:tbl>
          </a:graphicData>
        </a:graphic>
      </p:graphicFrame>
    </p:spTree>
    <p:extLst>
      <p:ext uri="{BB962C8B-B14F-4D97-AF65-F5344CB8AC3E}">
        <p14:creationId xmlns:p14="http://schemas.microsoft.com/office/powerpoint/2010/main" val="397097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8180" y="39941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6" name="Title 5">
            <a:extLst>
              <a:ext uri="{FF2B5EF4-FFF2-40B4-BE49-F238E27FC236}">
                <a16:creationId xmlns:a16="http://schemas.microsoft.com/office/drawing/2014/main" id="{DFF37106-586B-E8FC-CA81-E13A680EAAF5}"/>
              </a:ext>
            </a:extLst>
          </p:cNvPr>
          <p:cNvSpPr>
            <a:spLocks noGrp="1"/>
          </p:cNvSpPr>
          <p:nvPr>
            <p:ph type="title"/>
          </p:nvPr>
        </p:nvSpPr>
        <p:spPr/>
        <p:txBody>
          <a:bodyPr>
            <a:normAutofit fontScale="90000"/>
          </a:bodyPr>
          <a:lstStyle/>
          <a:p>
            <a:r>
              <a:rPr lang="en-GB" dirty="0"/>
              <a:t>Group 1: Diversifying the water workforce (focus on young professionals and women)</a:t>
            </a:r>
          </a:p>
        </p:txBody>
      </p:sp>
      <p:sp>
        <p:nvSpPr>
          <p:cNvPr id="7" name="Content Placeholder 6">
            <a:extLst>
              <a:ext uri="{FF2B5EF4-FFF2-40B4-BE49-F238E27FC236}">
                <a16:creationId xmlns:a16="http://schemas.microsoft.com/office/drawing/2014/main" id="{C388B24B-6EE4-882A-D76C-F80D56148DD3}"/>
              </a:ext>
            </a:extLst>
          </p:cNvPr>
          <p:cNvSpPr>
            <a:spLocks noGrp="1"/>
          </p:cNvSpPr>
          <p:nvPr>
            <p:ph idx="1"/>
          </p:nvPr>
        </p:nvSpPr>
        <p:spPr>
          <a:xfrm>
            <a:off x="462707" y="1690688"/>
            <a:ext cx="11336357" cy="5073669"/>
          </a:xfrm>
        </p:spPr>
        <p:txBody>
          <a:bodyPr>
            <a:normAutofit fontScale="92500" lnSpcReduction="10000"/>
          </a:bodyPr>
          <a:lstStyle/>
          <a:p>
            <a:r>
              <a:rPr lang="en-GB" b="1" dirty="0" smtClean="0"/>
              <a:t>Guiding questions: </a:t>
            </a:r>
            <a:endParaRPr lang="en-GB" b="1" dirty="0"/>
          </a:p>
          <a:p>
            <a:pPr marL="263525" indent="-176213">
              <a:buClr>
                <a:schemeClr val="bg2"/>
              </a:buClr>
              <a:buFont typeface="Arial" panose="020B0604020202020204" pitchFamily="34" charset="0"/>
              <a:buChar char="•"/>
            </a:pPr>
            <a:r>
              <a:rPr lang="en-GB" dirty="0"/>
              <a:t>How do we support young people to develop their professional potential, find jobs and opportunities in the </a:t>
            </a:r>
            <a:r>
              <a:rPr lang="en-GB" dirty="0" smtClean="0"/>
              <a:t>water/ WASH </a:t>
            </a:r>
            <a:r>
              <a:rPr lang="en-GB" dirty="0"/>
              <a:t>sector? </a:t>
            </a:r>
          </a:p>
          <a:p>
            <a:pPr marL="263525" indent="-176213">
              <a:buClr>
                <a:schemeClr val="bg2"/>
              </a:buClr>
              <a:buFont typeface="Arial" panose="020B0604020202020204" pitchFamily="34" charset="0"/>
              <a:buChar char="•"/>
            </a:pPr>
            <a:r>
              <a:rPr lang="en-GB" dirty="0"/>
              <a:t>How can the </a:t>
            </a:r>
            <a:r>
              <a:rPr lang="en-GB" dirty="0"/>
              <a:t>w</a:t>
            </a:r>
            <a:r>
              <a:rPr lang="en-GB" dirty="0" smtClean="0"/>
              <a:t>ater/ WASH </a:t>
            </a:r>
            <a:r>
              <a:rPr lang="en-GB" dirty="0"/>
              <a:t>workforce better retain women and increase their representation in leadership roles?  </a:t>
            </a:r>
          </a:p>
          <a:p>
            <a:r>
              <a:rPr lang="en-GB" b="1" dirty="0" smtClean="0"/>
              <a:t>Participants </a:t>
            </a:r>
            <a:r>
              <a:rPr lang="en-GB" b="1" dirty="0"/>
              <a:t>are encouraged to ask questions/ contribute their </a:t>
            </a:r>
            <a:r>
              <a:rPr lang="en-GB" b="1" dirty="0" smtClean="0"/>
              <a:t>experiences. </a:t>
            </a:r>
          </a:p>
          <a:p>
            <a:r>
              <a:rPr lang="en-GB" b="1" dirty="0" smtClean="0"/>
              <a:t>Short pitches (3-5 min each) from: </a:t>
            </a:r>
          </a:p>
          <a:p>
            <a:pPr marL="342900" indent="-342900">
              <a:buFontTx/>
              <a:buChar char="-"/>
            </a:pPr>
            <a:r>
              <a:rPr lang="en-GB" dirty="0" smtClean="0"/>
              <a:t>Agenda for Change (Alec Shannon)</a:t>
            </a:r>
          </a:p>
          <a:p>
            <a:pPr marL="342900" indent="-342900">
              <a:buFontTx/>
              <a:buChar char="-"/>
            </a:pPr>
            <a:r>
              <a:rPr lang="en-GB" dirty="0" smtClean="0"/>
              <a:t>Rural Water Supply Network (Meleesa Naughton)</a:t>
            </a:r>
          </a:p>
          <a:p>
            <a:pPr marL="342900" indent="-342900">
              <a:buFontTx/>
              <a:buChar char="-"/>
            </a:pPr>
            <a:r>
              <a:rPr lang="en-US" dirty="0"/>
              <a:t>Women for Water Partnership (</a:t>
            </a:r>
            <a:r>
              <a:rPr lang="en-US" dirty="0" err="1"/>
              <a:t>Lesha</a:t>
            </a:r>
            <a:r>
              <a:rPr lang="en-US" dirty="0"/>
              <a:t> Witmer) </a:t>
            </a:r>
            <a:endParaRPr lang="en-US" dirty="0" smtClean="0"/>
          </a:p>
          <a:p>
            <a:pPr marL="342900" indent="-342900">
              <a:buFontTx/>
              <a:buChar char="-"/>
            </a:pPr>
            <a:r>
              <a:rPr lang="en-GB" dirty="0"/>
              <a:t>Water Youth Network (Temple </a:t>
            </a:r>
            <a:r>
              <a:rPr lang="en-GB" dirty="0" err="1"/>
              <a:t>Oraeki</a:t>
            </a:r>
            <a:r>
              <a:rPr lang="en-GB" dirty="0"/>
              <a:t>) </a:t>
            </a:r>
            <a:endParaRPr lang="en-GB" dirty="0" smtClean="0"/>
          </a:p>
          <a:p>
            <a:pPr marL="342900" indent="-342900">
              <a:buFontTx/>
              <a:buChar char="-"/>
            </a:pPr>
            <a:r>
              <a:rPr lang="en-GB" dirty="0" err="1"/>
              <a:t>SuSanA</a:t>
            </a:r>
            <a:r>
              <a:rPr lang="en-GB" dirty="0"/>
              <a:t>/ GIZ Stronger Together Water and Sanitation Job access for women and young professionals </a:t>
            </a:r>
            <a:r>
              <a:rPr lang="en-GB" dirty="0" smtClean="0"/>
              <a:t> (Maren </a:t>
            </a:r>
            <a:r>
              <a:rPr lang="en-GB" dirty="0" err="1" smtClean="0"/>
              <a:t>Heuvels</a:t>
            </a:r>
            <a:r>
              <a:rPr lang="en-GB" dirty="0" smtClean="0"/>
              <a:t>)</a:t>
            </a:r>
          </a:p>
          <a:p>
            <a:pPr marL="342900" indent="-342900">
              <a:buFontTx/>
              <a:buChar char="-"/>
            </a:pPr>
            <a:r>
              <a:rPr lang="en-GB" dirty="0" smtClean="0"/>
              <a:t>Valuing Water Initiative (Joe Ray)</a:t>
            </a:r>
            <a:endParaRPr lang="en-GB" dirty="0"/>
          </a:p>
        </p:txBody>
      </p:sp>
    </p:spTree>
    <p:extLst>
      <p:ext uri="{BB962C8B-B14F-4D97-AF65-F5344CB8AC3E}">
        <p14:creationId xmlns:p14="http://schemas.microsoft.com/office/powerpoint/2010/main" val="215596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8180" y="39941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6" name="Title 5">
            <a:extLst>
              <a:ext uri="{FF2B5EF4-FFF2-40B4-BE49-F238E27FC236}">
                <a16:creationId xmlns:a16="http://schemas.microsoft.com/office/drawing/2014/main" id="{DFF37106-586B-E8FC-CA81-E13A680EAAF5}"/>
              </a:ext>
            </a:extLst>
          </p:cNvPr>
          <p:cNvSpPr>
            <a:spLocks noGrp="1"/>
          </p:cNvSpPr>
          <p:nvPr>
            <p:ph type="title"/>
          </p:nvPr>
        </p:nvSpPr>
        <p:spPr/>
        <p:txBody>
          <a:bodyPr>
            <a:normAutofit/>
          </a:bodyPr>
          <a:lstStyle/>
          <a:p>
            <a:r>
              <a:rPr lang="en-GB" dirty="0"/>
              <a:t>Group 2: Focus on continuous professional development for WASH professionals</a:t>
            </a:r>
          </a:p>
        </p:txBody>
      </p:sp>
      <p:sp>
        <p:nvSpPr>
          <p:cNvPr id="7" name="Content Placeholder 6">
            <a:extLst>
              <a:ext uri="{FF2B5EF4-FFF2-40B4-BE49-F238E27FC236}">
                <a16:creationId xmlns:a16="http://schemas.microsoft.com/office/drawing/2014/main" id="{C388B24B-6EE4-882A-D76C-F80D56148DD3}"/>
              </a:ext>
            </a:extLst>
          </p:cNvPr>
          <p:cNvSpPr>
            <a:spLocks noGrp="1"/>
          </p:cNvSpPr>
          <p:nvPr>
            <p:ph idx="1"/>
          </p:nvPr>
        </p:nvSpPr>
        <p:spPr>
          <a:xfrm>
            <a:off x="751840" y="1825625"/>
            <a:ext cx="10703150" cy="4740428"/>
          </a:xfrm>
        </p:spPr>
        <p:txBody>
          <a:bodyPr>
            <a:normAutofit fontScale="92500" lnSpcReduction="10000"/>
          </a:bodyPr>
          <a:lstStyle/>
          <a:p>
            <a:r>
              <a:rPr lang="en-US" b="1" dirty="0" smtClean="0"/>
              <a:t>Guiding questions: </a:t>
            </a:r>
            <a:endParaRPr lang="en-US" b="1" dirty="0"/>
          </a:p>
          <a:p>
            <a:pPr marL="263525" indent="-176213">
              <a:buClr>
                <a:schemeClr val="bg2"/>
              </a:buClr>
              <a:buFont typeface="Arial" panose="020B0604020202020204" pitchFamily="34" charset="0"/>
              <a:buChar char="•"/>
            </a:pPr>
            <a:r>
              <a:rPr lang="en-US" dirty="0"/>
              <a:t>How do we support WASH professionals once they are in the sector? </a:t>
            </a:r>
            <a:r>
              <a:rPr lang="en-US" dirty="0" smtClean="0"/>
              <a:t>Who pays?</a:t>
            </a:r>
            <a:endParaRPr lang="en-US" dirty="0"/>
          </a:p>
          <a:p>
            <a:pPr marL="263525" indent="-176213">
              <a:buClr>
                <a:schemeClr val="bg2"/>
              </a:buClr>
              <a:buFont typeface="Arial" panose="020B0604020202020204" pitchFamily="34" charset="0"/>
              <a:buChar char="•"/>
            </a:pPr>
            <a:r>
              <a:rPr lang="en-US" dirty="0"/>
              <a:t>How do we create a more coherent professional development pathway for people in the WASH sector? </a:t>
            </a:r>
          </a:p>
          <a:p>
            <a:pPr marL="263525" indent="-176213">
              <a:buClr>
                <a:schemeClr val="bg2"/>
              </a:buClr>
              <a:buFont typeface="Arial" panose="020B0604020202020204" pitchFamily="34" charset="0"/>
              <a:buChar char="•"/>
            </a:pPr>
            <a:r>
              <a:rPr lang="en-US" dirty="0"/>
              <a:t>How do we better evaluate the capacity of individuals?</a:t>
            </a:r>
          </a:p>
          <a:p>
            <a:r>
              <a:rPr lang="en-GB" b="1" dirty="0" smtClean="0"/>
              <a:t>Participants </a:t>
            </a:r>
            <a:r>
              <a:rPr lang="en-GB" b="1" dirty="0"/>
              <a:t>are encouraged to ask questions/ contribute their </a:t>
            </a:r>
            <a:r>
              <a:rPr lang="en-GB" b="1" dirty="0" smtClean="0"/>
              <a:t>experiences</a:t>
            </a:r>
          </a:p>
          <a:p>
            <a:r>
              <a:rPr lang="en-GB" b="1" dirty="0"/>
              <a:t>Short pitches (3-5 min each) from: </a:t>
            </a:r>
            <a:endParaRPr lang="en-GB" b="1" dirty="0" smtClean="0"/>
          </a:p>
          <a:p>
            <a:pPr marL="342900" indent="-342900">
              <a:buFontTx/>
              <a:buChar char="-"/>
            </a:pPr>
            <a:r>
              <a:rPr lang="en-US" dirty="0" err="1" smtClean="0"/>
              <a:t>Eawag</a:t>
            </a:r>
            <a:r>
              <a:rPr lang="en-US" dirty="0" smtClean="0"/>
              <a:t> </a:t>
            </a:r>
            <a:r>
              <a:rPr lang="en-US" dirty="0"/>
              <a:t>(Christoph </a:t>
            </a:r>
            <a:r>
              <a:rPr lang="en-US" dirty="0" err="1" smtClean="0"/>
              <a:t>Luethi</a:t>
            </a:r>
            <a:r>
              <a:rPr lang="en-US" dirty="0"/>
              <a:t>) </a:t>
            </a:r>
            <a:endParaRPr lang="en-US" dirty="0" smtClean="0"/>
          </a:p>
          <a:p>
            <a:pPr marL="342900" indent="-342900">
              <a:buFontTx/>
              <a:buChar char="-"/>
            </a:pPr>
            <a:r>
              <a:rPr lang="en-GB" dirty="0"/>
              <a:t>Ask for Water/ RWSN (</a:t>
            </a:r>
            <a:r>
              <a:rPr lang="en-GB" dirty="0" smtClean="0"/>
              <a:t>Kerstin Danert)</a:t>
            </a:r>
          </a:p>
          <a:p>
            <a:pPr marL="342900" indent="-342900">
              <a:buFontTx/>
              <a:buChar char="-"/>
            </a:pPr>
            <a:r>
              <a:rPr lang="en-US" dirty="0"/>
              <a:t>IRC WASH Academy (</a:t>
            </a:r>
            <a:r>
              <a:rPr lang="en-US" dirty="0" err="1" smtClean="0"/>
              <a:t>Jeske</a:t>
            </a:r>
            <a:r>
              <a:rPr lang="en-US" dirty="0" smtClean="0"/>
              <a:t> </a:t>
            </a:r>
            <a:r>
              <a:rPr lang="en-US" dirty="0" err="1" smtClean="0"/>
              <a:t>Verhoeven</a:t>
            </a:r>
            <a:r>
              <a:rPr lang="en-US" dirty="0" smtClean="0"/>
              <a:t>)</a:t>
            </a:r>
          </a:p>
          <a:p>
            <a:pPr marL="342900" indent="-342900">
              <a:buFontTx/>
              <a:buChar char="-"/>
            </a:pPr>
            <a:r>
              <a:rPr lang="en-US" dirty="0"/>
              <a:t>Global Water Center (Eileen </a:t>
            </a:r>
            <a:r>
              <a:rPr lang="en-US" dirty="0" err="1"/>
              <a:t>Jarnholt</a:t>
            </a:r>
            <a:r>
              <a:rPr lang="en-US" dirty="0" smtClean="0"/>
              <a:t>)</a:t>
            </a:r>
          </a:p>
          <a:p>
            <a:pPr marL="342900" indent="-342900">
              <a:buFontTx/>
              <a:buChar char="-"/>
            </a:pPr>
            <a:r>
              <a:rPr lang="en-US" dirty="0" err="1"/>
              <a:t>Cranfield</a:t>
            </a:r>
            <a:r>
              <a:rPr lang="en-US" dirty="0"/>
              <a:t> University (Alison Parker</a:t>
            </a:r>
            <a:r>
              <a:rPr lang="en-US" dirty="0" smtClean="0"/>
              <a:t>)</a:t>
            </a:r>
          </a:p>
          <a:p>
            <a:pPr marL="342900" indent="-342900">
              <a:buFontTx/>
              <a:buChar char="-"/>
            </a:pPr>
            <a:r>
              <a:rPr lang="en-US" dirty="0"/>
              <a:t>IHE Delft </a:t>
            </a:r>
            <a:r>
              <a:rPr lang="en-US" dirty="0"/>
              <a:t>(Konstantina </a:t>
            </a:r>
            <a:r>
              <a:rPr lang="en-US" dirty="0" err="1" smtClean="0"/>
              <a:t>Velkushanova</a:t>
            </a:r>
            <a:r>
              <a:rPr lang="en-US" dirty="0" smtClean="0"/>
              <a:t>)</a:t>
            </a:r>
            <a:endParaRPr lang="en-GB" b="1" dirty="0" smtClean="0"/>
          </a:p>
          <a:p>
            <a:endParaRPr lang="en-GB" b="1" dirty="0"/>
          </a:p>
          <a:p>
            <a:endParaRPr lang="en-GB" dirty="0"/>
          </a:p>
        </p:txBody>
      </p:sp>
    </p:spTree>
    <p:extLst>
      <p:ext uri="{BB962C8B-B14F-4D97-AF65-F5344CB8AC3E}">
        <p14:creationId xmlns:p14="http://schemas.microsoft.com/office/powerpoint/2010/main" val="105013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t>Key highlights from group discussions</a:t>
            </a:r>
            <a:endParaRPr lang="en-US" dirty="0"/>
          </a:p>
        </p:txBody>
      </p:sp>
      <p:graphicFrame>
        <p:nvGraphicFramePr>
          <p:cNvPr id="4" name="Diagram 3"/>
          <p:cNvGraphicFramePr/>
          <p:nvPr>
            <p:extLst>
              <p:ext uri="{D42A27DB-BD31-4B8C-83A1-F6EECF244321}">
                <p14:modId xmlns:p14="http://schemas.microsoft.com/office/powerpoint/2010/main" val="2264649940"/>
              </p:ext>
            </p:extLst>
          </p:nvPr>
        </p:nvGraphicFramePr>
        <p:xfrm>
          <a:off x="287655" y="972714"/>
          <a:ext cx="11532870" cy="5372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1784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7D1BAB1-6D6E-63E3-EE09-782ABA98017B}"/>
              </a:ext>
            </a:extLst>
          </p:cNvPr>
          <p:cNvSpPr>
            <a:spLocks noGrp="1"/>
          </p:cNvSpPr>
          <p:nvPr>
            <p:ph idx="1"/>
          </p:nvPr>
        </p:nvSpPr>
        <p:spPr>
          <a:xfrm>
            <a:off x="711200" y="1816273"/>
            <a:ext cx="6854521" cy="3522345"/>
          </a:xfrm>
        </p:spPr>
        <p:txBody>
          <a:bodyPr/>
          <a:lstStyle/>
          <a:p>
            <a:pPr>
              <a:lnSpc>
                <a:spcPct val="100000"/>
              </a:lnSpc>
            </a:pPr>
            <a:r>
              <a:rPr lang="en-GB" b="1" dirty="0"/>
              <a:t>Please connect with us </a:t>
            </a:r>
            <a:r>
              <a:rPr lang="en-GB" dirty="0"/>
              <a:t>to join forces on young people, jobs and lifelong learning </a:t>
            </a:r>
            <a:br>
              <a:rPr lang="en-GB" dirty="0"/>
            </a:br>
            <a:r>
              <a:rPr lang="en-GB" dirty="0"/>
              <a:t>for WASH professionals</a:t>
            </a:r>
          </a:p>
          <a:p>
            <a:pPr>
              <a:lnSpc>
                <a:spcPct val="100000"/>
              </a:lnSpc>
            </a:pPr>
            <a:r>
              <a:rPr lang="en-GB" dirty="0">
                <a:solidFill>
                  <a:schemeClr val="tx2"/>
                </a:solidFill>
                <a:hlinkClick r:id="rId3">
                  <a:extLst>
                    <a:ext uri="{A12FA001-AC4F-418D-AE19-62706E023703}">
                      <ahyp:hlinkClr xmlns:ahyp="http://schemas.microsoft.com/office/drawing/2018/hyperlinkcolor" xmlns="" val="tx"/>
                    </a:ext>
                  </a:extLst>
                </a:hlinkClick>
              </a:rPr>
              <a:t>meleesa.naughton@skat-foundation.ch</a:t>
            </a:r>
            <a:r>
              <a:rPr lang="en-GB" dirty="0">
                <a:solidFill>
                  <a:schemeClr val="tx2"/>
                </a:solidFill>
              </a:rPr>
              <a:t> </a:t>
            </a:r>
            <a:r>
              <a:rPr lang="en-GB" dirty="0">
                <a:solidFill>
                  <a:schemeClr val="tx2"/>
                </a:solidFill>
                <a:hlinkClick r:id="rId4">
                  <a:extLst>
                    <a:ext uri="{A12FA001-AC4F-418D-AE19-62706E023703}">
                      <ahyp:hlinkClr xmlns:ahyp="http://schemas.microsoft.com/office/drawing/2018/hyperlinkcolor" xmlns="" val="tx"/>
                    </a:ext>
                  </a:extLst>
                </a:hlinkClick>
              </a:rPr>
              <a:t>aline.saraiva@skat-foundation.ch</a:t>
            </a:r>
            <a:r>
              <a:rPr lang="en-GB" dirty="0">
                <a:solidFill>
                  <a:schemeClr val="tx2"/>
                </a:solidFill>
              </a:rPr>
              <a:t> </a:t>
            </a:r>
            <a:r>
              <a:rPr lang="en-GB" dirty="0">
                <a:solidFill>
                  <a:schemeClr val="tx2"/>
                </a:solidFill>
                <a:hlinkClick r:id="rId5">
                  <a:extLst>
                    <a:ext uri="{A12FA001-AC4F-418D-AE19-62706E023703}">
                      <ahyp:hlinkClr xmlns:ahyp="http://schemas.microsoft.com/office/drawing/2018/hyperlinkcolor" xmlns="" val="tx"/>
                    </a:ext>
                  </a:extLst>
                </a:hlinkClick>
              </a:rPr>
              <a:t>sean.furey@skat-foundation.ch</a:t>
            </a:r>
            <a:r>
              <a:rPr lang="en-GB" dirty="0">
                <a:solidFill>
                  <a:schemeClr val="tx2"/>
                </a:solidFill>
              </a:rPr>
              <a:t> </a:t>
            </a:r>
            <a:endParaRPr lang="en-US" dirty="0">
              <a:solidFill>
                <a:schemeClr val="tx2"/>
              </a:solidFill>
            </a:endParaRPr>
          </a:p>
          <a:p>
            <a:endParaRPr lang="en-GB" dirty="0"/>
          </a:p>
        </p:txBody>
      </p:sp>
      <p:sp>
        <p:nvSpPr>
          <p:cNvPr id="38" name="Title 37">
            <a:extLst>
              <a:ext uri="{FF2B5EF4-FFF2-40B4-BE49-F238E27FC236}">
                <a16:creationId xmlns:a16="http://schemas.microsoft.com/office/drawing/2014/main" id="{F07EB219-ACE4-3569-6564-B4929D961D12}"/>
              </a:ext>
            </a:extLst>
          </p:cNvPr>
          <p:cNvSpPr>
            <a:spLocks noGrp="1"/>
          </p:cNvSpPr>
          <p:nvPr>
            <p:ph type="title"/>
          </p:nvPr>
        </p:nvSpPr>
        <p:spPr>
          <a:xfrm>
            <a:off x="744425" y="340073"/>
            <a:ext cx="10703150" cy="1325563"/>
          </a:xfrm>
        </p:spPr>
        <p:txBody>
          <a:bodyPr/>
          <a:lstStyle/>
          <a:p>
            <a:r>
              <a:rPr lang="en-GB" dirty="0"/>
              <a:t>Contact details:</a:t>
            </a:r>
          </a:p>
        </p:txBody>
      </p:sp>
      <p:pic>
        <p:nvPicPr>
          <p:cNvPr id="40" name="Picture 39">
            <a:extLst>
              <a:ext uri="{FF2B5EF4-FFF2-40B4-BE49-F238E27FC236}">
                <a16:creationId xmlns:a16="http://schemas.microsoft.com/office/drawing/2014/main" id="{F4F8E39E-6954-8B6F-EAFD-7374911A2E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84995" y="5670430"/>
            <a:ext cx="2244018" cy="914229"/>
          </a:xfrm>
          <a:prstGeom prst="rect">
            <a:avLst/>
          </a:prstGeom>
        </p:spPr>
      </p:pic>
      <p:pic>
        <p:nvPicPr>
          <p:cNvPr id="41" name="Picture 40">
            <a:extLst>
              <a:ext uri="{FF2B5EF4-FFF2-40B4-BE49-F238E27FC236}">
                <a16:creationId xmlns:a16="http://schemas.microsoft.com/office/drawing/2014/main" id="{DF406C21-6085-83BD-44AA-B8FB85CD144B}"/>
              </a:ext>
            </a:extLst>
          </p:cNvPr>
          <p:cNvPicPr>
            <a:picLocks noChangeAspect="1"/>
          </p:cNvPicPr>
          <p:nvPr/>
        </p:nvPicPr>
        <p:blipFill rotWithShape="1">
          <a:blip r:embed="rId7">
            <a:extLst>
              <a:ext uri="{28A0092B-C50C-407E-A947-70E740481C1C}">
                <a14:useLocalDpi xmlns:a14="http://schemas.microsoft.com/office/drawing/2010/main" val="0"/>
              </a:ext>
            </a:extLst>
          </a:blip>
          <a:srcRect l="2888" t="18000" r="3779" b="25466"/>
          <a:stretch/>
        </p:blipFill>
        <p:spPr>
          <a:xfrm>
            <a:off x="5255510" y="5646420"/>
            <a:ext cx="2000250" cy="1211580"/>
          </a:xfrm>
          <a:prstGeom prst="rect">
            <a:avLst/>
          </a:prstGeom>
        </p:spPr>
      </p:pic>
      <p:pic>
        <p:nvPicPr>
          <p:cNvPr id="42" name="Picture 41">
            <a:extLst>
              <a:ext uri="{FF2B5EF4-FFF2-40B4-BE49-F238E27FC236}">
                <a16:creationId xmlns:a16="http://schemas.microsoft.com/office/drawing/2014/main" id="{919F5DFE-E38C-00F9-6F39-CA1CD4BED3B8}"/>
              </a:ext>
            </a:extLst>
          </p:cNvPr>
          <p:cNvPicPr>
            <a:picLocks noChangeAspect="1"/>
          </p:cNvPicPr>
          <p:nvPr/>
        </p:nvPicPr>
        <p:blipFill>
          <a:blip r:embed="rId8"/>
          <a:stretch>
            <a:fillRect/>
          </a:stretch>
        </p:blipFill>
        <p:spPr>
          <a:xfrm>
            <a:off x="8299948" y="5838477"/>
            <a:ext cx="1924050" cy="762000"/>
          </a:xfrm>
          <a:prstGeom prst="rect">
            <a:avLst/>
          </a:prstGeom>
        </p:spPr>
      </p:pic>
    </p:spTree>
    <p:extLst>
      <p:ext uri="{BB962C8B-B14F-4D97-AF65-F5344CB8AC3E}">
        <p14:creationId xmlns:p14="http://schemas.microsoft.com/office/powerpoint/2010/main" val="3028130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55382596-0B7F-4073-9729-2FB3574ACD09}"/>
</file>

<file path=customXml/itemProps2.xml><?xml version="1.0" encoding="utf-8"?>
<ds:datastoreItem xmlns:ds="http://schemas.openxmlformats.org/officeDocument/2006/customXml" ds:itemID="{6238ECC9-7104-4B03-BE8B-61405F7FF0B7}"/>
</file>

<file path=customXml/itemProps3.xml><?xml version="1.0" encoding="utf-8"?>
<ds:datastoreItem xmlns:ds="http://schemas.openxmlformats.org/officeDocument/2006/customXml" ds:itemID="{8AB5AC43-61EF-4E28-A1F1-0EB886354A4D}"/>
</file>

<file path=docProps/app.xml><?xml version="1.0" encoding="utf-8"?>
<Properties xmlns="http://schemas.openxmlformats.org/officeDocument/2006/extended-properties" xmlns:vt="http://schemas.openxmlformats.org/officeDocument/2006/docPropsVTypes">
  <Template>Systems Connect</Template>
  <TotalTime>446</TotalTime>
  <Words>1211</Words>
  <Application>Microsoft Office PowerPoint</Application>
  <PresentationFormat>Widescreen</PresentationFormat>
  <Paragraphs>109</Paragraphs>
  <Slides>12</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Calibri Light</vt:lpstr>
      <vt:lpstr>Quicksand</vt:lpstr>
      <vt:lpstr>Quire Sans</vt:lpstr>
      <vt:lpstr>Office Theme</vt:lpstr>
      <vt:lpstr>Systems Connect v6</vt:lpstr>
      <vt:lpstr>PowerPoint Presentation</vt:lpstr>
      <vt:lpstr>Young people, jobs and lifelong learning for  WASH professionals</vt:lpstr>
      <vt:lpstr>Partners/ Co-conveners</vt:lpstr>
      <vt:lpstr>Why this session?</vt:lpstr>
      <vt:lpstr>Session outline</vt:lpstr>
      <vt:lpstr>PowerPoint Presentation</vt:lpstr>
      <vt:lpstr>PowerPoint Presentation</vt:lpstr>
      <vt:lpstr>Session outline</vt:lpstr>
      <vt:lpstr>Group 1: Diversifying the water workforce (focus on young professionals and women)</vt:lpstr>
      <vt:lpstr>Group 2: Focus on continuous professional development for WASH professionals</vt:lpstr>
      <vt:lpstr>Key highlights from group discussions</vt:lpstr>
      <vt:lpstr>Contact details:</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W4.3 Young people, jobs and lifelong learning for WASH professionals</dc:title>
  <dc:creator>Meleesa Naughton</dc:creator>
  <cp:lastModifiedBy>Meleesa Naughton</cp:lastModifiedBy>
  <cp:revision>29</cp:revision>
  <dcterms:created xsi:type="dcterms:W3CDTF">2023-04-17T11:50:13Z</dcterms:created>
  <dcterms:modified xsi:type="dcterms:W3CDTF">2023-04-27T11:33:55Z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ies>
</file>