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wdp" ContentType="image/vnd.ms-photo"/>
  <Default Extension="xlsx" ContentType="application/vnd.openxmlformats-officedocument.spreadsheetml.sheet"/>
  <Default Extension="jpg" ContentType="image/jpeg"/>
  <Default Extension="mp4" ContentType="video/mp4"/>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presentation.xml" ContentType="application/vnd.openxmlformats-officedocument.presentationml.presentation.main+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notesSlides/notesSlide18.xml" ContentType="application/vnd.openxmlformats-officedocument.presentationml.notesSlid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Masters/notesMaster1.xml" ContentType="application/vnd.openxmlformats-officedocument.presentationml.notesMaster+xml"/>
  <Override PartName="/ppt/theme/theme1.xml" ContentType="application/vnd.openxmlformats-officedocument.theme+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81" r:id="rId2"/>
  </p:sldMasterIdLst>
  <p:notesMasterIdLst>
    <p:notesMasterId r:id="rId32"/>
  </p:notesMasterIdLst>
  <p:sldIdLst>
    <p:sldId id="284"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2118" r:id="rId17"/>
    <p:sldId id="2117" r:id="rId18"/>
    <p:sldId id="2119" r:id="rId19"/>
    <p:sldId id="2120" r:id="rId20"/>
    <p:sldId id="2121" r:id="rId21"/>
    <p:sldId id="2122" r:id="rId22"/>
    <p:sldId id="300" r:id="rId23"/>
    <p:sldId id="301" r:id="rId24"/>
    <p:sldId id="302" r:id="rId25"/>
    <p:sldId id="303" r:id="rId26"/>
    <p:sldId id="304" r:id="rId27"/>
    <p:sldId id="305" r:id="rId28"/>
    <p:sldId id="306" r:id="rId29"/>
    <p:sldId id="307" r:id="rId30"/>
    <p:sldId id="2116" r:id="rId31"/>
  </p:sldIdLst>
  <p:sldSz cx="12192000" cy="6858000"/>
  <p:notesSz cx="6858000" cy="9144000"/>
  <p:embeddedFontLst>
    <p:embeddedFont>
      <p:font typeface="Calibri" panose="020F0502020204030204" pitchFamily="34" charset="0"/>
      <p:regular r:id="rId33"/>
      <p:bold r:id="rId34"/>
      <p:italic r:id="rId35"/>
      <p:boldItalic r:id="rId36"/>
    </p:embeddedFont>
    <p:embeddedFont>
      <p:font typeface="Calibri Light" panose="020F0302020204030204" pitchFamily="34" charset="0"/>
      <p:regular r:id="rId37"/>
      <p:italic r:id="rId38"/>
    </p:embeddedFont>
    <p:embeddedFont>
      <p:font typeface="Open Sans" panose="020B0606030504020204" pitchFamily="34" charset="0"/>
      <p:regular r:id="rId39"/>
      <p:bold r:id="rId40"/>
      <p:italic r:id="rId41"/>
      <p:boldItalic r:id="rId42"/>
    </p:embeddedFont>
    <p:embeddedFont>
      <p:font typeface="Open Sans Light" panose="020B0306030504020204" pitchFamily="34" charset="0"/>
      <p:regular r:id="rId43"/>
      <p:bold r:id="rId44"/>
      <p:italic r:id="rId45"/>
      <p:boldItalic r:id="rId46"/>
    </p:embeddedFont>
    <p:embeddedFont>
      <p:font typeface="Oswald" pitchFamily="2" charset="77"/>
      <p:regular r:id="rId47"/>
      <p:bold r:id="rId48"/>
    </p:embeddedFont>
    <p:embeddedFont>
      <p:font typeface="Quicksand" pitchFamily="2" charset="77"/>
      <p:regular r:id="rId49"/>
      <p:bold r:id="rId50"/>
    </p:embeddedFont>
    <p:embeddedFont>
      <p:font typeface="Quicksand Medium" pitchFamily="2" charset="77"/>
      <p:regular r:id="rId51"/>
      <p:bold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31">
          <p15:clr>
            <a:srgbClr val="A4A3A4"/>
          </p15:clr>
        </p15:guide>
        <p15:guide id="2" pos="506">
          <p15:clr>
            <a:srgbClr val="A4A3A4"/>
          </p15:clr>
        </p15:guide>
        <p15:guide id="3" orient="horz" pos="1321">
          <p15:clr>
            <a:srgbClr val="A4A3A4"/>
          </p15:clr>
        </p15:guide>
        <p15:guide id="4" orient="horz" pos="402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3" roundtripDataSignature="AMtx7mgYadtwkxc+W4mopwLsoz1RIHwHU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E7BCAD3-42B7-425C-B310-DF301CCE0B09}">
  <a:tblStyle styleId="{3E7BCAD3-42B7-425C-B310-DF301CCE0B09}"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F0EF"/>
          </a:solidFill>
        </a:fill>
      </a:tcStyle>
    </a:wholeTbl>
    <a:band1H>
      <a:tcTxStyle/>
      <a:tcStyle>
        <a:tcBdr/>
        <a:fill>
          <a:solidFill>
            <a:srgbClr val="CAE1DE"/>
          </a:solidFill>
        </a:fill>
      </a:tcStyle>
    </a:band1H>
    <a:band2H>
      <a:tcTxStyle/>
      <a:tcStyle>
        <a:tcBdr/>
      </a:tcStyle>
    </a:band2H>
    <a:band1V>
      <a:tcTxStyle/>
      <a:tcStyle>
        <a:tcBdr/>
        <a:fill>
          <a:solidFill>
            <a:srgbClr val="CAE1DE"/>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10"/>
    <p:restoredTop sz="78321"/>
  </p:normalViewPr>
  <p:slideViewPr>
    <p:cSldViewPr snapToGrid="0">
      <p:cViewPr>
        <p:scale>
          <a:sx n="77" d="100"/>
          <a:sy n="77" d="100"/>
        </p:scale>
        <p:origin x="944" y="400"/>
      </p:cViewPr>
      <p:guideLst>
        <p:guide orient="horz" pos="731"/>
        <p:guide pos="506"/>
        <p:guide orient="horz" pos="1321"/>
        <p:guide orient="horz" pos="402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7.fntdata"/><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76"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74" Type="http://schemas.openxmlformats.org/officeDocument/2006/relationships/presProps" Target="presProps.xml"/><Relationship Id="rId79" Type="http://schemas.openxmlformats.org/officeDocument/2006/relationships/customXml" Target="../customXml/item2.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19.fntdata"/><Relationship Id="rId80" Type="http://schemas.openxmlformats.org/officeDocument/2006/relationships/customXml" Target="../customXml/item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8.xml"/><Relationship Id="rId41" Type="http://schemas.openxmlformats.org/officeDocument/2006/relationships/font" Target="fonts/font9.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49" Type="http://schemas.openxmlformats.org/officeDocument/2006/relationships/font" Target="fonts/font17.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12.fntdata"/><Relationship Id="rId52" Type="http://schemas.openxmlformats.org/officeDocument/2006/relationships/font" Target="fonts/font20.fntdata"/><Relationship Id="rId73" Type="http://customschemas.google.com/relationships/presentationmetadata" Target="metadata"/><Relationship Id="rId78" Type="http://schemas.openxmlformats.org/officeDocument/2006/relationships/customXml" Target="../customXml/item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Sources of</a:t>
            </a:r>
            <a:r>
              <a:rPr lang="en-US" baseline="0" dirty="0"/>
              <a:t> Feedback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Leaders</c:v>
                </c:pt>
              </c:strCache>
            </c:strRef>
          </c:tx>
          <c:spPr>
            <a:ln w="28575" cap="rnd">
              <a:solidFill>
                <a:schemeClr val="accent1"/>
              </a:solidFill>
              <a:round/>
            </a:ln>
            <a:effectLst/>
          </c:spPr>
          <c:marker>
            <c:symbol val="none"/>
          </c:marker>
          <c:cat>
            <c:strRef>
              <c:f>Sheet1!$A$2:$A$7</c:f>
              <c:strCache>
                <c:ptCount val="6"/>
                <c:pt idx="0">
                  <c:v>Q1</c:v>
                </c:pt>
                <c:pt idx="1">
                  <c:v>Q2</c:v>
                </c:pt>
                <c:pt idx="2">
                  <c:v>Q3</c:v>
                </c:pt>
                <c:pt idx="3">
                  <c:v>Q4</c:v>
                </c:pt>
                <c:pt idx="4">
                  <c:v>Q5</c:v>
                </c:pt>
                <c:pt idx="5">
                  <c:v>Q6</c:v>
                </c:pt>
              </c:strCache>
            </c:strRef>
          </c:cat>
          <c:val>
            <c:numRef>
              <c:f>Sheet1!$B$2:$B$7</c:f>
              <c:numCache>
                <c:formatCode>General</c:formatCode>
                <c:ptCount val="6"/>
                <c:pt idx="0">
                  <c:v>0</c:v>
                </c:pt>
                <c:pt idx="1">
                  <c:v>15</c:v>
                </c:pt>
                <c:pt idx="2">
                  <c:v>45</c:v>
                </c:pt>
                <c:pt idx="3">
                  <c:v>70</c:v>
                </c:pt>
                <c:pt idx="4">
                  <c:v>85</c:v>
                </c:pt>
                <c:pt idx="5">
                  <c:v>120</c:v>
                </c:pt>
              </c:numCache>
            </c:numRef>
          </c:val>
          <c:smooth val="0"/>
          <c:extLst>
            <c:ext xmlns:c16="http://schemas.microsoft.com/office/drawing/2014/chart" uri="{C3380CC4-5D6E-409C-BE32-E72D297353CC}">
              <c16:uniqueId val="{00000000-1CD2-4001-BAF1-5757796C1B58}"/>
            </c:ext>
          </c:extLst>
        </c:ser>
        <c:ser>
          <c:idx val="1"/>
          <c:order val="1"/>
          <c:tx>
            <c:strRef>
              <c:f>Sheet1!$C$1</c:f>
              <c:strCache>
                <c:ptCount val="1"/>
                <c:pt idx="0">
                  <c:v>Complaints</c:v>
                </c:pt>
              </c:strCache>
            </c:strRef>
          </c:tx>
          <c:spPr>
            <a:ln w="28575" cap="rnd">
              <a:solidFill>
                <a:schemeClr val="accent2"/>
              </a:solidFill>
              <a:round/>
            </a:ln>
            <a:effectLst/>
          </c:spPr>
          <c:marker>
            <c:symbol val="none"/>
          </c:marker>
          <c:cat>
            <c:strRef>
              <c:f>Sheet1!$A$2:$A$7</c:f>
              <c:strCache>
                <c:ptCount val="6"/>
                <c:pt idx="0">
                  <c:v>Q1</c:v>
                </c:pt>
                <c:pt idx="1">
                  <c:v>Q2</c:v>
                </c:pt>
                <c:pt idx="2">
                  <c:v>Q3</c:v>
                </c:pt>
                <c:pt idx="3">
                  <c:v>Q4</c:v>
                </c:pt>
                <c:pt idx="4">
                  <c:v>Q5</c:v>
                </c:pt>
                <c:pt idx="5">
                  <c:v>Q6</c:v>
                </c:pt>
              </c:strCache>
            </c:strRef>
          </c:cat>
          <c:val>
            <c:numRef>
              <c:f>Sheet1!$C$2:$C$7</c:f>
              <c:numCache>
                <c:formatCode>General</c:formatCode>
                <c:ptCount val="6"/>
                <c:pt idx="0">
                  <c:v>0</c:v>
                </c:pt>
                <c:pt idx="1">
                  <c:v>0</c:v>
                </c:pt>
                <c:pt idx="2">
                  <c:v>13</c:v>
                </c:pt>
                <c:pt idx="3">
                  <c:v>15</c:v>
                </c:pt>
                <c:pt idx="4">
                  <c:v>35</c:v>
                </c:pt>
                <c:pt idx="5">
                  <c:v>39</c:v>
                </c:pt>
              </c:numCache>
            </c:numRef>
          </c:val>
          <c:smooth val="0"/>
          <c:extLst>
            <c:ext xmlns:c16="http://schemas.microsoft.com/office/drawing/2014/chart" uri="{C3380CC4-5D6E-409C-BE32-E72D297353CC}">
              <c16:uniqueId val="{00000001-1CD2-4001-BAF1-5757796C1B58}"/>
            </c:ext>
          </c:extLst>
        </c:ser>
        <c:ser>
          <c:idx val="2"/>
          <c:order val="2"/>
          <c:tx>
            <c:strRef>
              <c:f>Sheet1!$D$1</c:f>
              <c:strCache>
                <c:ptCount val="1"/>
                <c:pt idx="0">
                  <c:v>Supporters</c:v>
                </c:pt>
              </c:strCache>
            </c:strRef>
          </c:tx>
          <c:spPr>
            <a:ln w="28575" cap="rnd">
              <a:solidFill>
                <a:schemeClr val="accent3"/>
              </a:solidFill>
              <a:round/>
            </a:ln>
            <a:effectLst/>
          </c:spPr>
          <c:marker>
            <c:symbol val="none"/>
          </c:marker>
          <c:cat>
            <c:strRef>
              <c:f>Sheet1!$A$2:$A$7</c:f>
              <c:strCache>
                <c:ptCount val="6"/>
                <c:pt idx="0">
                  <c:v>Q1</c:v>
                </c:pt>
                <c:pt idx="1">
                  <c:v>Q2</c:v>
                </c:pt>
                <c:pt idx="2">
                  <c:v>Q3</c:v>
                </c:pt>
                <c:pt idx="3">
                  <c:v>Q4</c:v>
                </c:pt>
                <c:pt idx="4">
                  <c:v>Q5</c:v>
                </c:pt>
                <c:pt idx="5">
                  <c:v>Q6</c:v>
                </c:pt>
              </c:strCache>
            </c:strRef>
          </c:cat>
          <c:val>
            <c:numRef>
              <c:f>Sheet1!$D$2:$D$7</c:f>
              <c:numCache>
                <c:formatCode>General</c:formatCode>
                <c:ptCount val="6"/>
                <c:pt idx="0">
                  <c:v>0</c:v>
                </c:pt>
                <c:pt idx="1">
                  <c:v>106</c:v>
                </c:pt>
                <c:pt idx="2">
                  <c:v>222</c:v>
                </c:pt>
                <c:pt idx="3">
                  <c:v>300</c:v>
                </c:pt>
                <c:pt idx="4">
                  <c:v>350</c:v>
                </c:pt>
                <c:pt idx="5">
                  <c:v>420</c:v>
                </c:pt>
              </c:numCache>
            </c:numRef>
          </c:val>
          <c:smooth val="0"/>
          <c:extLst>
            <c:ext xmlns:c16="http://schemas.microsoft.com/office/drawing/2014/chart" uri="{C3380CC4-5D6E-409C-BE32-E72D297353CC}">
              <c16:uniqueId val="{00000002-1CD2-4001-BAF1-5757796C1B58}"/>
            </c:ext>
          </c:extLst>
        </c:ser>
        <c:dLbls>
          <c:showLegendKey val="0"/>
          <c:showVal val="0"/>
          <c:showCatName val="0"/>
          <c:showSerName val="0"/>
          <c:showPercent val="0"/>
          <c:showBubbleSize val="0"/>
        </c:dLbls>
        <c:smooth val="0"/>
        <c:axId val="328944416"/>
        <c:axId val="49293744"/>
      </c:lineChart>
      <c:catAx>
        <c:axId val="328944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3744"/>
        <c:crosses val="autoZero"/>
        <c:auto val="1"/>
        <c:lblAlgn val="ctr"/>
        <c:lblOffset val="100"/>
        <c:noMultiLvlLbl val="0"/>
      </c:catAx>
      <c:valAx>
        <c:axId val="4929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94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explosion val="8"/>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E8AE-4DE2-837D-E8D2D64BBC6D}"/>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E8AE-4DE2-837D-E8D2D64BBC6D}"/>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E8AE-4DE2-837D-E8D2D64BBC6D}"/>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E8AE-4DE2-837D-E8D2D64BBC6D}"/>
              </c:ext>
            </c:extLst>
          </c:dPt>
          <c:dLbls>
            <c:spPr>
              <a:noFill/>
              <a:ln>
                <a:noFill/>
              </a:ln>
              <a:effectLst/>
            </c:spPr>
            <c:txPr>
              <a:bodyPr rot="0" spcFirstLastPara="1" vertOverflow="ellipsis" vert="horz" wrap="square" anchor="ctr" anchorCtr="1"/>
              <a:lstStyle/>
              <a:p>
                <a:pPr>
                  <a:defRPr sz="1400"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Sheet1!$D$5:$G$5</c:f>
              <c:strCache>
                <c:ptCount val="4"/>
                <c:pt idx="0">
                  <c:v>Walk In</c:v>
                </c:pt>
                <c:pt idx="1">
                  <c:v>Radio – Phone in</c:v>
                </c:pt>
                <c:pt idx="2">
                  <c:v>Call to Wash Desk</c:v>
                </c:pt>
                <c:pt idx="3">
                  <c:v>Website</c:v>
                </c:pt>
              </c:strCache>
            </c:strRef>
          </c:cat>
          <c:val>
            <c:numRef>
              <c:f>Sheet1!$D$6:$G$6</c:f>
              <c:numCache>
                <c:formatCode>General</c:formatCode>
                <c:ptCount val="4"/>
                <c:pt idx="0">
                  <c:v>12</c:v>
                </c:pt>
                <c:pt idx="1">
                  <c:v>35</c:v>
                </c:pt>
                <c:pt idx="2">
                  <c:v>30</c:v>
                </c:pt>
                <c:pt idx="3">
                  <c:v>12</c:v>
                </c:pt>
              </c:numCache>
            </c:numRef>
          </c:val>
          <c:extLst>
            <c:ext xmlns:c16="http://schemas.microsoft.com/office/drawing/2014/chart" uri="{C3380CC4-5D6E-409C-BE32-E72D297353CC}">
              <c16:uniqueId val="{00000008-E8AE-4DE2-837D-E8D2D64BBC6D}"/>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manualLayout>
          <c:xMode val="edge"/>
          <c:yMode val="edge"/>
          <c:x val="0.73334206025895432"/>
          <c:y val="0.11002200860251615"/>
          <c:w val="0.25597820099941043"/>
          <c:h val="0.740064870588743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en.wikipedia.org/wiki/Network_effect#cite_note-Shapiro-1" TargetMode="External"/><Relationship Id="rId13" Type="http://schemas.openxmlformats.org/officeDocument/2006/relationships/hyperlink" Target="https://en.wikipedia.org/wiki/Facebook" TargetMode="External"/><Relationship Id="rId3" Type="http://schemas.openxmlformats.org/officeDocument/2006/relationships/hyperlink" Target="https://en.wikipedia.org/wiki/Economics" TargetMode="External"/><Relationship Id="rId7" Type="http://schemas.openxmlformats.org/officeDocument/2006/relationships/hyperlink" Target="https://en.wikipedia.org/wiki/Value_(economics)" TargetMode="External"/><Relationship Id="rId12" Type="http://schemas.openxmlformats.org/officeDocument/2006/relationships/hyperlink" Target="https://en.wikipedia.org/wiki/Twitter"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en.wikipedia.org/wiki/Service_(economics)" TargetMode="External"/><Relationship Id="rId11" Type="http://schemas.openxmlformats.org/officeDocument/2006/relationships/hyperlink" Target="https://en.wikipedia.org/wiki/Online_social_network" TargetMode="External"/><Relationship Id="rId5" Type="http://schemas.openxmlformats.org/officeDocument/2006/relationships/hyperlink" Target="https://en.wikipedia.org/wiki/Goods" TargetMode="External"/><Relationship Id="rId15" Type="http://schemas.openxmlformats.org/officeDocument/2006/relationships/hyperlink" Target="https://en.wikipedia.org/wiki/Positive_feedback" TargetMode="External"/><Relationship Id="rId10" Type="http://schemas.openxmlformats.org/officeDocument/2006/relationships/hyperlink" Target="https://en.wikipedia.org/wiki/Externality" TargetMode="External"/><Relationship Id="rId4" Type="http://schemas.openxmlformats.org/officeDocument/2006/relationships/hyperlink" Target="https://en.wikipedia.org/wiki/Business" TargetMode="External"/><Relationship Id="rId9" Type="http://schemas.openxmlformats.org/officeDocument/2006/relationships/hyperlink" Target="https://en.wikipedia.org/wiki/Telephone" TargetMode="External"/><Relationship Id="rId14" Type="http://schemas.openxmlformats.org/officeDocument/2006/relationships/hyperlink" Target="https://en.wikipedia.org/wiki/Bandwagon_effect"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22b9274cc4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3" name="Google Shape;553;g22b9274cc4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lgn="l"/>
            <a:r>
              <a:rPr lang="en-US" b="0" i="0" dirty="0">
                <a:solidFill>
                  <a:srgbClr val="374151"/>
                </a:solidFill>
                <a:effectLst/>
                <a:latin typeface="Söhne"/>
              </a:rPr>
              <a:t>Good day everyone,</a:t>
            </a:r>
          </a:p>
          <a:p>
            <a:pPr algn="l"/>
            <a:r>
              <a:rPr lang="en-US" b="0" i="0" dirty="0">
                <a:solidFill>
                  <a:srgbClr val="374151"/>
                </a:solidFill>
                <a:effectLst/>
                <a:latin typeface="Söhne"/>
              </a:rPr>
              <a:t>Welcome to this presentation on the future of investments in WASH and ensuring the sustainability of WASH projects to meet the needs of the communities they serve. In the next few minutes, we will delve into some key questions that are crucial in determining the success and sustainability of WASH initiatives.</a:t>
            </a:r>
          </a:p>
          <a:p>
            <a:pPr algn="l"/>
            <a:r>
              <a:rPr lang="en-US" b="0" i="0" dirty="0">
                <a:solidFill>
                  <a:srgbClr val="374151"/>
                </a:solidFill>
                <a:effectLst/>
                <a:latin typeface="Söhne"/>
              </a:rPr>
              <a:t>One of the questions we will be addressing today is: what will be the fate of ongoing investments in WASH in the next five years? With increasing attention and investments in WASH, it is essential to examine the trajectory of these investments and what it means for the future of WASH.</a:t>
            </a:r>
          </a:p>
          <a:p>
            <a:pPr algn="l"/>
            <a:r>
              <a:rPr lang="en-US" b="0" i="0" dirty="0">
                <a:solidFill>
                  <a:srgbClr val="374151"/>
                </a:solidFill>
                <a:effectLst/>
                <a:latin typeface="Söhne"/>
              </a:rPr>
              <a:t>We will also be exploring how we can ensure the sustainability of WASH projects to meet the needs of the communities they serve. It is not enough to initiate a WASH project; ensuring its sustainability is equally important for its long-term impact. We will examine different approaches to achieving sustainability and how we can implement them effectively.</a:t>
            </a:r>
          </a:p>
          <a:p>
            <a:pPr algn="l"/>
            <a:r>
              <a:rPr lang="en-US" b="0" i="0" dirty="0">
                <a:solidFill>
                  <a:srgbClr val="374151"/>
                </a:solidFill>
                <a:effectLst/>
                <a:latin typeface="Söhne"/>
              </a:rPr>
              <a:t>Another key question we will address today is how to develop a customer service function for our WASH initiatives. Customer service is crucial in ensuring that WASH projects meet the needs of the communities they serve. We will explore the benefits of using a customer service approach and learn how to develop and implement it in our WASH initiatives.</a:t>
            </a:r>
          </a:p>
          <a:p>
            <a:pPr algn="l"/>
            <a:r>
              <a:rPr lang="en-US" b="0" i="0" dirty="0">
                <a:solidFill>
                  <a:srgbClr val="374151"/>
                </a:solidFill>
                <a:effectLst/>
                <a:latin typeface="Söhne"/>
              </a:rPr>
              <a:t>So, sit back, relax, and let's dive into the world of WASH investments and sustainability.</a:t>
            </a:r>
          </a:p>
          <a:p>
            <a:pPr marL="0" lvl="0" indent="0" algn="l" rtl="0">
              <a:spcBef>
                <a:spcPts val="0"/>
              </a:spcBef>
              <a:spcAft>
                <a:spcPts val="0"/>
              </a:spcAft>
              <a:buNone/>
            </a:pPr>
            <a:endParaRPr dirty="0"/>
          </a:p>
        </p:txBody>
      </p:sp>
      <p:sp>
        <p:nvSpPr>
          <p:cNvPr id="554" name="Google Shape;554;g22b9274cc4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22b9274cc4f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6" name="Google Shape;586;g22b9274cc4f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We’re all familiar with the model for social change here – when you have a motivated population (either because of a shocking event or report, a powerful message, a celebrity, or all combined) and you apply the power of a traditional organization you can create social change – we see this every day with policy change – you all do this with your communications department effectively.</a:t>
            </a:r>
            <a:endParaRPr/>
          </a:p>
          <a:p>
            <a:pPr marL="0" lvl="0" indent="0" algn="l" rtl="0">
              <a:spcBef>
                <a:spcPts val="0"/>
              </a:spcBef>
              <a:spcAft>
                <a:spcPts val="0"/>
              </a:spcAft>
              <a:buNone/>
            </a:pPr>
            <a:endParaRPr/>
          </a:p>
          <a:p>
            <a:pPr marL="0" lvl="0" indent="0" algn="l" rtl="0">
              <a:spcBef>
                <a:spcPts val="0"/>
              </a:spcBef>
              <a:spcAft>
                <a:spcPts val="0"/>
              </a:spcAft>
              <a:buNone/>
            </a:pPr>
            <a:r>
              <a:rPr lang="en-GB"/>
              <a:t>What we are seeing more of increasingly is that you can also produce social change when you have a highly functional, loose action network working on a shared motivation.</a:t>
            </a:r>
            <a:endParaRPr/>
          </a:p>
          <a:p>
            <a:pPr marL="0" lvl="0" indent="0" algn="l" rtl="0">
              <a:spcBef>
                <a:spcPts val="0"/>
              </a:spcBef>
              <a:spcAft>
                <a:spcPts val="0"/>
              </a:spcAft>
              <a:buNone/>
            </a:pPr>
            <a:endParaRPr/>
          </a:p>
        </p:txBody>
      </p:sp>
      <p:sp>
        <p:nvSpPr>
          <p:cNvPr id="587" name="Google Shape;587;g22b9274cc4f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6" name="Google Shape;596;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We’re all familiar with the model for social change here – when you have a motivated population (either because of a shocking event or report, a powerful message, a celebrity, or all combined) and you apply the power of a traditional organization you can create social change – we see this every day with policy change – you all do this with your communications department effectively.</a:t>
            </a:r>
            <a:endParaRPr/>
          </a:p>
          <a:p>
            <a:pPr marL="0" lvl="0" indent="0" algn="l" rtl="0">
              <a:spcBef>
                <a:spcPts val="0"/>
              </a:spcBef>
              <a:spcAft>
                <a:spcPts val="0"/>
              </a:spcAft>
              <a:buNone/>
            </a:pPr>
            <a:endParaRPr/>
          </a:p>
          <a:p>
            <a:pPr marL="0" lvl="0" indent="0" algn="l" rtl="0">
              <a:spcBef>
                <a:spcPts val="0"/>
              </a:spcBef>
              <a:spcAft>
                <a:spcPts val="0"/>
              </a:spcAft>
              <a:buNone/>
            </a:pPr>
            <a:r>
              <a:rPr lang="en-GB"/>
              <a:t>What we are seeing more of increasingly is that you can also produce social change when you have a highly functional, loose action network working on a shared motivation.</a:t>
            </a:r>
            <a:endParaRPr/>
          </a:p>
          <a:p>
            <a:pPr marL="0" lvl="0" indent="0" algn="l" rtl="0">
              <a:spcBef>
                <a:spcPts val="0"/>
              </a:spcBef>
              <a:spcAft>
                <a:spcPts val="0"/>
              </a:spcAft>
              <a:buNone/>
            </a:pPr>
            <a:endParaRPr/>
          </a:p>
        </p:txBody>
      </p:sp>
      <p:sp>
        <p:nvSpPr>
          <p:cNvPr id="597" name="Google Shape;597;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32:notes"/>
          <p:cNvSpPr>
            <a:spLocks noGrp="1" noRot="1" noChangeAspect="1"/>
          </p:cNvSpPr>
          <p:nvPr>
            <p:ph type="sldImg" idx="2"/>
          </p:nvPr>
        </p:nvSpPr>
        <p:spPr>
          <a:xfrm>
            <a:off x="406400" y="698500"/>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6" name="Google Shape;606;p32:notes"/>
          <p:cNvSpPr txBox="1">
            <a:spLocks noGrp="1"/>
          </p:cNvSpPr>
          <p:nvPr>
            <p:ph type="body" idx="1"/>
          </p:nvPr>
        </p:nvSpPr>
        <p:spPr>
          <a:xfrm>
            <a:off x="701041" y="4415790"/>
            <a:ext cx="5608319" cy="4183380"/>
          </a:xfrm>
          <a:prstGeom prst="rect">
            <a:avLst/>
          </a:prstGeom>
          <a:noFill/>
          <a:ln>
            <a:noFill/>
          </a:ln>
        </p:spPr>
        <p:txBody>
          <a:bodyPr spcFirstLastPara="1" wrap="square" lIns="93025" tIns="46500" rIns="93025" bIns="46500" anchor="t" anchorCtr="0">
            <a:noAutofit/>
          </a:bodyPr>
          <a:lstStyle/>
          <a:p>
            <a:pPr marL="0" lvl="0" indent="0" algn="l" rtl="0">
              <a:spcBef>
                <a:spcPts val="0"/>
              </a:spcBef>
              <a:spcAft>
                <a:spcPts val="0"/>
              </a:spcAft>
              <a:buNone/>
            </a:pPr>
            <a:endParaRPr sz="1200" b="0" i="0" dirty="0">
              <a:solidFill>
                <a:schemeClr val="dk1"/>
              </a:solidFill>
              <a:latin typeface="Calibri"/>
              <a:ea typeface="Calibri"/>
              <a:cs typeface="Calibri"/>
              <a:sym typeface="Calibri"/>
            </a:endParaRPr>
          </a:p>
          <a:p>
            <a:pPr marL="0" lvl="0" indent="0" algn="l" rtl="0">
              <a:spcBef>
                <a:spcPts val="0"/>
              </a:spcBef>
              <a:spcAft>
                <a:spcPts val="0"/>
              </a:spcAft>
              <a:buNone/>
            </a:pPr>
            <a:r>
              <a:rPr lang="en-GB" sz="1200" b="0" i="0" dirty="0">
                <a:solidFill>
                  <a:schemeClr val="dk1"/>
                </a:solidFill>
                <a:latin typeface="Calibri"/>
                <a:ea typeface="Calibri"/>
                <a:cs typeface="Calibri"/>
                <a:sym typeface="Calibri"/>
              </a:rPr>
              <a:t>We think about networks in a very particular way. This session shares an overview of what we have learned about networks and social change. We talk about when networks are a good fit for a challenge and why building networks and network capacity can help contribute to solutions to complex wicked and messy issues.  </a:t>
            </a:r>
            <a:endParaRPr dirty="0"/>
          </a:p>
          <a:p>
            <a:pPr marL="0" lvl="0" indent="0" algn="l" rtl="0">
              <a:spcBef>
                <a:spcPts val="0"/>
              </a:spcBef>
              <a:spcAft>
                <a:spcPts val="0"/>
              </a:spcAft>
              <a:buNone/>
            </a:pPr>
            <a:endParaRPr sz="1200" b="0" i="0" dirty="0">
              <a:solidFill>
                <a:schemeClr val="dk1"/>
              </a:solidFill>
              <a:latin typeface="Calibri"/>
              <a:ea typeface="Calibri"/>
              <a:cs typeface="Calibri"/>
              <a:sym typeface="Calibri"/>
            </a:endParaRPr>
          </a:p>
          <a:p>
            <a:pPr marL="0" lvl="0" indent="0" algn="l" rtl="0">
              <a:spcBef>
                <a:spcPts val="0"/>
              </a:spcBef>
              <a:spcAft>
                <a:spcPts val="0"/>
              </a:spcAft>
              <a:buNone/>
            </a:pPr>
            <a:r>
              <a:rPr lang="en-GB" sz="1200" b="0" i="0" dirty="0">
                <a:solidFill>
                  <a:schemeClr val="dk1"/>
                </a:solidFill>
                <a:latin typeface="Calibri"/>
                <a:ea typeface="Calibri"/>
                <a:cs typeface="Calibri"/>
                <a:sym typeface="Calibri"/>
              </a:rPr>
              <a:t>We will discuss the work of participants about their work, the ways they see networks in action, and we will talk about developing the skills needed to build, strengthen, and manage networks. </a:t>
            </a:r>
            <a:endParaRPr dirty="0"/>
          </a:p>
          <a:p>
            <a:pPr marL="0" lvl="0" indent="0" algn="l" rtl="0">
              <a:spcBef>
                <a:spcPts val="0"/>
              </a:spcBef>
              <a:spcAft>
                <a:spcPts val="0"/>
              </a:spcAft>
              <a:buNone/>
            </a:pPr>
            <a:endParaRPr sz="1200" b="0" i="0" dirty="0">
              <a:solidFill>
                <a:schemeClr val="dk1"/>
              </a:solidFill>
              <a:latin typeface="Calibri"/>
              <a:ea typeface="Calibri"/>
              <a:cs typeface="Calibri"/>
              <a:sym typeface="Calibri"/>
            </a:endParaRPr>
          </a:p>
          <a:p>
            <a:pPr marL="0" lvl="0" indent="0" algn="l" rtl="0">
              <a:spcBef>
                <a:spcPts val="0"/>
              </a:spcBef>
              <a:spcAft>
                <a:spcPts val="0"/>
              </a:spcAft>
              <a:buNone/>
            </a:pPr>
            <a:r>
              <a:rPr lang="en-GB" sz="1200" b="0" i="0" dirty="0">
                <a:solidFill>
                  <a:schemeClr val="dk1"/>
                </a:solidFill>
                <a:latin typeface="Calibri"/>
                <a:ea typeface="Calibri"/>
                <a:cs typeface="Calibri"/>
                <a:sym typeface="Calibri"/>
              </a:rPr>
              <a:t>We will focus lessons applied in Asutifi North, Ghana and provide an overview of the work there which resulted in organizing the network around “customer service” as a network framework to build resources, drive information exchanges, and enhance accountability.</a:t>
            </a:r>
            <a:endParaRPr dirty="0"/>
          </a:p>
          <a:p>
            <a:pPr marL="0" lvl="0" indent="0" algn="l" rtl="0">
              <a:spcBef>
                <a:spcPts val="0"/>
              </a:spcBef>
              <a:spcAft>
                <a:spcPts val="0"/>
              </a:spcAft>
              <a:buNone/>
            </a:pPr>
            <a:endParaRPr sz="1200" b="0" i="0" dirty="0">
              <a:solidFill>
                <a:schemeClr val="dk1"/>
              </a:solidFill>
              <a:latin typeface="Calibri"/>
              <a:ea typeface="Calibri"/>
              <a:cs typeface="Calibri"/>
              <a:sym typeface="Calibri"/>
            </a:endParaRPr>
          </a:p>
          <a:p>
            <a:pPr marL="0" lvl="0" indent="0" algn="l" rtl="0">
              <a:spcBef>
                <a:spcPts val="0"/>
              </a:spcBef>
              <a:spcAft>
                <a:spcPts val="0"/>
              </a:spcAft>
              <a:buNone/>
            </a:pPr>
            <a:r>
              <a:rPr lang="en-GB" dirty="0"/>
              <a:t>They can be positive or </a:t>
            </a:r>
            <a:r>
              <a:rPr lang="en-GB" dirty="0" err="1"/>
              <a:t>netgative</a:t>
            </a:r>
            <a:r>
              <a:rPr lang="en-GB" dirty="0"/>
              <a:t> like traffic congestions:  A </a:t>
            </a:r>
            <a:r>
              <a:rPr lang="en-GB" b="1" dirty="0"/>
              <a:t>network effect</a:t>
            </a:r>
            <a:r>
              <a:rPr lang="en-GB" dirty="0"/>
              <a:t> (also called </a:t>
            </a:r>
            <a:r>
              <a:rPr lang="en-GB" b="1" dirty="0"/>
              <a:t>network externality</a:t>
            </a:r>
            <a:r>
              <a:rPr lang="en-GB" dirty="0"/>
              <a:t> or </a:t>
            </a:r>
            <a:r>
              <a:rPr lang="en-GB" b="1" dirty="0"/>
              <a:t>demand-side economies of scale</a:t>
            </a:r>
            <a:r>
              <a:rPr lang="en-GB" dirty="0"/>
              <a:t>) is the effect described in </a:t>
            </a:r>
            <a:r>
              <a:rPr lang="en-GB" u="sng" dirty="0">
                <a:solidFill>
                  <a:schemeClr val="hlink"/>
                </a:solidFill>
                <a:hlinkClick r:id="rId3"/>
              </a:rPr>
              <a:t>economics</a:t>
            </a:r>
            <a:r>
              <a:rPr lang="en-GB" dirty="0"/>
              <a:t> and </a:t>
            </a:r>
            <a:r>
              <a:rPr lang="en-GB" u="sng" dirty="0">
                <a:solidFill>
                  <a:schemeClr val="hlink"/>
                </a:solidFill>
                <a:hlinkClick r:id="rId4"/>
              </a:rPr>
              <a:t>business</a:t>
            </a:r>
            <a:r>
              <a:rPr lang="en-GB" dirty="0"/>
              <a:t> that an additional user of </a:t>
            </a:r>
            <a:r>
              <a:rPr lang="en-GB" u="sng" dirty="0">
                <a:solidFill>
                  <a:schemeClr val="hlink"/>
                </a:solidFill>
                <a:hlinkClick r:id="rId5"/>
              </a:rPr>
              <a:t>goods</a:t>
            </a:r>
            <a:r>
              <a:rPr lang="en-GB" dirty="0"/>
              <a:t> or </a:t>
            </a:r>
            <a:r>
              <a:rPr lang="en-GB" u="sng" dirty="0">
                <a:solidFill>
                  <a:schemeClr val="hlink"/>
                </a:solidFill>
                <a:hlinkClick r:id="rId6"/>
              </a:rPr>
              <a:t>services</a:t>
            </a:r>
            <a:r>
              <a:rPr lang="en-GB" dirty="0"/>
              <a:t> has on the </a:t>
            </a:r>
            <a:r>
              <a:rPr lang="en-GB" u="sng" dirty="0">
                <a:solidFill>
                  <a:schemeClr val="hlink"/>
                </a:solidFill>
                <a:hlinkClick r:id="rId7"/>
              </a:rPr>
              <a:t>value</a:t>
            </a:r>
            <a:r>
              <a:rPr lang="en-GB" dirty="0"/>
              <a:t> of that product to others. When a network effect is present, the value of a product or service increases according to the number of others using it.</a:t>
            </a:r>
            <a:r>
              <a:rPr lang="en-GB" u="sng" baseline="30000" dirty="0">
                <a:solidFill>
                  <a:schemeClr val="hlink"/>
                </a:solidFill>
                <a:hlinkClick r:id="rId8"/>
              </a:rPr>
              <a:t>[1]</a:t>
            </a:r>
            <a:endParaRPr dirty="0"/>
          </a:p>
          <a:p>
            <a:pPr marL="0" lvl="0" indent="0" algn="l" rtl="0">
              <a:spcBef>
                <a:spcPts val="0"/>
              </a:spcBef>
              <a:spcAft>
                <a:spcPts val="0"/>
              </a:spcAft>
              <a:buNone/>
            </a:pPr>
            <a:r>
              <a:rPr lang="en-GB" dirty="0"/>
              <a:t>The classic example is the </a:t>
            </a:r>
            <a:r>
              <a:rPr lang="en-GB" u="sng" dirty="0">
                <a:solidFill>
                  <a:schemeClr val="hlink"/>
                </a:solidFill>
                <a:hlinkClick r:id="rId9"/>
              </a:rPr>
              <a:t>telephone</a:t>
            </a:r>
            <a:r>
              <a:rPr lang="en-GB" dirty="0"/>
              <a:t>, where a greater number of users increases the value to each. A positive </a:t>
            </a:r>
            <a:r>
              <a:rPr lang="en-GB" u="sng" dirty="0">
                <a:solidFill>
                  <a:schemeClr val="hlink"/>
                </a:solidFill>
                <a:hlinkClick r:id="rId10"/>
              </a:rPr>
              <a:t>externality</a:t>
            </a:r>
            <a:r>
              <a:rPr lang="en-GB" dirty="0"/>
              <a:t> is created when a telephone is purchased without its owner intending to create value for other users, but does so regardless. </a:t>
            </a:r>
            <a:r>
              <a:rPr lang="en-GB" u="sng" dirty="0">
                <a:solidFill>
                  <a:schemeClr val="hlink"/>
                </a:solidFill>
                <a:hlinkClick r:id="rId11"/>
              </a:rPr>
              <a:t>Online social networks</a:t>
            </a:r>
            <a:r>
              <a:rPr lang="en-GB" dirty="0"/>
              <a:t> work similarly, with sites like </a:t>
            </a:r>
            <a:r>
              <a:rPr lang="en-GB" u="sng" dirty="0">
                <a:solidFill>
                  <a:schemeClr val="hlink"/>
                </a:solidFill>
                <a:hlinkClick r:id="rId12"/>
              </a:rPr>
              <a:t>Twitter</a:t>
            </a:r>
            <a:r>
              <a:rPr lang="en-GB" dirty="0"/>
              <a:t> and </a:t>
            </a:r>
            <a:r>
              <a:rPr lang="en-GB" u="sng" dirty="0">
                <a:solidFill>
                  <a:schemeClr val="hlink"/>
                </a:solidFill>
                <a:hlinkClick r:id="rId13"/>
              </a:rPr>
              <a:t>Facebook</a:t>
            </a:r>
            <a:r>
              <a:rPr lang="en-GB" dirty="0"/>
              <a:t> increasing in value to each member as more users join.</a:t>
            </a:r>
            <a:endParaRPr dirty="0"/>
          </a:p>
          <a:p>
            <a:pPr marL="0" lvl="0" indent="0" algn="l" rtl="0">
              <a:spcBef>
                <a:spcPts val="0"/>
              </a:spcBef>
              <a:spcAft>
                <a:spcPts val="0"/>
              </a:spcAft>
              <a:buNone/>
            </a:pPr>
            <a:r>
              <a:rPr lang="en-GB" dirty="0"/>
              <a:t>The network effect can create a </a:t>
            </a:r>
            <a:r>
              <a:rPr lang="en-GB" u="sng" dirty="0">
                <a:solidFill>
                  <a:schemeClr val="hlink"/>
                </a:solidFill>
                <a:hlinkClick r:id="rId14"/>
              </a:rPr>
              <a:t>bandwagon effect</a:t>
            </a:r>
            <a:r>
              <a:rPr lang="en-GB" dirty="0"/>
              <a:t> as the network becomes more valuable and more people join, resulting in a </a:t>
            </a:r>
            <a:r>
              <a:rPr lang="en-GB" u="sng" dirty="0">
                <a:solidFill>
                  <a:schemeClr val="hlink"/>
                </a:solidFill>
                <a:hlinkClick r:id="rId15"/>
              </a:rPr>
              <a:t>positive feedback</a:t>
            </a:r>
            <a:r>
              <a:rPr lang="en-GB" dirty="0"/>
              <a:t> loop.</a:t>
            </a:r>
            <a:endParaRPr dirty="0"/>
          </a:p>
          <a:p>
            <a:pPr marL="0" lvl="0" indent="0" algn="l" rtl="0">
              <a:spcBef>
                <a:spcPts val="0"/>
              </a:spcBef>
              <a:spcAft>
                <a:spcPts val="0"/>
              </a:spcAft>
              <a:buNone/>
            </a:pPr>
            <a:endParaRPr sz="1200" b="0" i="0" dirty="0">
              <a:solidFill>
                <a:schemeClr val="dk1"/>
              </a:solidFill>
              <a:latin typeface="Calibri"/>
              <a:ea typeface="Calibri"/>
              <a:cs typeface="Calibri"/>
              <a:sym typeface="Calibri"/>
            </a:endParaRPr>
          </a:p>
          <a:p>
            <a:pPr marL="0" lvl="0" indent="0" algn="l" rtl="0">
              <a:spcBef>
                <a:spcPts val="0"/>
              </a:spcBef>
              <a:spcAft>
                <a:spcPts val="0"/>
              </a:spcAft>
              <a:buNone/>
            </a:pPr>
            <a:endParaRPr dirty="0">
              <a:solidFill>
                <a:schemeClr val="dk1"/>
              </a:solidFill>
              <a:latin typeface="Calibri"/>
              <a:ea typeface="Calibri"/>
              <a:cs typeface="Calibri"/>
              <a:sym typeface="Calibri"/>
            </a:endParaRPr>
          </a:p>
        </p:txBody>
      </p:sp>
      <p:sp>
        <p:nvSpPr>
          <p:cNvPr id="607" name="Google Shape;607;p32:notes"/>
          <p:cNvSpPr txBox="1">
            <a:spLocks noGrp="1"/>
          </p:cNvSpPr>
          <p:nvPr>
            <p:ph type="sldNum" idx="12"/>
          </p:nvPr>
        </p:nvSpPr>
        <p:spPr>
          <a:xfrm>
            <a:off x="3970938" y="8829967"/>
            <a:ext cx="3037839" cy="464820"/>
          </a:xfrm>
          <a:prstGeom prst="rect">
            <a:avLst/>
          </a:prstGeom>
          <a:noFill/>
          <a:ln>
            <a:noFill/>
          </a:ln>
        </p:spPr>
        <p:txBody>
          <a:bodyPr spcFirstLastPara="1" wrap="square" lIns="93025" tIns="46500" rIns="93025" bIns="46500" anchor="b" anchorCtr="0">
            <a:noAutofit/>
          </a:bodyPr>
          <a:lstStyle/>
          <a:p>
            <a:pPr marL="0" lvl="0" indent="0" algn="r" rtl="0">
              <a:spcBef>
                <a:spcPts val="0"/>
              </a:spcBef>
              <a:spcAft>
                <a:spcPts val="0"/>
              </a:spcAft>
              <a:buNone/>
            </a:pPr>
            <a:fld id="{00000000-1234-1234-1234-123412341234}" type="slidenum">
              <a:rPr lang="en-GB" sz="1300">
                <a:solidFill>
                  <a:srgbClr val="000000"/>
                </a:solidFill>
                <a:latin typeface="Calibri"/>
                <a:ea typeface="Calibri"/>
                <a:cs typeface="Calibri"/>
                <a:sym typeface="Calibri"/>
              </a:rPr>
              <a:t>4</a:t>
            </a:fld>
            <a:endParaRPr sz="1300">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3" name="Google Shape;61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dirty="0"/>
              <a:t>The neat thing about working with someone like Bank of America is they track all kinds of data. On the left axis here you can see as network scores increased there is a slight relationship between denser scores and quicker call times to resolve the customer call because of knowledge sharing.  So in this world of connections a networked workforce was more collaborative and more effective.  They worked with Sandy Pentland to assess the network and build network power in one of the call </a:t>
            </a:r>
            <a:r>
              <a:rPr lang="en-GB" dirty="0" err="1"/>
              <a:t>centers</a:t>
            </a:r>
            <a:r>
              <a:rPr lang="en-GB" dirty="0"/>
              <a:t>. </a:t>
            </a:r>
            <a:endParaRPr dirty="0"/>
          </a:p>
          <a:p>
            <a:pPr marL="0" lvl="0" indent="0" algn="l" rtl="0">
              <a:spcBef>
                <a:spcPts val="0"/>
              </a:spcBef>
              <a:spcAft>
                <a:spcPts val="0"/>
              </a:spcAft>
              <a:buNone/>
            </a:pPr>
            <a:endParaRPr dirty="0"/>
          </a:p>
        </p:txBody>
      </p:sp>
      <p:sp>
        <p:nvSpPr>
          <p:cNvPr id="614" name="Google Shape;614;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3" name="Google Shape;623;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The neat thing about working with someone like Bank of America is they track all kinds of data. On the left axis here you can see as network scores increased there is a slight relationship between denser scores and quicker call times to resolve the customer call because of knowledge sharing.  So in this world of connections a networked workforce was more collaborative and more effective.</a:t>
            </a:r>
            <a:endParaRPr dirty="0"/>
          </a:p>
          <a:p>
            <a:pPr marL="0" lvl="0" indent="0" algn="l" rtl="0">
              <a:spcBef>
                <a:spcPts val="0"/>
              </a:spcBef>
              <a:spcAft>
                <a:spcPts val="0"/>
              </a:spcAft>
              <a:buNone/>
            </a:pPr>
            <a:endParaRPr i="1" dirty="0"/>
          </a:p>
          <a:p>
            <a:pPr marL="0" lvl="0" indent="0" algn="l" rtl="0">
              <a:spcBef>
                <a:spcPts val="0"/>
              </a:spcBef>
              <a:spcAft>
                <a:spcPts val="0"/>
              </a:spcAft>
              <a:buNone/>
            </a:pPr>
            <a:endParaRPr i="1" dirty="0"/>
          </a:p>
          <a:p>
            <a:pPr marL="0" lvl="0" indent="0" algn="l" rtl="0">
              <a:spcBef>
                <a:spcPts val="0"/>
              </a:spcBef>
              <a:spcAft>
                <a:spcPts val="0"/>
              </a:spcAft>
              <a:buNone/>
            </a:pPr>
            <a:r>
              <a:rPr lang="en-GB" i="1" dirty="0"/>
              <a:t>He wanted to map how well the people in the call </a:t>
            </a:r>
            <a:r>
              <a:rPr lang="en-GB" i="1" dirty="0" err="1"/>
              <a:t>center</a:t>
            </a:r>
            <a:r>
              <a:rPr lang="en-GB" i="1" dirty="0"/>
              <a:t> knew each other by name, what they worked on. And how often people in the call </a:t>
            </a:r>
            <a:r>
              <a:rPr lang="en-GB" i="1" dirty="0" err="1"/>
              <a:t>center</a:t>
            </a:r>
            <a:r>
              <a:rPr lang="en-GB" i="1" dirty="0"/>
              <a:t> </a:t>
            </a:r>
            <a:r>
              <a:rPr lang="en-GB" dirty="0"/>
              <a:t>interacted or chatted with each other. Just for a point of reference this is a Bank of America call </a:t>
            </a:r>
            <a:r>
              <a:rPr lang="en-GB" dirty="0" err="1"/>
              <a:t>center</a:t>
            </a:r>
            <a:r>
              <a:rPr lang="en-GB" dirty="0"/>
              <a:t> when the workers are given staggered brakes. Meaning one crew goes for half hour than the next crew goes for a half hour so on. One of the things Sandy wanted to do to build connectivity was to create more opportunities for people to mix up with each other.</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So with a simple change everybody had their breaks and calls and lunches at the same time</a:t>
            </a:r>
            <a:endParaRPr dirty="0"/>
          </a:p>
          <a:p>
            <a:pPr marL="0" lvl="0" indent="0" algn="l" rtl="0">
              <a:spcBef>
                <a:spcPts val="0"/>
              </a:spcBef>
              <a:spcAft>
                <a:spcPts val="0"/>
              </a:spcAft>
              <a:buNone/>
            </a:pPr>
            <a:endParaRPr dirty="0"/>
          </a:p>
        </p:txBody>
      </p:sp>
      <p:sp>
        <p:nvSpPr>
          <p:cNvPr id="624" name="Google Shape;624;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4" name="Google Shape;634;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The neat thing about working with someone like Bank of America is they track all kinds of data. On the left axis here you can see as network scores increased there is a slight relationship between denser scores and quicker call times to resolve the customer call because of knowledge sharing.  So in this world of connections a networked workforce was more collaborative and more effective.</a:t>
            </a:r>
            <a:endParaRPr/>
          </a:p>
          <a:p>
            <a:pPr marL="0" lvl="0" indent="0" algn="l" rtl="0">
              <a:spcBef>
                <a:spcPts val="0"/>
              </a:spcBef>
              <a:spcAft>
                <a:spcPts val="0"/>
              </a:spcAft>
              <a:buNone/>
            </a:pPr>
            <a:endParaRPr/>
          </a:p>
        </p:txBody>
      </p:sp>
      <p:sp>
        <p:nvSpPr>
          <p:cNvPr id="635" name="Google Shape;635;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4" name="Google Shape;644;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The neat thing about working with someone like Bank of America is they track all kinds of data. On the left axis here you can see as network scores increased there is a slight relationship between denser scores and quicker call times to resolve the customer call because of knowledge sharing.  So in this world of connections a networked workforce was more collaborative and more effective.</a:t>
            </a:r>
            <a:endParaRPr/>
          </a:p>
          <a:p>
            <a:pPr marL="0" lvl="0" indent="0" algn="l" rtl="0">
              <a:spcBef>
                <a:spcPts val="0"/>
              </a:spcBef>
              <a:spcAft>
                <a:spcPts val="0"/>
              </a:spcAft>
              <a:buNone/>
            </a:pPr>
            <a:endParaRPr/>
          </a:p>
        </p:txBody>
      </p:sp>
      <p:sp>
        <p:nvSpPr>
          <p:cNvPr id="645" name="Google Shape;645;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7" name="Google Shape;65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a:latin typeface="Arial"/>
                <a:ea typeface="Arial"/>
                <a:cs typeface="Arial"/>
                <a:sym typeface="Arial"/>
              </a:rPr>
              <a:t>Not only are we connected, but the density of those connections really matters.  Here is an example of a fire (think of it like the perfect message. ) it moves like “just do it” it travels like fire. We have played with this in different ways but the example here tells the story most cleanly.  The perfect message matters but it is not sufficient.  The more we connect (more density) then the fire burns the entuire thing down every time. </a:t>
            </a:r>
            <a:endParaRPr/>
          </a:p>
          <a:p>
            <a:pPr marL="0" lvl="0" indent="0" algn="l" rtl="0">
              <a:spcBef>
                <a:spcPts val="0"/>
              </a:spcBef>
              <a:spcAft>
                <a:spcPts val="0"/>
              </a:spcAft>
              <a:buNone/>
            </a:pPr>
            <a:endParaRPr/>
          </a:p>
        </p:txBody>
      </p:sp>
      <p:sp>
        <p:nvSpPr>
          <p:cNvPr id="658" name="Google Shape;658;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7" name="Google Shape;667;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35</a:t>
            </a:r>
            <a:endParaRPr/>
          </a:p>
        </p:txBody>
      </p:sp>
      <p:sp>
        <p:nvSpPr>
          <p:cNvPr id="668" name="Google Shape;668;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9" name="Google Shape;679;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0" name="Google Shape;680;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9" name="Google Shape;68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0" name="Google Shape;700;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1" name="Google Shape;701;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3237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4374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7742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623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5730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9" name="Google Shape;679;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0" name="Google Shape;680;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20</a:t>
            </a:fld>
            <a:endParaRPr/>
          </a:p>
        </p:txBody>
      </p:sp>
    </p:spTree>
    <p:extLst>
      <p:ext uri="{BB962C8B-B14F-4D97-AF65-F5344CB8AC3E}">
        <p14:creationId xmlns:p14="http://schemas.microsoft.com/office/powerpoint/2010/main" val="40728760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5" name="Google Shape;715;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6" name="Google Shape;716;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8" name="Google Shape;728;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Live watch on the Radio Program also reaching 300+ people</a:t>
            </a:r>
            <a:endParaRPr/>
          </a:p>
          <a:p>
            <a:pPr marL="0" lvl="0" indent="0" algn="l" rtl="0">
              <a:spcBef>
                <a:spcPts val="0"/>
              </a:spcBef>
              <a:spcAft>
                <a:spcPts val="0"/>
              </a:spcAft>
              <a:buNone/>
            </a:pPr>
            <a:endParaRPr>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729" name="Google Shape;729;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1" name="Google Shape;741;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2" name="Google Shape;742;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5" name="Google Shape;755;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7" name="Google Shape;767;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6" name="Google Shape;786;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7" name="Google Shape;787;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9" name="Google Shape;799;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0" name="Google Shape;800;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2" name="Google Shape;812;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4"/>
        <p:cNvGrpSpPr/>
        <p:nvPr/>
      </p:nvGrpSpPr>
      <p:grpSpPr>
        <a:xfrm>
          <a:off x="0" y="0"/>
          <a:ext cx="0" cy="0"/>
          <a:chOff x="0" y="0"/>
          <a:chExt cx="0" cy="0"/>
        </a:xfrm>
      </p:grpSpPr>
      <p:sp>
        <p:nvSpPr>
          <p:cNvPr id="15" name="Google Shape;15;p52"/>
          <p:cNvSpPr/>
          <p:nvPr/>
        </p:nvSpPr>
        <p:spPr>
          <a:xfrm>
            <a:off x="0" y="0"/>
            <a:ext cx="12196036"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 name="Google Shape;16;p52"/>
          <p:cNvSpPr/>
          <p:nvPr/>
        </p:nvSpPr>
        <p:spPr>
          <a:xfrm>
            <a:off x="7798070" y="0"/>
            <a:ext cx="4398117"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7" name="Google Shape;17;p52"/>
          <p:cNvGrpSpPr/>
          <p:nvPr/>
        </p:nvGrpSpPr>
        <p:grpSpPr>
          <a:xfrm>
            <a:off x="0" y="4184585"/>
            <a:ext cx="2767043" cy="2671139"/>
            <a:chOff x="0" y="4184585"/>
            <a:chExt cx="2767043" cy="2671139"/>
          </a:xfrm>
        </p:grpSpPr>
        <p:sp>
          <p:nvSpPr>
            <p:cNvPr id="18" name="Google Shape;18;p52"/>
            <p:cNvSpPr/>
            <p:nvPr/>
          </p:nvSpPr>
          <p:spPr>
            <a:xfrm>
              <a:off x="112905" y="6434855"/>
              <a:ext cx="625748" cy="229752"/>
            </a:xfrm>
            <a:custGeom>
              <a:avLst/>
              <a:gdLst/>
              <a:ahLst/>
              <a:cxnLst/>
              <a:rect l="l" t="t" r="r" b="b"/>
              <a:pathLst>
                <a:path w="688975" h="253365" extrusionOk="0">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 name="Google Shape;19;p52"/>
            <p:cNvSpPr/>
            <p:nvPr/>
          </p:nvSpPr>
          <p:spPr>
            <a:xfrm>
              <a:off x="859747" y="5805431"/>
              <a:ext cx="827026" cy="1050293"/>
            </a:xfrm>
            <a:custGeom>
              <a:avLst/>
              <a:gdLst/>
              <a:ahLst/>
              <a:cxnLst/>
              <a:rect l="l" t="t" r="r" b="b"/>
              <a:pathLst>
                <a:path w="910589" h="1158240" extrusionOk="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 name="Google Shape;20;p52"/>
            <p:cNvSpPr/>
            <p:nvPr/>
          </p:nvSpPr>
          <p:spPr>
            <a:xfrm>
              <a:off x="465830" y="5649760"/>
              <a:ext cx="347766" cy="352401"/>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 name="Google Shape;21;p52"/>
            <p:cNvSpPr/>
            <p:nvPr/>
          </p:nvSpPr>
          <p:spPr>
            <a:xfrm>
              <a:off x="1538145" y="5485645"/>
              <a:ext cx="347766"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 name="Google Shape;22;p52"/>
            <p:cNvSpPr/>
            <p:nvPr/>
          </p:nvSpPr>
          <p:spPr>
            <a:xfrm>
              <a:off x="1413231" y="4884901"/>
              <a:ext cx="347766"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 name="Google Shape;23;p52"/>
            <p:cNvSpPr/>
            <p:nvPr/>
          </p:nvSpPr>
          <p:spPr>
            <a:xfrm>
              <a:off x="745586" y="5027755"/>
              <a:ext cx="416397" cy="422651"/>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 name="Google Shape;24;p52"/>
            <p:cNvSpPr/>
            <p:nvPr/>
          </p:nvSpPr>
          <p:spPr>
            <a:xfrm>
              <a:off x="2123992" y="5971316"/>
              <a:ext cx="643051" cy="652403"/>
            </a:xfrm>
            <a:custGeom>
              <a:avLst/>
              <a:gdLst/>
              <a:ahLst/>
              <a:cxnLst/>
              <a:rect l="l" t="t" r="r" b="b"/>
              <a:pathLst>
                <a:path w="708025" h="719454"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 name="Google Shape;25;p52"/>
            <p:cNvSpPr/>
            <p:nvPr/>
          </p:nvSpPr>
          <p:spPr>
            <a:xfrm>
              <a:off x="528270" y="4184585"/>
              <a:ext cx="536933"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 name="Google Shape;26;p52"/>
            <p:cNvSpPr/>
            <p:nvPr/>
          </p:nvSpPr>
          <p:spPr>
            <a:xfrm>
              <a:off x="0" y="4190048"/>
              <a:ext cx="326428" cy="1775824"/>
            </a:xfrm>
            <a:custGeom>
              <a:avLst/>
              <a:gdLst/>
              <a:ahLst/>
              <a:cxnLst/>
              <a:rect l="l" t="t" r="r" b="b"/>
              <a:pathLst>
                <a:path w="359410" h="1958340" extrusionOk="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 name="Google Shape;27;p52"/>
          <p:cNvSpPr txBox="1">
            <a:spLocks noGrp="1"/>
          </p:cNvSpPr>
          <p:nvPr>
            <p:ph type="ctrTitle"/>
          </p:nvPr>
        </p:nvSpPr>
        <p:spPr>
          <a:xfrm>
            <a:off x="1390559" y="1589518"/>
            <a:ext cx="6384840" cy="165576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5400"/>
              <a:buFont typeface="Quicksand"/>
              <a:buNone/>
              <a:defRPr sz="54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52"/>
          <p:cNvSpPr txBox="1">
            <a:spLocks noGrp="1"/>
          </p:cNvSpPr>
          <p:nvPr>
            <p:ph type="subTitle" idx="1"/>
          </p:nvPr>
        </p:nvSpPr>
        <p:spPr>
          <a:xfrm>
            <a:off x="1367888" y="3602038"/>
            <a:ext cx="6384840" cy="1127847"/>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2"/>
              </a:buClr>
              <a:buSzPts val="2400"/>
              <a:buFont typeface="Quicksand"/>
              <a:buNone/>
              <a:defRPr sz="2400">
                <a:solidFill>
                  <a:schemeClr val="dk2"/>
                </a:solidFill>
                <a:latin typeface="Quicksand"/>
                <a:ea typeface="Quicksand"/>
                <a:cs typeface="Quicksand"/>
                <a:sym typeface="Quicksa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grpSp>
        <p:nvGrpSpPr>
          <p:cNvPr id="29" name="Google Shape;29;p52"/>
          <p:cNvGrpSpPr/>
          <p:nvPr/>
        </p:nvGrpSpPr>
        <p:grpSpPr>
          <a:xfrm>
            <a:off x="9768269" y="5263373"/>
            <a:ext cx="1969708" cy="1135284"/>
            <a:chOff x="9768269" y="5263373"/>
            <a:chExt cx="1969708" cy="1135284"/>
          </a:xfrm>
        </p:grpSpPr>
        <p:sp>
          <p:nvSpPr>
            <p:cNvPr id="30" name="Google Shape;30;p52"/>
            <p:cNvSpPr/>
            <p:nvPr/>
          </p:nvSpPr>
          <p:spPr>
            <a:xfrm>
              <a:off x="11351110" y="6342803"/>
              <a:ext cx="232420" cy="55854"/>
            </a:xfrm>
            <a:custGeom>
              <a:avLst/>
              <a:gdLst/>
              <a:ahLst/>
              <a:cxnLst/>
              <a:rect l="l" t="t" r="r" b="b"/>
              <a:pathLst>
                <a:path w="255904" h="61595" extrusionOk="0">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extrusionOk="0">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extrusionOk="0">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extrusionOk="0">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1" name="Google Shape;31;p52"/>
            <p:cNvPicPr preferRelativeResize="0"/>
            <p:nvPr/>
          </p:nvPicPr>
          <p:blipFill rotWithShape="1">
            <a:blip r:embed="rId2">
              <a:alphaModFix/>
            </a:blip>
            <a:srcRect/>
            <a:stretch/>
          </p:blipFill>
          <p:spPr>
            <a:xfrm>
              <a:off x="9768269" y="6133524"/>
              <a:ext cx="114872" cy="115198"/>
            </a:xfrm>
            <a:prstGeom prst="rect">
              <a:avLst/>
            </a:prstGeom>
            <a:noFill/>
            <a:ln>
              <a:noFill/>
            </a:ln>
          </p:spPr>
        </p:pic>
        <p:sp>
          <p:nvSpPr>
            <p:cNvPr id="32" name="Google Shape;32;p52"/>
            <p:cNvSpPr/>
            <p:nvPr/>
          </p:nvSpPr>
          <p:spPr>
            <a:xfrm>
              <a:off x="9916387" y="6076176"/>
              <a:ext cx="65747" cy="171594"/>
            </a:xfrm>
            <a:custGeom>
              <a:avLst/>
              <a:gdLst/>
              <a:ahLst/>
              <a:cxnLst/>
              <a:rect l="l" t="t" r="r" b="b"/>
              <a:pathLst>
                <a:path w="72390" h="189229" extrusionOk="0">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extrusionOk="0">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3" name="Google Shape;33;p52"/>
            <p:cNvPicPr preferRelativeResize="0"/>
            <p:nvPr/>
          </p:nvPicPr>
          <p:blipFill rotWithShape="1">
            <a:blip r:embed="rId3">
              <a:alphaModFix/>
            </a:blip>
            <a:srcRect/>
            <a:stretch/>
          </p:blipFill>
          <p:spPr>
            <a:xfrm>
              <a:off x="9901316" y="6093783"/>
              <a:ext cx="1836661" cy="304614"/>
            </a:xfrm>
            <a:prstGeom prst="rect">
              <a:avLst/>
            </a:prstGeom>
            <a:noFill/>
            <a:ln>
              <a:noFill/>
            </a:ln>
          </p:spPr>
        </p:pic>
        <p:pic>
          <p:nvPicPr>
            <p:cNvPr id="34" name="Google Shape;34;p52"/>
            <p:cNvPicPr preferRelativeResize="0"/>
            <p:nvPr/>
          </p:nvPicPr>
          <p:blipFill rotWithShape="1">
            <a:blip r:embed="rId4">
              <a:alphaModFix/>
            </a:blip>
            <a:srcRect/>
            <a:stretch/>
          </p:blipFill>
          <p:spPr>
            <a:xfrm>
              <a:off x="10391018" y="5263373"/>
              <a:ext cx="711091" cy="772536"/>
            </a:xfrm>
            <a:prstGeom prst="rect">
              <a:avLst/>
            </a:prstGeom>
            <a:noFill/>
            <a:ln>
              <a:noFill/>
            </a:ln>
          </p:spPr>
        </p:pic>
      </p:grpSp>
      <p:sp>
        <p:nvSpPr>
          <p:cNvPr id="35" name="Google Shape;35;p52"/>
          <p:cNvSpPr txBox="1">
            <a:spLocks noGrp="1"/>
          </p:cNvSpPr>
          <p:nvPr>
            <p:ph type="body" idx="2"/>
          </p:nvPr>
        </p:nvSpPr>
        <p:spPr>
          <a:xfrm>
            <a:off x="1416204" y="323967"/>
            <a:ext cx="6400801" cy="36740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accent1"/>
              </a:buClr>
              <a:buSzPts val="1600"/>
              <a:buFont typeface="Quicksand Medium"/>
              <a:buNone/>
              <a:defRPr sz="1600">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s Slide">
  <p:cSld name="Contents Slide">
    <p:spTree>
      <p:nvGrpSpPr>
        <p:cNvPr id="1" name="Shape 57"/>
        <p:cNvGrpSpPr/>
        <p:nvPr/>
      </p:nvGrpSpPr>
      <p:grpSpPr>
        <a:xfrm>
          <a:off x="0" y="0"/>
          <a:ext cx="0" cy="0"/>
          <a:chOff x="0" y="0"/>
          <a:chExt cx="0" cy="0"/>
        </a:xfrm>
      </p:grpSpPr>
      <p:sp>
        <p:nvSpPr>
          <p:cNvPr id="58" name="Google Shape;58;p54"/>
          <p:cNvSpPr/>
          <p:nvPr/>
        </p:nvSpPr>
        <p:spPr>
          <a:xfrm>
            <a:off x="0" y="2304"/>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E5C77"/>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9" name="Google Shape;59;p54"/>
          <p:cNvGrpSpPr/>
          <p:nvPr/>
        </p:nvGrpSpPr>
        <p:grpSpPr>
          <a:xfrm>
            <a:off x="10681097" y="5820975"/>
            <a:ext cx="651093" cy="708475"/>
            <a:chOff x="5598848" y="1620229"/>
            <a:chExt cx="2189904" cy="2382902"/>
          </a:xfrm>
        </p:grpSpPr>
        <p:pic>
          <p:nvPicPr>
            <p:cNvPr id="60" name="Google Shape;60;p54"/>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61" name="Google Shape;61;p54"/>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62" name="Google Shape;62;p54"/>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63" name="Google Shape;63;p54"/>
          <p:cNvSpPr/>
          <p:nvPr/>
        </p:nvSpPr>
        <p:spPr>
          <a:xfrm>
            <a:off x="7798070" y="0"/>
            <a:ext cx="4398117"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4" name="Google Shape;64;p54"/>
          <p:cNvGrpSpPr/>
          <p:nvPr/>
        </p:nvGrpSpPr>
        <p:grpSpPr>
          <a:xfrm>
            <a:off x="0" y="4184585"/>
            <a:ext cx="2767043" cy="2671139"/>
            <a:chOff x="0" y="4184585"/>
            <a:chExt cx="2767043" cy="2671139"/>
          </a:xfrm>
        </p:grpSpPr>
        <p:sp>
          <p:nvSpPr>
            <p:cNvPr id="65" name="Google Shape;65;p54"/>
            <p:cNvSpPr/>
            <p:nvPr/>
          </p:nvSpPr>
          <p:spPr>
            <a:xfrm>
              <a:off x="112905" y="6434855"/>
              <a:ext cx="625748" cy="229752"/>
            </a:xfrm>
            <a:custGeom>
              <a:avLst/>
              <a:gdLst/>
              <a:ahLst/>
              <a:cxnLst/>
              <a:rect l="l" t="t" r="r" b="b"/>
              <a:pathLst>
                <a:path w="688975" h="253365" extrusionOk="0">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54"/>
            <p:cNvSpPr/>
            <p:nvPr/>
          </p:nvSpPr>
          <p:spPr>
            <a:xfrm>
              <a:off x="859747" y="5805431"/>
              <a:ext cx="827026" cy="1050293"/>
            </a:xfrm>
            <a:custGeom>
              <a:avLst/>
              <a:gdLst/>
              <a:ahLst/>
              <a:cxnLst/>
              <a:rect l="l" t="t" r="r" b="b"/>
              <a:pathLst>
                <a:path w="910589" h="1158240" extrusionOk="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 name="Google Shape;67;p54"/>
            <p:cNvSpPr/>
            <p:nvPr/>
          </p:nvSpPr>
          <p:spPr>
            <a:xfrm>
              <a:off x="465830" y="5649760"/>
              <a:ext cx="347766" cy="352401"/>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 name="Google Shape;68;p54"/>
            <p:cNvSpPr/>
            <p:nvPr/>
          </p:nvSpPr>
          <p:spPr>
            <a:xfrm>
              <a:off x="1538145" y="5485645"/>
              <a:ext cx="347766"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54"/>
            <p:cNvSpPr/>
            <p:nvPr/>
          </p:nvSpPr>
          <p:spPr>
            <a:xfrm>
              <a:off x="1413231" y="4884901"/>
              <a:ext cx="347766"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 name="Google Shape;70;p54"/>
            <p:cNvSpPr/>
            <p:nvPr/>
          </p:nvSpPr>
          <p:spPr>
            <a:xfrm>
              <a:off x="745586" y="5027755"/>
              <a:ext cx="416397" cy="422651"/>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 name="Google Shape;71;p54"/>
            <p:cNvSpPr/>
            <p:nvPr/>
          </p:nvSpPr>
          <p:spPr>
            <a:xfrm>
              <a:off x="2123992" y="5971316"/>
              <a:ext cx="643051" cy="652403"/>
            </a:xfrm>
            <a:custGeom>
              <a:avLst/>
              <a:gdLst/>
              <a:ahLst/>
              <a:cxnLst/>
              <a:rect l="l" t="t" r="r" b="b"/>
              <a:pathLst>
                <a:path w="708025" h="719454"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 name="Google Shape;72;p54"/>
            <p:cNvSpPr/>
            <p:nvPr/>
          </p:nvSpPr>
          <p:spPr>
            <a:xfrm>
              <a:off x="528270" y="4184585"/>
              <a:ext cx="536933"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 name="Google Shape;73;p54"/>
            <p:cNvSpPr/>
            <p:nvPr/>
          </p:nvSpPr>
          <p:spPr>
            <a:xfrm>
              <a:off x="0" y="4190048"/>
              <a:ext cx="326428" cy="1775824"/>
            </a:xfrm>
            <a:custGeom>
              <a:avLst/>
              <a:gdLst/>
              <a:ahLst/>
              <a:cxnLst/>
              <a:rect l="l" t="t" r="r" b="b"/>
              <a:pathLst>
                <a:path w="359410" h="1958340" extrusionOk="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4" name="Google Shape;74;p54"/>
          <p:cNvSpPr txBox="1">
            <a:spLocks noGrp="1"/>
          </p:cNvSpPr>
          <p:nvPr>
            <p:ph type="ftr" idx="11"/>
          </p:nvPr>
        </p:nvSpPr>
        <p:spPr>
          <a:xfrm>
            <a:off x="777696" y="6114954"/>
            <a:ext cx="887821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54"/>
          <p:cNvSpPr txBox="1">
            <a:spLocks noGrp="1"/>
          </p:cNvSpPr>
          <p:nvPr>
            <p:ph type="title"/>
          </p:nvPr>
        </p:nvSpPr>
        <p:spPr>
          <a:xfrm>
            <a:off x="738653" y="365125"/>
            <a:ext cx="8547587"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4400"/>
              <a:buFont typeface="Quicksand"/>
              <a:buNone/>
              <a:defRPr sz="44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6" name="Google Shape;76;p54" descr="A picture containing text&#10;&#10;Description automatically generated"/>
          <p:cNvPicPr preferRelativeResize="0"/>
          <p:nvPr/>
        </p:nvPicPr>
        <p:blipFill rotWithShape="1">
          <a:blip r:embed="rId5">
            <a:alphaModFix/>
          </a:blip>
          <a:srcRect/>
          <a:stretch/>
        </p:blipFill>
        <p:spPr>
          <a:xfrm>
            <a:off x="10558512" y="5755005"/>
            <a:ext cx="887325" cy="866809"/>
          </a:xfrm>
          <a:prstGeom prst="rect">
            <a:avLst/>
          </a:prstGeom>
          <a:noFill/>
          <a:ln>
            <a:noFill/>
          </a:ln>
        </p:spPr>
      </p:pic>
      <p:sp>
        <p:nvSpPr>
          <p:cNvPr id="77" name="Google Shape;77;p54"/>
          <p:cNvSpPr txBox="1">
            <a:spLocks noGrp="1"/>
          </p:cNvSpPr>
          <p:nvPr>
            <p:ph type="body" idx="1"/>
          </p:nvPr>
        </p:nvSpPr>
        <p:spPr>
          <a:xfrm>
            <a:off x="751840" y="1825625"/>
            <a:ext cx="8536539" cy="3772535"/>
          </a:xfrm>
          <a:prstGeom prst="rect">
            <a:avLst/>
          </a:prstGeom>
          <a:noFill/>
          <a:ln>
            <a:noFill/>
          </a:ln>
        </p:spPr>
        <p:txBody>
          <a:bodyPr spcFirstLastPara="1" wrap="square" lIns="91425" tIns="45700" rIns="91425" bIns="45700" anchor="t" anchorCtr="0">
            <a:normAutofit/>
          </a:bodyPr>
          <a:lstStyle>
            <a:lvl1pPr marL="457200" lvl="0" indent="-368300" algn="l">
              <a:lnSpc>
                <a:spcPct val="90000"/>
              </a:lnSpc>
              <a:spcBef>
                <a:spcPts val="1000"/>
              </a:spcBef>
              <a:spcAft>
                <a:spcPts val="0"/>
              </a:spcAft>
              <a:buClr>
                <a:schemeClr val="dk2"/>
              </a:buClr>
              <a:buSzPts val="2200"/>
              <a:buFont typeface="Arial"/>
              <a:buChar char="•"/>
              <a:defRPr>
                <a:solidFill>
                  <a:schemeClr val="lt1"/>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NTR"/>
              <a:buChar char="-"/>
              <a:defRPr>
                <a:solidFill>
                  <a:schemeClr val="lt1"/>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Arial"/>
              <a:buChar char="•"/>
              <a:defRPr>
                <a:solidFill>
                  <a:schemeClr val="lt1"/>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NTR"/>
              <a:buChar char="-"/>
              <a:defRPr>
                <a:solidFill>
                  <a:schemeClr val="lt1"/>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Arial"/>
              <a:buChar char="•"/>
              <a:defRPr>
                <a:solidFill>
                  <a:schemeClr val="lt1"/>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 Blue">
  <p:cSld name="Title and Content - Blue">
    <p:spTree>
      <p:nvGrpSpPr>
        <p:cNvPr id="1" name="Shape 94"/>
        <p:cNvGrpSpPr/>
        <p:nvPr/>
      </p:nvGrpSpPr>
      <p:grpSpPr>
        <a:xfrm>
          <a:off x="0" y="0"/>
          <a:ext cx="0" cy="0"/>
          <a:chOff x="0" y="0"/>
          <a:chExt cx="0" cy="0"/>
        </a:xfrm>
      </p:grpSpPr>
      <p:sp>
        <p:nvSpPr>
          <p:cNvPr id="95" name="Google Shape;95;p56"/>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56"/>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56"/>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lt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lt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lt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lt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230"/>
        <p:cNvGrpSpPr/>
        <p:nvPr/>
      </p:nvGrpSpPr>
      <p:grpSpPr>
        <a:xfrm>
          <a:off x="0" y="0"/>
          <a:ext cx="0" cy="0"/>
          <a:chOff x="0" y="0"/>
          <a:chExt cx="0" cy="0"/>
        </a:xfrm>
      </p:grpSpPr>
      <p:sp>
        <p:nvSpPr>
          <p:cNvPr id="231" name="Google Shape;231;p6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2"/>
              </a:buClr>
              <a:buSzPts val="6000"/>
              <a:buFont typeface="Quicksand"/>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2" name="Google Shape;232;p6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Font typeface="Quicksand Medium"/>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3" name="Google Shape;233;p6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4" name="Google Shape;234;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5" name="Google Shape;235;p67"/>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Green">
  <p:cSld name="1_Green">
    <p:bg>
      <p:bgPr>
        <a:solidFill>
          <a:srgbClr val="333333"/>
        </a:solidFill>
        <a:effectLst/>
      </p:bgPr>
    </p:bg>
    <p:spTree>
      <p:nvGrpSpPr>
        <p:cNvPr id="1" name="Shape 236"/>
        <p:cNvGrpSpPr/>
        <p:nvPr/>
      </p:nvGrpSpPr>
      <p:grpSpPr>
        <a:xfrm>
          <a:off x="0" y="0"/>
          <a:ext cx="0" cy="0"/>
          <a:chOff x="0" y="0"/>
          <a:chExt cx="0" cy="0"/>
        </a:xfrm>
      </p:grpSpPr>
      <p:sp>
        <p:nvSpPr>
          <p:cNvPr id="237" name="Google Shape;237;p68"/>
          <p:cNvSpPr txBox="1">
            <a:spLocks noGrp="1"/>
          </p:cNvSpPr>
          <p:nvPr>
            <p:ph type="sldNum" idx="12"/>
          </p:nvPr>
        </p:nvSpPr>
        <p:spPr>
          <a:xfrm>
            <a:off x="10363200" y="6217201"/>
            <a:ext cx="1171483" cy="36618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67">
                <a:solidFill>
                  <a:srgbClr val="D2D3D5"/>
                </a:solidFill>
                <a:latin typeface="Calibri"/>
                <a:ea typeface="Calibri"/>
                <a:cs typeface="Calibri"/>
                <a:sym typeface="Calibri"/>
              </a:defRPr>
            </a:lvl1pPr>
            <a:lvl2pPr marL="0" marR="0" lvl="1" indent="0" algn="r" rtl="0">
              <a:spcBef>
                <a:spcPts val="0"/>
              </a:spcBef>
              <a:buNone/>
              <a:defRPr sz="1067">
                <a:solidFill>
                  <a:srgbClr val="D2D3D5"/>
                </a:solidFill>
                <a:latin typeface="Calibri"/>
                <a:ea typeface="Calibri"/>
                <a:cs typeface="Calibri"/>
                <a:sym typeface="Calibri"/>
              </a:defRPr>
            </a:lvl2pPr>
            <a:lvl3pPr marL="0" marR="0" lvl="2" indent="0" algn="r" rtl="0">
              <a:spcBef>
                <a:spcPts val="0"/>
              </a:spcBef>
              <a:buNone/>
              <a:defRPr sz="1067">
                <a:solidFill>
                  <a:srgbClr val="D2D3D5"/>
                </a:solidFill>
                <a:latin typeface="Calibri"/>
                <a:ea typeface="Calibri"/>
                <a:cs typeface="Calibri"/>
                <a:sym typeface="Calibri"/>
              </a:defRPr>
            </a:lvl3pPr>
            <a:lvl4pPr marL="0" marR="0" lvl="3" indent="0" algn="r" rtl="0">
              <a:spcBef>
                <a:spcPts val="0"/>
              </a:spcBef>
              <a:buNone/>
              <a:defRPr sz="1067">
                <a:solidFill>
                  <a:srgbClr val="D2D3D5"/>
                </a:solidFill>
                <a:latin typeface="Calibri"/>
                <a:ea typeface="Calibri"/>
                <a:cs typeface="Calibri"/>
                <a:sym typeface="Calibri"/>
              </a:defRPr>
            </a:lvl4pPr>
            <a:lvl5pPr marL="0" marR="0" lvl="4" indent="0" algn="r" rtl="0">
              <a:spcBef>
                <a:spcPts val="0"/>
              </a:spcBef>
              <a:buNone/>
              <a:defRPr sz="1067">
                <a:solidFill>
                  <a:srgbClr val="D2D3D5"/>
                </a:solidFill>
                <a:latin typeface="Calibri"/>
                <a:ea typeface="Calibri"/>
                <a:cs typeface="Calibri"/>
                <a:sym typeface="Calibri"/>
              </a:defRPr>
            </a:lvl5pPr>
            <a:lvl6pPr marL="0" marR="0" lvl="5" indent="0" algn="r" rtl="0">
              <a:spcBef>
                <a:spcPts val="0"/>
              </a:spcBef>
              <a:buNone/>
              <a:defRPr sz="1067">
                <a:solidFill>
                  <a:srgbClr val="D2D3D5"/>
                </a:solidFill>
                <a:latin typeface="Calibri"/>
                <a:ea typeface="Calibri"/>
                <a:cs typeface="Calibri"/>
                <a:sym typeface="Calibri"/>
              </a:defRPr>
            </a:lvl6pPr>
            <a:lvl7pPr marL="0" marR="0" lvl="6" indent="0" algn="r" rtl="0">
              <a:spcBef>
                <a:spcPts val="0"/>
              </a:spcBef>
              <a:buNone/>
              <a:defRPr sz="1067">
                <a:solidFill>
                  <a:srgbClr val="D2D3D5"/>
                </a:solidFill>
                <a:latin typeface="Calibri"/>
                <a:ea typeface="Calibri"/>
                <a:cs typeface="Calibri"/>
                <a:sym typeface="Calibri"/>
              </a:defRPr>
            </a:lvl7pPr>
            <a:lvl8pPr marL="0" marR="0" lvl="7" indent="0" algn="r" rtl="0">
              <a:spcBef>
                <a:spcPts val="0"/>
              </a:spcBef>
              <a:buNone/>
              <a:defRPr sz="1067">
                <a:solidFill>
                  <a:srgbClr val="D2D3D5"/>
                </a:solidFill>
                <a:latin typeface="Calibri"/>
                <a:ea typeface="Calibri"/>
                <a:cs typeface="Calibri"/>
                <a:sym typeface="Calibri"/>
              </a:defRPr>
            </a:lvl8pPr>
            <a:lvl9pPr marL="0" marR="0" lvl="8" indent="0" algn="r" rtl="0">
              <a:spcBef>
                <a:spcPts val="0"/>
              </a:spcBef>
              <a:buNone/>
              <a:defRPr sz="1067">
                <a:solidFill>
                  <a:srgbClr val="D2D3D5"/>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238" name="Google Shape;238;p68"/>
          <p:cNvPicPr preferRelativeResize="0"/>
          <p:nvPr/>
        </p:nvPicPr>
        <p:blipFill rotWithShape="1">
          <a:blip r:embed="rId2">
            <a:alphaModFix/>
          </a:blip>
          <a:srcRect l="18000" t="5321" r="16000" b="30625"/>
          <a:stretch/>
        </p:blipFill>
        <p:spPr>
          <a:xfrm>
            <a:off x="11534683" y="6247891"/>
            <a:ext cx="314060" cy="3048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 Purple">
  <p:cSld name="Title and Content - Purple">
    <p:spTree>
      <p:nvGrpSpPr>
        <p:cNvPr id="1" name="Shape 239"/>
        <p:cNvGrpSpPr/>
        <p:nvPr/>
      </p:nvGrpSpPr>
      <p:grpSpPr>
        <a:xfrm>
          <a:off x="0" y="0"/>
          <a:ext cx="0" cy="0"/>
          <a:chOff x="0" y="0"/>
          <a:chExt cx="0" cy="0"/>
        </a:xfrm>
      </p:grpSpPr>
      <p:sp>
        <p:nvSpPr>
          <p:cNvPr id="240" name="Google Shape;240;p69"/>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Quicksand"/>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1" name="Google Shape;241;p69"/>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69"/>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All Systems Connect">
  <p:cSld name="All Systems Connect">
    <p:bg>
      <p:bgPr>
        <a:blipFill>
          <a:blip r:embed="rId2">
            <a:alphaModFix/>
          </a:blip>
          <a:stretch>
            <a:fillRect/>
          </a:stretch>
        </a:blipFill>
        <a:effectLst/>
      </p:bgPr>
    </p:bg>
    <p:spTree>
      <p:nvGrpSpPr>
        <p:cNvPr id="1" name="Shape 243"/>
        <p:cNvGrpSpPr/>
        <p:nvPr/>
      </p:nvGrpSpPr>
      <p:grpSpPr>
        <a:xfrm>
          <a:off x="0" y="0"/>
          <a:ext cx="0" cy="0"/>
          <a:chOff x="0" y="0"/>
          <a:chExt cx="0" cy="0"/>
        </a:xfrm>
      </p:grpSpPr>
      <p:sp>
        <p:nvSpPr>
          <p:cNvPr id="244" name="Google Shape;244;p70"/>
          <p:cNvSpPr/>
          <p:nvPr/>
        </p:nvSpPr>
        <p:spPr>
          <a:xfrm>
            <a:off x="10627112" y="5754029"/>
            <a:ext cx="769434" cy="802888"/>
          </a:xfrm>
          <a:prstGeom prst="rect">
            <a:avLst/>
          </a:prstGeom>
          <a:solidFill>
            <a:srgbClr val="0102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5" name="Google Shape;245;p70"/>
          <p:cNvSpPr txBox="1">
            <a:spLocks noGrp="1"/>
          </p:cNvSpPr>
          <p:nvPr>
            <p:ph type="body" idx="1"/>
          </p:nvPr>
        </p:nvSpPr>
        <p:spPr>
          <a:xfrm>
            <a:off x="3966369" y="5029200"/>
            <a:ext cx="4259263" cy="44608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2200"/>
              <a:buFont typeface="Quicksand Medium"/>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 Dark Blue">
  <p:cSld name="Title and Content - Dark Blue">
    <p:spTree>
      <p:nvGrpSpPr>
        <p:cNvPr id="1" name="Shape 246"/>
        <p:cNvGrpSpPr/>
        <p:nvPr/>
      </p:nvGrpSpPr>
      <p:grpSpPr>
        <a:xfrm>
          <a:off x="0" y="0"/>
          <a:ext cx="0" cy="0"/>
          <a:chOff x="0" y="0"/>
          <a:chExt cx="0" cy="0"/>
        </a:xfrm>
      </p:grpSpPr>
      <p:sp>
        <p:nvSpPr>
          <p:cNvPr id="247" name="Google Shape;247;p71"/>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400"/>
              <a:buFont typeface="Quicksand"/>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8" name="Google Shape;248;p71"/>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9" name="Google Shape;249;p71"/>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3"/>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3"/>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3"/>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3"/>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 Neon">
  <p:cSld name="Title and Content - Neon">
    <p:spTree>
      <p:nvGrpSpPr>
        <p:cNvPr id="1" name="Shape 250"/>
        <p:cNvGrpSpPr/>
        <p:nvPr/>
      </p:nvGrpSpPr>
      <p:grpSpPr>
        <a:xfrm>
          <a:off x="0" y="0"/>
          <a:ext cx="0" cy="0"/>
          <a:chOff x="0" y="0"/>
          <a:chExt cx="0" cy="0"/>
        </a:xfrm>
      </p:grpSpPr>
      <p:sp>
        <p:nvSpPr>
          <p:cNvPr id="251" name="Google Shape;251;p72"/>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400"/>
              <a:buFont typeface="Quicksand"/>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2" name="Google Shape;252;p72"/>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3" name="Google Shape;253;p72"/>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 Black">
  <p:cSld name="Section Header - Black">
    <p:spTree>
      <p:nvGrpSpPr>
        <p:cNvPr id="1" name="Shape 254"/>
        <p:cNvGrpSpPr/>
        <p:nvPr/>
      </p:nvGrpSpPr>
      <p:grpSpPr>
        <a:xfrm>
          <a:off x="0" y="0"/>
          <a:ext cx="0" cy="0"/>
          <a:chOff x="0" y="0"/>
          <a:chExt cx="0" cy="0"/>
        </a:xfrm>
      </p:grpSpPr>
      <p:sp>
        <p:nvSpPr>
          <p:cNvPr id="255" name="Google Shape;255;p73"/>
          <p:cNvSpPr/>
          <p:nvPr/>
        </p:nvSpPr>
        <p:spPr>
          <a:xfrm>
            <a:off x="0" y="0"/>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56" name="Google Shape;256;p73"/>
          <p:cNvSpPr txBox="1">
            <a:spLocks noGrp="1"/>
          </p:cNvSpPr>
          <p:nvPr>
            <p:ph type="title"/>
          </p:nvPr>
        </p:nvSpPr>
        <p:spPr>
          <a:xfrm>
            <a:off x="744122" y="593213"/>
            <a:ext cx="8904068" cy="75210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Quicksand"/>
              <a:buNone/>
              <a:defRPr sz="4400">
                <a:solidFill>
                  <a:schemeClr val="dk2"/>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257" name="Google Shape;257;p73"/>
          <p:cNvGrpSpPr/>
          <p:nvPr/>
        </p:nvGrpSpPr>
        <p:grpSpPr>
          <a:xfrm>
            <a:off x="10681097" y="5820975"/>
            <a:ext cx="651093" cy="708475"/>
            <a:chOff x="5598848" y="1620229"/>
            <a:chExt cx="2189904" cy="2382902"/>
          </a:xfrm>
        </p:grpSpPr>
        <p:pic>
          <p:nvPicPr>
            <p:cNvPr id="258" name="Google Shape;258;p73"/>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259" name="Google Shape;259;p73"/>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260" name="Google Shape;260;p73"/>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261" name="Google Shape;261;p73"/>
          <p:cNvGrpSpPr/>
          <p:nvPr/>
        </p:nvGrpSpPr>
        <p:grpSpPr>
          <a:xfrm>
            <a:off x="9598" y="4391414"/>
            <a:ext cx="3729812" cy="2464571"/>
            <a:chOff x="9598" y="4391414"/>
            <a:chExt cx="3729812" cy="2464571"/>
          </a:xfrm>
        </p:grpSpPr>
        <p:sp>
          <p:nvSpPr>
            <p:cNvPr id="262" name="Google Shape;262;p73"/>
            <p:cNvSpPr/>
            <p:nvPr/>
          </p:nvSpPr>
          <p:spPr>
            <a:xfrm>
              <a:off x="1102322" y="6790972"/>
              <a:ext cx="599427" cy="64492"/>
            </a:xfrm>
            <a:custGeom>
              <a:avLst/>
              <a:gdLst/>
              <a:ahLst/>
              <a:cxnLst/>
              <a:rect l="l" t="t" r="r" b="b"/>
              <a:pathLst>
                <a:path w="661035" h="71120" extrusionOk="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3" name="Google Shape;263;p73"/>
            <p:cNvSpPr/>
            <p:nvPr/>
          </p:nvSpPr>
          <p:spPr>
            <a:xfrm>
              <a:off x="1847987" y="6161548"/>
              <a:ext cx="770445" cy="694437"/>
            </a:xfrm>
            <a:custGeom>
              <a:avLst/>
              <a:gdLst/>
              <a:ahLst/>
              <a:cxnLst/>
              <a:rect l="l" t="t" r="r" b="b"/>
              <a:pathLst>
                <a:path w="849630" h="765809" extrusionOk="0">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4" name="Google Shape;264;p73"/>
            <p:cNvSpPr/>
            <p:nvPr/>
          </p:nvSpPr>
          <p:spPr>
            <a:xfrm>
              <a:off x="1441820" y="6005878"/>
              <a:ext cx="347219" cy="352401"/>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p73"/>
            <p:cNvSpPr/>
            <p:nvPr/>
          </p:nvSpPr>
          <p:spPr>
            <a:xfrm>
              <a:off x="2512448" y="5841762"/>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6" name="Google Shape;266;p73"/>
            <p:cNvSpPr/>
            <p:nvPr/>
          </p:nvSpPr>
          <p:spPr>
            <a:xfrm>
              <a:off x="2387729" y="5241019"/>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7" name="Google Shape;267;p73"/>
            <p:cNvSpPr/>
            <p:nvPr/>
          </p:nvSpPr>
          <p:spPr>
            <a:xfrm>
              <a:off x="1721136" y="5383874"/>
              <a:ext cx="415741" cy="422651"/>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p73"/>
            <p:cNvSpPr/>
            <p:nvPr/>
          </p:nvSpPr>
          <p:spPr>
            <a:xfrm>
              <a:off x="3097372" y="6327434"/>
              <a:ext cx="642038" cy="528026"/>
            </a:xfrm>
            <a:custGeom>
              <a:avLst/>
              <a:gdLst/>
              <a:ahLst/>
              <a:cxnLst/>
              <a:rect l="l" t="t" r="r" b="b"/>
              <a:pathLst>
                <a:path w="708025" h="582295"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p73"/>
            <p:cNvSpPr/>
            <p:nvPr/>
          </p:nvSpPr>
          <p:spPr>
            <a:xfrm>
              <a:off x="1504163" y="4540703"/>
              <a:ext cx="536087"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p73"/>
            <p:cNvSpPr/>
            <p:nvPr/>
          </p:nvSpPr>
          <p:spPr>
            <a:xfrm>
              <a:off x="9598" y="4391414"/>
              <a:ext cx="1292713" cy="2464504"/>
            </a:xfrm>
            <a:custGeom>
              <a:avLst/>
              <a:gdLst/>
              <a:ahLst/>
              <a:cxnLst/>
              <a:rect l="l" t="t" r="r" b="b"/>
              <a:pathLst>
                <a:path w="1425575" h="2717800" extrusionOk="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extrusionOk="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1" name="Google Shape;271;p73"/>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2" name="Google Shape;272;p73"/>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Arial"/>
              <a:buChar char="•"/>
              <a:defRPr>
                <a:solidFill>
                  <a:schemeClr val="lt1"/>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NTR"/>
              <a:buChar char="-"/>
              <a:defRPr>
                <a:solidFill>
                  <a:schemeClr val="lt1"/>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Arial"/>
              <a:buChar char="•"/>
              <a:defRPr>
                <a:solidFill>
                  <a:schemeClr val="lt1"/>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NTR"/>
              <a:buChar char="-"/>
              <a:defRPr>
                <a:solidFill>
                  <a:schemeClr val="lt1"/>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ata Content - 2 Columns">
  <p:cSld name="Data Content - 2 Columns">
    <p:spTree>
      <p:nvGrpSpPr>
        <p:cNvPr id="1" name="Shape 273"/>
        <p:cNvGrpSpPr/>
        <p:nvPr/>
      </p:nvGrpSpPr>
      <p:grpSpPr>
        <a:xfrm>
          <a:off x="0" y="0"/>
          <a:ext cx="0" cy="0"/>
          <a:chOff x="0" y="0"/>
          <a:chExt cx="0" cy="0"/>
        </a:xfrm>
      </p:grpSpPr>
      <p:sp>
        <p:nvSpPr>
          <p:cNvPr id="274" name="Google Shape;274;p74"/>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3200"/>
              <a:buFont typeface="Quicksand"/>
              <a:buNone/>
              <a:defRPr sz="32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5" name="Google Shape;275;p74"/>
          <p:cNvSpPr txBox="1">
            <a:spLocks noGrp="1"/>
          </p:cNvSpPr>
          <p:nvPr>
            <p:ph type="body" idx="1"/>
          </p:nvPr>
        </p:nvSpPr>
        <p:spPr>
          <a:xfrm>
            <a:off x="751840" y="1825625"/>
            <a:ext cx="5267959" cy="36192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3"/>
              </a:buClr>
              <a:buSzPts val="2000"/>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3"/>
              </a:buClr>
              <a:buSzPts val="1800"/>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3"/>
              </a:buClr>
              <a:buSzPts val="1600"/>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3"/>
              </a:buClr>
              <a:buSzPts val="1400"/>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6" name="Google Shape;276;p74"/>
          <p:cNvSpPr>
            <a:spLocks noGrp="1"/>
          </p:cNvSpPr>
          <p:nvPr>
            <p:ph type="chart" idx="2"/>
          </p:nvPr>
        </p:nvSpPr>
        <p:spPr>
          <a:xfrm>
            <a:off x="6172201" y="1825625"/>
            <a:ext cx="5282789" cy="3619212"/>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7" name="Google Shape;277;p74"/>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ate Content">
  <p:cSld name="Date Content">
    <p:spTree>
      <p:nvGrpSpPr>
        <p:cNvPr id="1" name="Shape 278"/>
        <p:cNvGrpSpPr/>
        <p:nvPr/>
      </p:nvGrpSpPr>
      <p:grpSpPr>
        <a:xfrm>
          <a:off x="0" y="0"/>
          <a:ext cx="0" cy="0"/>
          <a:chOff x="0" y="0"/>
          <a:chExt cx="0" cy="0"/>
        </a:xfrm>
      </p:grpSpPr>
      <p:sp>
        <p:nvSpPr>
          <p:cNvPr id="279" name="Google Shape;279;p75"/>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3200"/>
              <a:buFont typeface="Quicksand"/>
              <a:buNone/>
              <a:defRPr sz="32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0" name="Google Shape;280;p75"/>
          <p:cNvSpPr>
            <a:spLocks noGrp="1"/>
          </p:cNvSpPr>
          <p:nvPr>
            <p:ph type="chart" idx="2"/>
          </p:nvPr>
        </p:nvSpPr>
        <p:spPr>
          <a:xfrm>
            <a:off x="751839" y="1825625"/>
            <a:ext cx="10703151" cy="3858202"/>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1" name="Google Shape;281;p75"/>
          <p:cNvSpPr txBox="1">
            <a:spLocks noGrp="1"/>
          </p:cNvSpPr>
          <p:nvPr>
            <p:ph type="ftr" idx="11"/>
          </p:nvPr>
        </p:nvSpPr>
        <p:spPr>
          <a:xfrm>
            <a:off x="751838" y="6114954"/>
            <a:ext cx="8904069"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ation Slide - Blue">
  <p:cSld name="Quotation Slide - Blue">
    <p:spTree>
      <p:nvGrpSpPr>
        <p:cNvPr id="1" name="Shape 282"/>
        <p:cNvGrpSpPr/>
        <p:nvPr/>
      </p:nvGrpSpPr>
      <p:grpSpPr>
        <a:xfrm>
          <a:off x="0" y="0"/>
          <a:ext cx="0" cy="0"/>
          <a:chOff x="0" y="0"/>
          <a:chExt cx="0" cy="0"/>
        </a:xfrm>
      </p:grpSpPr>
      <p:sp>
        <p:nvSpPr>
          <p:cNvPr id="283" name="Google Shape;283;p76"/>
          <p:cNvSpPr txBox="1">
            <a:spLocks noGrp="1"/>
          </p:cNvSpPr>
          <p:nvPr>
            <p:ph type="title"/>
          </p:nvPr>
        </p:nvSpPr>
        <p:spPr>
          <a:xfrm>
            <a:off x="714520" y="365125"/>
            <a:ext cx="6475989" cy="435549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3"/>
              </a:buClr>
              <a:buSzPts val="4400"/>
              <a:buFont typeface="Quicksand"/>
              <a:buNone/>
              <a:defRPr sz="44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4" name="Google Shape;284;p76"/>
          <p:cNvSpPr txBox="1">
            <a:spLocks noGrp="1"/>
          </p:cNvSpPr>
          <p:nvPr>
            <p:ph type="body" idx="1"/>
          </p:nvPr>
        </p:nvSpPr>
        <p:spPr>
          <a:xfrm>
            <a:off x="714520" y="4862945"/>
            <a:ext cx="6475989" cy="4913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
              <a:buFont typeface="Quicksand Medium"/>
              <a:buNone/>
              <a:defRPr sz="2000" b="0">
                <a:solidFill>
                  <a:schemeClr val="l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85" name="Google Shape;285;p76"/>
          <p:cNvSpPr txBox="1">
            <a:spLocks noGrp="1"/>
          </p:cNvSpPr>
          <p:nvPr>
            <p:ph type="ftr" idx="11"/>
          </p:nvPr>
        </p:nvSpPr>
        <p:spPr>
          <a:xfrm>
            <a:off x="746347" y="6127750"/>
            <a:ext cx="892732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6" name="Google Shape;286;p76"/>
          <p:cNvSpPr/>
          <p:nvPr/>
        </p:nvSpPr>
        <p:spPr>
          <a:xfrm>
            <a:off x="7805550" y="0"/>
            <a:ext cx="4391193"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ation Slide - Green">
  <p:cSld name="Quotation Slide - Green">
    <p:spTree>
      <p:nvGrpSpPr>
        <p:cNvPr id="1" name="Shape 287"/>
        <p:cNvGrpSpPr/>
        <p:nvPr/>
      </p:nvGrpSpPr>
      <p:grpSpPr>
        <a:xfrm>
          <a:off x="0" y="0"/>
          <a:ext cx="0" cy="0"/>
          <a:chOff x="0" y="0"/>
          <a:chExt cx="0" cy="0"/>
        </a:xfrm>
      </p:grpSpPr>
      <p:sp>
        <p:nvSpPr>
          <p:cNvPr id="288" name="Google Shape;288;p77"/>
          <p:cNvSpPr txBox="1">
            <a:spLocks noGrp="1"/>
          </p:cNvSpPr>
          <p:nvPr>
            <p:ph type="title"/>
          </p:nvPr>
        </p:nvSpPr>
        <p:spPr>
          <a:xfrm>
            <a:off x="4301835" y="365125"/>
            <a:ext cx="7232073" cy="4355493"/>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Clr>
                <a:schemeClr val="accent3"/>
              </a:buClr>
              <a:buSzPts val="4000"/>
              <a:buFont typeface="Quicksand"/>
              <a:buNone/>
              <a:defRPr sz="40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9" name="Google Shape;289;p77"/>
          <p:cNvSpPr txBox="1">
            <a:spLocks noGrp="1"/>
          </p:cNvSpPr>
          <p:nvPr>
            <p:ph type="body" idx="1"/>
          </p:nvPr>
        </p:nvSpPr>
        <p:spPr>
          <a:xfrm>
            <a:off x="4301836" y="4862945"/>
            <a:ext cx="7232072" cy="440575"/>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accent1"/>
              </a:buClr>
              <a:buSzPts val="2000"/>
              <a:buFont typeface="Quicksand Medium"/>
              <a:buNone/>
              <a:defRPr sz="20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90" name="Google Shape;290;p77"/>
          <p:cNvSpPr txBox="1">
            <a:spLocks noGrp="1"/>
          </p:cNvSpPr>
          <p:nvPr>
            <p:ph type="ftr" idx="11"/>
          </p:nvPr>
        </p:nvSpPr>
        <p:spPr>
          <a:xfrm>
            <a:off x="751840" y="6127750"/>
            <a:ext cx="8890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1" name="Google Shape;291;p77"/>
          <p:cNvSpPr/>
          <p:nvPr/>
        </p:nvSpPr>
        <p:spPr>
          <a:xfrm>
            <a:off x="108938" y="-20309"/>
            <a:ext cx="3349537" cy="4281787"/>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ation Slide - Purple">
  <p:cSld name="Quotation Slide - Purple">
    <p:spTree>
      <p:nvGrpSpPr>
        <p:cNvPr id="1" name="Shape 292"/>
        <p:cNvGrpSpPr/>
        <p:nvPr/>
      </p:nvGrpSpPr>
      <p:grpSpPr>
        <a:xfrm>
          <a:off x="0" y="0"/>
          <a:ext cx="0" cy="0"/>
          <a:chOff x="0" y="0"/>
          <a:chExt cx="0" cy="0"/>
        </a:xfrm>
      </p:grpSpPr>
      <p:sp>
        <p:nvSpPr>
          <p:cNvPr id="293" name="Google Shape;293;p78"/>
          <p:cNvSpPr txBox="1">
            <a:spLocks noGrp="1"/>
          </p:cNvSpPr>
          <p:nvPr>
            <p:ph type="title"/>
          </p:nvPr>
        </p:nvSpPr>
        <p:spPr>
          <a:xfrm>
            <a:off x="711200" y="365125"/>
            <a:ext cx="6479308" cy="435549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3"/>
              </a:buClr>
              <a:buSzPts val="4000"/>
              <a:buFont typeface="Quicksand"/>
              <a:buNone/>
              <a:defRPr sz="40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4" name="Google Shape;294;p78"/>
          <p:cNvSpPr txBox="1">
            <a:spLocks noGrp="1"/>
          </p:cNvSpPr>
          <p:nvPr>
            <p:ph type="body" idx="1"/>
          </p:nvPr>
        </p:nvSpPr>
        <p:spPr>
          <a:xfrm>
            <a:off x="711200" y="4862945"/>
            <a:ext cx="6479307" cy="501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
              <a:buFont typeface="Quicksand Medium"/>
              <a:buNone/>
              <a:defRPr sz="2000" b="0">
                <a:solidFill>
                  <a:schemeClr val="l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95" name="Google Shape;295;p78"/>
          <p:cNvSpPr txBox="1">
            <a:spLocks noGrp="1"/>
          </p:cNvSpPr>
          <p:nvPr>
            <p:ph type="ftr" idx="11"/>
          </p:nvPr>
        </p:nvSpPr>
        <p:spPr>
          <a:xfrm>
            <a:off x="741680" y="6127750"/>
            <a:ext cx="8930639"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6" name="Google Shape;296;p78"/>
          <p:cNvSpPr/>
          <p:nvPr/>
        </p:nvSpPr>
        <p:spPr>
          <a:xfrm>
            <a:off x="7805550" y="0"/>
            <a:ext cx="4391193"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Divider - Neon">
  <p:cSld name="Section Divider - Neon">
    <p:spTree>
      <p:nvGrpSpPr>
        <p:cNvPr id="1" name="Shape 297"/>
        <p:cNvGrpSpPr/>
        <p:nvPr/>
      </p:nvGrpSpPr>
      <p:grpSpPr>
        <a:xfrm>
          <a:off x="0" y="0"/>
          <a:ext cx="0" cy="0"/>
          <a:chOff x="0" y="0"/>
          <a:chExt cx="0" cy="0"/>
        </a:xfrm>
      </p:grpSpPr>
      <p:sp>
        <p:nvSpPr>
          <p:cNvPr id="298" name="Google Shape;298;p79"/>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99" name="Google Shape;299;p79"/>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0" name="Google Shape;300;p79"/>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01" name="Google Shape;301;p79"/>
          <p:cNvGrpSpPr/>
          <p:nvPr/>
        </p:nvGrpSpPr>
        <p:grpSpPr>
          <a:xfrm>
            <a:off x="10681097" y="5820975"/>
            <a:ext cx="651093" cy="708475"/>
            <a:chOff x="5598848" y="1620229"/>
            <a:chExt cx="2189904" cy="2382902"/>
          </a:xfrm>
        </p:grpSpPr>
        <p:pic>
          <p:nvPicPr>
            <p:cNvPr id="302" name="Google Shape;302;p79"/>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303" name="Google Shape;303;p79"/>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304" name="Google Shape;304;p79"/>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305" name="Google Shape;305;p79"/>
          <p:cNvGrpSpPr/>
          <p:nvPr/>
        </p:nvGrpSpPr>
        <p:grpSpPr>
          <a:xfrm>
            <a:off x="6109850" y="-1"/>
            <a:ext cx="6097260" cy="1857721"/>
            <a:chOff x="6613002" y="0"/>
            <a:chExt cx="5573326" cy="1698088"/>
          </a:xfrm>
        </p:grpSpPr>
        <p:sp>
          <p:nvSpPr>
            <p:cNvPr id="306" name="Google Shape;306;p79"/>
            <p:cNvSpPr/>
            <p:nvPr/>
          </p:nvSpPr>
          <p:spPr>
            <a:xfrm>
              <a:off x="7850787" y="1099048"/>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7" name="Google Shape;307;p79"/>
            <p:cNvSpPr/>
            <p:nvPr/>
          </p:nvSpPr>
          <p:spPr>
            <a:xfrm>
              <a:off x="8748519" y="377061"/>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8" name="Google Shape;308;p79"/>
            <p:cNvSpPr/>
            <p:nvPr/>
          </p:nvSpPr>
          <p:spPr>
            <a:xfrm>
              <a:off x="10402442" y="0"/>
              <a:ext cx="1783886" cy="1698088"/>
            </a:xfrm>
            <a:custGeom>
              <a:avLst/>
              <a:gdLst/>
              <a:ahLst/>
              <a:cxnLst/>
              <a:rect l="l" t="t" r="r" b="b"/>
              <a:pathLst>
                <a:path w="1967230" h="1872614" extrusionOk="0">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9" name="Google Shape;309;p79"/>
            <p:cNvSpPr/>
            <p:nvPr/>
          </p:nvSpPr>
          <p:spPr>
            <a:xfrm>
              <a:off x="6613002" y="0"/>
              <a:ext cx="2077554" cy="995015"/>
            </a:xfrm>
            <a:custGeom>
              <a:avLst/>
              <a:gdLst/>
              <a:ahLst/>
              <a:cxnLst/>
              <a:rect l="l" t="t" r="r" b="b"/>
              <a:pathLst>
                <a:path w="2291079" h="1097280" extrusionOk="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0" name="Google Shape;310;p79"/>
            <p:cNvSpPr/>
            <p:nvPr/>
          </p:nvSpPr>
          <p:spPr>
            <a:xfrm>
              <a:off x="9031060" y="1"/>
              <a:ext cx="1214402" cy="285030"/>
            </a:xfrm>
            <a:custGeom>
              <a:avLst/>
              <a:gdLst/>
              <a:ahLst/>
              <a:cxnLst/>
              <a:rect l="l" t="t" r="r" b="b"/>
              <a:pathLst>
                <a:path w="1339215" h="314325" extrusionOk="0">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1" name="Google Shape;311;p79"/>
            <p:cNvSpPr/>
            <p:nvPr/>
          </p:nvSpPr>
          <p:spPr>
            <a:xfrm>
              <a:off x="9389760" y="472058"/>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12" name="Google Shape;312;p79"/>
          <p:cNvSpPr txBox="1">
            <a:spLocks noGrp="1"/>
          </p:cNvSpPr>
          <p:nvPr>
            <p:ph type="body" idx="1"/>
          </p:nvPr>
        </p:nvSpPr>
        <p:spPr>
          <a:xfrm>
            <a:off x="6474373" y="2074718"/>
            <a:ext cx="4857818" cy="34664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3200"/>
              <a:buFont typeface="Quicksand"/>
              <a:buNone/>
              <a:defRPr sz="32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3" name="Google Shape;313;p79"/>
          <p:cNvSpPr>
            <a:spLocks noGrp="1"/>
          </p:cNvSpPr>
          <p:nvPr>
            <p:ph type="pic" idx="2"/>
          </p:nvPr>
        </p:nvSpPr>
        <p:spPr>
          <a:xfrm>
            <a:off x="-1635760" y="-683147"/>
            <a:ext cx="7573873" cy="7212597"/>
          </a:xfrm>
          <a:prstGeom prst="ellipse">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Divider - White Green">
  <p:cSld name="Section Divider - White Green">
    <p:spTree>
      <p:nvGrpSpPr>
        <p:cNvPr id="1" name="Shape 314"/>
        <p:cNvGrpSpPr/>
        <p:nvPr/>
      </p:nvGrpSpPr>
      <p:grpSpPr>
        <a:xfrm>
          <a:off x="0" y="0"/>
          <a:ext cx="0" cy="0"/>
          <a:chOff x="0" y="0"/>
          <a:chExt cx="0" cy="0"/>
        </a:xfrm>
      </p:grpSpPr>
      <p:sp>
        <p:nvSpPr>
          <p:cNvPr id="315" name="Google Shape;315;p80"/>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316" name="Google Shape;316;p80"/>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317" name="Google Shape;317;p80"/>
          <p:cNvGrpSpPr/>
          <p:nvPr/>
        </p:nvGrpSpPr>
        <p:grpSpPr>
          <a:xfrm>
            <a:off x="9598" y="0"/>
            <a:ext cx="5429576" cy="1714213"/>
            <a:chOff x="9598" y="0"/>
            <a:chExt cx="5429576" cy="1714213"/>
          </a:xfrm>
        </p:grpSpPr>
        <p:sp>
          <p:nvSpPr>
            <p:cNvPr id="318" name="Google Shape;318;p80"/>
            <p:cNvSpPr/>
            <p:nvPr/>
          </p:nvSpPr>
          <p:spPr>
            <a:xfrm>
              <a:off x="807663" y="1115370"/>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80"/>
            <p:cNvSpPr/>
            <p:nvPr/>
          </p:nvSpPr>
          <p:spPr>
            <a:xfrm>
              <a:off x="1705395" y="393384"/>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0" name="Google Shape;320;p80"/>
            <p:cNvSpPr/>
            <p:nvPr/>
          </p:nvSpPr>
          <p:spPr>
            <a:xfrm>
              <a:off x="3359317" y="1"/>
              <a:ext cx="2079857" cy="1714212"/>
            </a:xfrm>
            <a:custGeom>
              <a:avLst/>
              <a:gdLst/>
              <a:ahLst/>
              <a:cxnLst/>
              <a:rect l="l" t="t" r="r" b="b"/>
              <a:pathLst>
                <a:path w="2293620" h="1890395" extrusionOk="0">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1" name="Google Shape;321;p80"/>
            <p:cNvSpPr/>
            <p:nvPr/>
          </p:nvSpPr>
          <p:spPr>
            <a:xfrm>
              <a:off x="9598" y="0"/>
              <a:ext cx="1638204" cy="1011138"/>
            </a:xfrm>
            <a:custGeom>
              <a:avLst/>
              <a:gdLst/>
              <a:ahLst/>
              <a:cxnLst/>
              <a:rect l="l" t="t" r="r" b="b"/>
              <a:pathLst>
                <a:path w="1806575" h="1115060" extrusionOk="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2" name="Google Shape;322;p80"/>
            <p:cNvSpPr/>
            <p:nvPr/>
          </p:nvSpPr>
          <p:spPr>
            <a:xfrm>
              <a:off x="1974763" y="1"/>
              <a:ext cx="1240889" cy="301153"/>
            </a:xfrm>
            <a:custGeom>
              <a:avLst/>
              <a:gdLst/>
              <a:ahLst/>
              <a:cxnLst/>
              <a:rect l="l" t="t" r="r" b="b"/>
              <a:pathLst>
                <a:path w="1368425" h="332105" extrusionOk="0">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p80"/>
            <p:cNvSpPr/>
            <p:nvPr/>
          </p:nvSpPr>
          <p:spPr>
            <a:xfrm>
              <a:off x="2346635" y="488381"/>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24" name="Google Shape;324;p80"/>
          <p:cNvSpPr txBox="1">
            <a:spLocks noGrp="1"/>
          </p:cNvSpPr>
          <p:nvPr>
            <p:ph type="body" idx="1"/>
          </p:nvPr>
        </p:nvSpPr>
        <p:spPr>
          <a:xfrm>
            <a:off x="735724" y="1849816"/>
            <a:ext cx="4351283" cy="33643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200"/>
              <a:buFont typeface="Quicksand"/>
              <a:buNone/>
              <a:defRPr sz="3200">
                <a:solidFill>
                  <a:schemeClr val="dk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25" name="Google Shape;325;p80"/>
          <p:cNvSpPr>
            <a:spLocks noGrp="1"/>
          </p:cNvSpPr>
          <p:nvPr>
            <p:ph type="pic" idx="2"/>
          </p:nvPr>
        </p:nvSpPr>
        <p:spPr>
          <a:xfrm>
            <a:off x="6284881" y="-715900"/>
            <a:ext cx="7293907" cy="7195979"/>
          </a:xfrm>
          <a:prstGeom prst="ellipse">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llage Slide - Purple">
  <p:cSld name="Collage Slide - Purple">
    <p:spTree>
      <p:nvGrpSpPr>
        <p:cNvPr id="1" name="Shape 326"/>
        <p:cNvGrpSpPr/>
        <p:nvPr/>
      </p:nvGrpSpPr>
      <p:grpSpPr>
        <a:xfrm>
          <a:off x="0" y="0"/>
          <a:ext cx="0" cy="0"/>
          <a:chOff x="0" y="0"/>
          <a:chExt cx="0" cy="0"/>
        </a:xfrm>
      </p:grpSpPr>
      <p:sp>
        <p:nvSpPr>
          <p:cNvPr id="327" name="Google Shape;327;p81"/>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8" name="Google Shape;328;p81"/>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29" name="Google Shape;329;p81"/>
          <p:cNvGrpSpPr/>
          <p:nvPr/>
        </p:nvGrpSpPr>
        <p:grpSpPr>
          <a:xfrm>
            <a:off x="10681097" y="5820975"/>
            <a:ext cx="651093" cy="708475"/>
            <a:chOff x="5598848" y="1620229"/>
            <a:chExt cx="2189904" cy="2382902"/>
          </a:xfrm>
        </p:grpSpPr>
        <p:pic>
          <p:nvPicPr>
            <p:cNvPr id="330" name="Google Shape;330;p81"/>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331" name="Google Shape;331;p81"/>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332" name="Google Shape;332;p81"/>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333" name="Google Shape;333;p81"/>
          <p:cNvSpPr txBox="1">
            <a:spLocks noGrp="1"/>
          </p:cNvSpPr>
          <p:nvPr>
            <p:ph type="body" idx="1"/>
          </p:nvPr>
        </p:nvSpPr>
        <p:spPr>
          <a:xfrm>
            <a:off x="7658028" y="4109545"/>
            <a:ext cx="4243583" cy="143685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4" name="Google Shape;334;p81"/>
          <p:cNvSpPr/>
          <p:nvPr/>
        </p:nvSpPr>
        <p:spPr>
          <a:xfrm>
            <a:off x="8504433" y="4290554"/>
            <a:ext cx="456048" cy="456048"/>
          </a:xfrm>
          <a:custGeom>
            <a:avLst/>
            <a:gdLst/>
            <a:ahLst/>
            <a:cxnLst/>
            <a:rect l="l" t="t" r="r" b="b"/>
            <a:pathLst>
              <a:path w="502920"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5" name="Google Shape;335;p81"/>
          <p:cNvSpPr/>
          <p:nvPr/>
        </p:nvSpPr>
        <p:spPr>
          <a:xfrm>
            <a:off x="2057190" y="5942400"/>
            <a:ext cx="456048" cy="456048"/>
          </a:xfrm>
          <a:custGeom>
            <a:avLst/>
            <a:gdLst/>
            <a:ahLst/>
            <a:cxnLst/>
            <a:rect l="l" t="t" r="r" b="b"/>
            <a:pathLst>
              <a:path w="502919" h="502920" extrusionOk="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6" name="Google Shape;336;p81"/>
          <p:cNvSpPr/>
          <p:nvPr/>
        </p:nvSpPr>
        <p:spPr>
          <a:xfrm>
            <a:off x="8267563" y="4977217"/>
            <a:ext cx="2079857" cy="1878320"/>
          </a:xfrm>
          <a:custGeom>
            <a:avLst/>
            <a:gdLst/>
            <a:ahLst/>
            <a:cxnLst/>
            <a:rect l="l" t="t" r="r" b="b"/>
            <a:pathLst>
              <a:path w="2293620" h="2071370" extrusionOk="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7" name="Google Shape;337;p81"/>
          <p:cNvSpPr/>
          <p:nvPr/>
        </p:nvSpPr>
        <p:spPr>
          <a:xfrm>
            <a:off x="10400414" y="1"/>
            <a:ext cx="1786189" cy="1731487"/>
          </a:xfrm>
          <a:custGeom>
            <a:avLst/>
            <a:gdLst/>
            <a:ahLst/>
            <a:cxnLst/>
            <a:rect l="l" t="t" r="r" b="b"/>
            <a:pathLst>
              <a:path w="1969769" h="1909445" extrusionOk="0">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8" name="Google Shape;338;p81"/>
          <p:cNvSpPr/>
          <p:nvPr/>
        </p:nvSpPr>
        <p:spPr>
          <a:xfrm>
            <a:off x="4070293" y="0"/>
            <a:ext cx="2079857" cy="1720546"/>
          </a:xfrm>
          <a:custGeom>
            <a:avLst/>
            <a:gdLst/>
            <a:ahLst/>
            <a:cxnLst/>
            <a:rect l="l" t="t" r="r" b="b"/>
            <a:pathLst>
              <a:path w="2293620" h="1897380" extrusionOk="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9" name="Google Shape;339;p81"/>
          <p:cNvSpPr/>
          <p:nvPr/>
        </p:nvSpPr>
        <p:spPr>
          <a:xfrm>
            <a:off x="10321566" y="3966353"/>
            <a:ext cx="1580045" cy="1580045"/>
          </a:xfrm>
          <a:custGeom>
            <a:avLst/>
            <a:gdLst/>
            <a:ahLst/>
            <a:cxnLst/>
            <a:rect l="l" t="t" r="r" b="b"/>
            <a:pathLst>
              <a:path w="1742440" h="1742439"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0" name="Google Shape;340;p81"/>
          <p:cNvSpPr/>
          <p:nvPr/>
        </p:nvSpPr>
        <p:spPr>
          <a:xfrm>
            <a:off x="7835316" y="4563116"/>
            <a:ext cx="726683" cy="726683"/>
          </a:xfrm>
          <a:custGeom>
            <a:avLst/>
            <a:gdLst/>
            <a:ahLst/>
            <a:cxnLst/>
            <a:rect l="l" t="t" r="r" b="b"/>
            <a:pathLst>
              <a:path w="801370" h="801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1" name="Google Shape;341;p81"/>
          <p:cNvSpPr/>
          <p:nvPr/>
        </p:nvSpPr>
        <p:spPr>
          <a:xfrm>
            <a:off x="1216272" y="5587712"/>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2" name="Google Shape;342;p81"/>
          <p:cNvSpPr/>
          <p:nvPr/>
        </p:nvSpPr>
        <p:spPr>
          <a:xfrm>
            <a:off x="1412140" y="6469124"/>
            <a:ext cx="726683" cy="386373"/>
          </a:xfrm>
          <a:custGeom>
            <a:avLst/>
            <a:gdLst/>
            <a:ahLst/>
            <a:cxnLst/>
            <a:rect l="l" t="t" r="r" b="b"/>
            <a:pathLst>
              <a:path w="801369" h="426084"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3" name="Google Shape;343;p81"/>
          <p:cNvSpPr/>
          <p:nvPr/>
        </p:nvSpPr>
        <p:spPr>
          <a:xfrm>
            <a:off x="6266493" y="1757951"/>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4" name="Google Shape;344;p81"/>
          <p:cNvSpPr/>
          <p:nvPr/>
        </p:nvSpPr>
        <p:spPr>
          <a:xfrm>
            <a:off x="5464115" y="1757951"/>
            <a:ext cx="461393" cy="46139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5" name="Google Shape;345;p81"/>
          <p:cNvSpPr/>
          <p:nvPr/>
        </p:nvSpPr>
        <p:spPr>
          <a:xfrm>
            <a:off x="11179577" y="5951053"/>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6" name="Google Shape;346;p81"/>
          <p:cNvSpPr>
            <a:spLocks noGrp="1"/>
          </p:cNvSpPr>
          <p:nvPr>
            <p:ph type="pic" idx="2"/>
          </p:nvPr>
        </p:nvSpPr>
        <p:spPr>
          <a:xfrm>
            <a:off x="-675252" y="3608859"/>
            <a:ext cx="2541584" cy="2507461"/>
          </a:xfrm>
          <a:prstGeom prst="ellipse">
            <a:avLst/>
          </a:prstGeom>
          <a:noFill/>
          <a:ln>
            <a:noFill/>
          </a:ln>
        </p:spPr>
      </p:sp>
      <p:sp>
        <p:nvSpPr>
          <p:cNvPr id="347" name="Google Shape;347;p81"/>
          <p:cNvSpPr>
            <a:spLocks noGrp="1"/>
          </p:cNvSpPr>
          <p:nvPr>
            <p:ph type="pic" idx="3"/>
          </p:nvPr>
        </p:nvSpPr>
        <p:spPr>
          <a:xfrm>
            <a:off x="397941" y="157862"/>
            <a:ext cx="3133347" cy="3091279"/>
          </a:xfrm>
          <a:prstGeom prst="ellipse">
            <a:avLst/>
          </a:prstGeom>
          <a:noFill/>
          <a:ln>
            <a:noFill/>
          </a:ln>
        </p:spPr>
      </p:sp>
      <p:sp>
        <p:nvSpPr>
          <p:cNvPr id="348" name="Google Shape;348;p81"/>
          <p:cNvSpPr>
            <a:spLocks noGrp="1"/>
          </p:cNvSpPr>
          <p:nvPr>
            <p:ph type="pic" idx="4"/>
          </p:nvPr>
        </p:nvSpPr>
        <p:spPr>
          <a:xfrm>
            <a:off x="7165783" y="337721"/>
            <a:ext cx="3133347" cy="3091279"/>
          </a:xfrm>
          <a:prstGeom prst="ellipse">
            <a:avLst/>
          </a:prstGeom>
          <a:noFill/>
          <a:ln>
            <a:noFill/>
          </a:ln>
        </p:spPr>
      </p:sp>
      <p:sp>
        <p:nvSpPr>
          <p:cNvPr id="349" name="Google Shape;349;p81"/>
          <p:cNvSpPr>
            <a:spLocks noGrp="1"/>
          </p:cNvSpPr>
          <p:nvPr>
            <p:ph type="pic" idx="5"/>
          </p:nvPr>
        </p:nvSpPr>
        <p:spPr>
          <a:xfrm>
            <a:off x="2610263" y="2722475"/>
            <a:ext cx="4695781" cy="4632736"/>
          </a:xfrm>
          <a:prstGeom prst="ellipse">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End slide">
  <p:cSld name="End slide">
    <p:bg>
      <p:bgPr>
        <a:solidFill>
          <a:srgbClr val="FFFFFF"/>
        </a:solidFill>
        <a:effectLst/>
      </p:bgPr>
    </p:bg>
    <p:spTree>
      <p:nvGrpSpPr>
        <p:cNvPr id="1" name="Shape 350"/>
        <p:cNvGrpSpPr/>
        <p:nvPr/>
      </p:nvGrpSpPr>
      <p:grpSpPr>
        <a:xfrm>
          <a:off x="0" y="0"/>
          <a:ext cx="0" cy="0"/>
          <a:chOff x="0" y="0"/>
          <a:chExt cx="0" cy="0"/>
        </a:xfrm>
      </p:grpSpPr>
      <p:sp>
        <p:nvSpPr>
          <p:cNvPr id="351" name="Google Shape;351;p82"/>
          <p:cNvSpPr/>
          <p:nvPr/>
        </p:nvSpPr>
        <p:spPr>
          <a:xfrm>
            <a:off x="10558914" y="5736657"/>
            <a:ext cx="837398" cy="83739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52"/>
        <p:cNvGrpSpPr/>
        <p:nvPr/>
      </p:nvGrpSpPr>
      <p:grpSpPr>
        <a:xfrm>
          <a:off x="0" y="0"/>
          <a:ext cx="0" cy="0"/>
          <a:chOff x="0" y="0"/>
          <a:chExt cx="0" cy="0"/>
        </a:xfrm>
      </p:grpSpPr>
      <p:sp>
        <p:nvSpPr>
          <p:cNvPr id="353" name="Google Shape;353;p83"/>
          <p:cNvSpPr txBox="1">
            <a:spLocks noGrp="1"/>
          </p:cNvSpPr>
          <p:nvPr>
            <p:ph type="ftr" idx="11"/>
          </p:nvPr>
        </p:nvSpPr>
        <p:spPr>
          <a:xfrm>
            <a:off x="741680" y="6311900"/>
            <a:ext cx="890016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50635-9265-155B-C1C5-2D03CEED11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6CDC98-398A-F326-A3B8-7A7DBD7810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12C582-91A4-3742-8D3A-19F8AFFF8C5B}"/>
              </a:ext>
            </a:extLst>
          </p:cNvPr>
          <p:cNvSpPr>
            <a:spLocks noGrp="1"/>
          </p:cNvSpPr>
          <p:nvPr>
            <p:ph type="dt" sz="half" idx="10"/>
          </p:nvPr>
        </p:nvSpPr>
        <p:spPr/>
        <p:txBody>
          <a:bodyPr/>
          <a:lstStyle/>
          <a:p>
            <a:fld id="{1B2F9689-9984-AA40-B742-A948345F574F}" type="datetimeFigureOut">
              <a:rPr lang="it-IT" smtClean="0"/>
              <a:t>30/04/23</a:t>
            </a:fld>
            <a:endParaRPr lang="it-IT"/>
          </a:p>
        </p:txBody>
      </p:sp>
      <p:sp>
        <p:nvSpPr>
          <p:cNvPr id="5" name="Footer Placeholder 4">
            <a:extLst>
              <a:ext uri="{FF2B5EF4-FFF2-40B4-BE49-F238E27FC236}">
                <a16:creationId xmlns:a16="http://schemas.microsoft.com/office/drawing/2014/main" id="{2FEEA720-369D-333E-908A-A9E9978D1161}"/>
              </a:ext>
            </a:extLst>
          </p:cNvPr>
          <p:cNvSpPr>
            <a:spLocks noGrp="1"/>
          </p:cNvSpPr>
          <p:nvPr>
            <p:ph type="ftr" sz="quarter" idx="11"/>
          </p:nvPr>
        </p:nvSpPr>
        <p:spPr/>
        <p:txBody>
          <a:bodyPr/>
          <a:lstStyle/>
          <a:p>
            <a:endParaRPr lang="it-IT"/>
          </a:p>
        </p:txBody>
      </p:sp>
      <p:sp>
        <p:nvSpPr>
          <p:cNvPr id="6" name="Slide Number Placeholder 5">
            <a:extLst>
              <a:ext uri="{FF2B5EF4-FFF2-40B4-BE49-F238E27FC236}">
                <a16:creationId xmlns:a16="http://schemas.microsoft.com/office/drawing/2014/main" id="{5B4FD531-6D4F-1B28-7344-B388FB663BF1}"/>
              </a:ext>
            </a:extLst>
          </p:cNvPr>
          <p:cNvSpPr>
            <a:spLocks noGrp="1"/>
          </p:cNvSpPr>
          <p:nvPr>
            <p:ph type="sldNum" sz="quarter" idx="12"/>
          </p:nvPr>
        </p:nvSpPr>
        <p:spPr/>
        <p:txBody>
          <a:bodyPr/>
          <a:lstStyle/>
          <a:p>
            <a:fld id="{ABFB525C-66E4-C94E-A09E-15E655680CC0}" type="slidenum">
              <a:rPr lang="it-IT" smtClean="0"/>
              <a:t>‹#›</a:t>
            </a:fld>
            <a:endParaRPr lang="it-IT"/>
          </a:p>
        </p:txBody>
      </p:sp>
    </p:spTree>
    <p:extLst>
      <p:ext uri="{BB962C8B-B14F-4D97-AF65-F5344CB8AC3E}">
        <p14:creationId xmlns:p14="http://schemas.microsoft.com/office/powerpoint/2010/main" val="8915944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17F0E-7E84-20AA-3039-DD870C0967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A84387-9EF1-201D-6281-554E68A116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9C290D-E5D3-1458-E5D4-651F9B9B86B2}"/>
              </a:ext>
            </a:extLst>
          </p:cNvPr>
          <p:cNvSpPr>
            <a:spLocks noGrp="1"/>
          </p:cNvSpPr>
          <p:nvPr>
            <p:ph type="dt" sz="half" idx="10"/>
          </p:nvPr>
        </p:nvSpPr>
        <p:spPr/>
        <p:txBody>
          <a:bodyPr/>
          <a:lstStyle/>
          <a:p>
            <a:fld id="{1B2F9689-9984-AA40-B742-A948345F574F}" type="datetimeFigureOut">
              <a:rPr lang="it-IT" smtClean="0"/>
              <a:t>30/04/23</a:t>
            </a:fld>
            <a:endParaRPr lang="it-IT"/>
          </a:p>
        </p:txBody>
      </p:sp>
      <p:sp>
        <p:nvSpPr>
          <p:cNvPr id="5" name="Footer Placeholder 4">
            <a:extLst>
              <a:ext uri="{FF2B5EF4-FFF2-40B4-BE49-F238E27FC236}">
                <a16:creationId xmlns:a16="http://schemas.microsoft.com/office/drawing/2014/main" id="{A879D0F7-2737-A1E9-A23C-0C6402482CAF}"/>
              </a:ext>
            </a:extLst>
          </p:cNvPr>
          <p:cNvSpPr>
            <a:spLocks noGrp="1"/>
          </p:cNvSpPr>
          <p:nvPr>
            <p:ph type="ftr" sz="quarter" idx="11"/>
          </p:nvPr>
        </p:nvSpPr>
        <p:spPr/>
        <p:txBody>
          <a:bodyPr/>
          <a:lstStyle/>
          <a:p>
            <a:endParaRPr lang="it-IT"/>
          </a:p>
        </p:txBody>
      </p:sp>
      <p:sp>
        <p:nvSpPr>
          <p:cNvPr id="6" name="Slide Number Placeholder 5">
            <a:extLst>
              <a:ext uri="{FF2B5EF4-FFF2-40B4-BE49-F238E27FC236}">
                <a16:creationId xmlns:a16="http://schemas.microsoft.com/office/drawing/2014/main" id="{03ED1528-A46D-663E-4A30-6C4D4AA6BF15}"/>
              </a:ext>
            </a:extLst>
          </p:cNvPr>
          <p:cNvSpPr>
            <a:spLocks noGrp="1"/>
          </p:cNvSpPr>
          <p:nvPr>
            <p:ph type="sldNum" sz="quarter" idx="12"/>
          </p:nvPr>
        </p:nvSpPr>
        <p:spPr/>
        <p:txBody>
          <a:bodyPr/>
          <a:lstStyle/>
          <a:p>
            <a:fld id="{ABFB525C-66E4-C94E-A09E-15E655680CC0}" type="slidenum">
              <a:rPr lang="it-IT" smtClean="0"/>
              <a:t>‹#›</a:t>
            </a:fld>
            <a:endParaRPr lang="it-IT"/>
          </a:p>
        </p:txBody>
      </p:sp>
    </p:spTree>
    <p:extLst>
      <p:ext uri="{BB962C8B-B14F-4D97-AF65-F5344CB8AC3E}">
        <p14:creationId xmlns:p14="http://schemas.microsoft.com/office/powerpoint/2010/main" val="31528212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487DB-FB1A-27EB-EAB1-4D19CD9BA3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4BF6DB5-92F5-D421-1686-3F651EDB48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C57ACC-D5CB-A412-0B25-C98F1925119C}"/>
              </a:ext>
            </a:extLst>
          </p:cNvPr>
          <p:cNvSpPr>
            <a:spLocks noGrp="1"/>
          </p:cNvSpPr>
          <p:nvPr>
            <p:ph type="dt" sz="half" idx="10"/>
          </p:nvPr>
        </p:nvSpPr>
        <p:spPr/>
        <p:txBody>
          <a:bodyPr/>
          <a:lstStyle/>
          <a:p>
            <a:fld id="{1B2F9689-9984-AA40-B742-A948345F574F}" type="datetimeFigureOut">
              <a:rPr lang="it-IT" smtClean="0"/>
              <a:t>30/04/23</a:t>
            </a:fld>
            <a:endParaRPr lang="it-IT"/>
          </a:p>
        </p:txBody>
      </p:sp>
      <p:sp>
        <p:nvSpPr>
          <p:cNvPr id="5" name="Footer Placeholder 4">
            <a:extLst>
              <a:ext uri="{FF2B5EF4-FFF2-40B4-BE49-F238E27FC236}">
                <a16:creationId xmlns:a16="http://schemas.microsoft.com/office/drawing/2014/main" id="{DCFBC65A-163F-1A4E-5C93-7AECC2524F80}"/>
              </a:ext>
            </a:extLst>
          </p:cNvPr>
          <p:cNvSpPr>
            <a:spLocks noGrp="1"/>
          </p:cNvSpPr>
          <p:nvPr>
            <p:ph type="ftr" sz="quarter" idx="11"/>
          </p:nvPr>
        </p:nvSpPr>
        <p:spPr/>
        <p:txBody>
          <a:bodyPr/>
          <a:lstStyle/>
          <a:p>
            <a:endParaRPr lang="it-IT"/>
          </a:p>
        </p:txBody>
      </p:sp>
      <p:sp>
        <p:nvSpPr>
          <p:cNvPr id="6" name="Slide Number Placeholder 5">
            <a:extLst>
              <a:ext uri="{FF2B5EF4-FFF2-40B4-BE49-F238E27FC236}">
                <a16:creationId xmlns:a16="http://schemas.microsoft.com/office/drawing/2014/main" id="{A6F6450D-56EB-7BC1-32A2-A7B27D6BA977}"/>
              </a:ext>
            </a:extLst>
          </p:cNvPr>
          <p:cNvSpPr>
            <a:spLocks noGrp="1"/>
          </p:cNvSpPr>
          <p:nvPr>
            <p:ph type="sldNum" sz="quarter" idx="12"/>
          </p:nvPr>
        </p:nvSpPr>
        <p:spPr/>
        <p:txBody>
          <a:bodyPr/>
          <a:lstStyle/>
          <a:p>
            <a:fld id="{ABFB525C-66E4-C94E-A09E-15E655680CC0}" type="slidenum">
              <a:rPr lang="it-IT" smtClean="0"/>
              <a:t>‹#›</a:t>
            </a:fld>
            <a:endParaRPr lang="it-IT"/>
          </a:p>
        </p:txBody>
      </p:sp>
    </p:spTree>
    <p:extLst>
      <p:ext uri="{BB962C8B-B14F-4D97-AF65-F5344CB8AC3E}">
        <p14:creationId xmlns:p14="http://schemas.microsoft.com/office/powerpoint/2010/main" val="18041197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37799-A521-847F-7171-48F48E0217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C67E09-1323-3D71-3CBB-75B52AE8BB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25FA04-3054-9A53-8539-DC74A6BBF2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C482B4-A782-3789-40B0-13AE4356ED30}"/>
              </a:ext>
            </a:extLst>
          </p:cNvPr>
          <p:cNvSpPr>
            <a:spLocks noGrp="1"/>
          </p:cNvSpPr>
          <p:nvPr>
            <p:ph type="dt" sz="half" idx="10"/>
          </p:nvPr>
        </p:nvSpPr>
        <p:spPr/>
        <p:txBody>
          <a:bodyPr/>
          <a:lstStyle/>
          <a:p>
            <a:fld id="{1B2F9689-9984-AA40-B742-A948345F574F}" type="datetimeFigureOut">
              <a:rPr lang="it-IT" smtClean="0"/>
              <a:t>30/04/23</a:t>
            </a:fld>
            <a:endParaRPr lang="it-IT"/>
          </a:p>
        </p:txBody>
      </p:sp>
      <p:sp>
        <p:nvSpPr>
          <p:cNvPr id="6" name="Footer Placeholder 5">
            <a:extLst>
              <a:ext uri="{FF2B5EF4-FFF2-40B4-BE49-F238E27FC236}">
                <a16:creationId xmlns:a16="http://schemas.microsoft.com/office/drawing/2014/main" id="{12FE410E-E4D4-7E55-CFA8-1840DF975F47}"/>
              </a:ext>
            </a:extLst>
          </p:cNvPr>
          <p:cNvSpPr>
            <a:spLocks noGrp="1"/>
          </p:cNvSpPr>
          <p:nvPr>
            <p:ph type="ftr" sz="quarter" idx="11"/>
          </p:nvPr>
        </p:nvSpPr>
        <p:spPr/>
        <p:txBody>
          <a:bodyPr/>
          <a:lstStyle/>
          <a:p>
            <a:endParaRPr lang="it-IT"/>
          </a:p>
        </p:txBody>
      </p:sp>
      <p:sp>
        <p:nvSpPr>
          <p:cNvPr id="7" name="Slide Number Placeholder 6">
            <a:extLst>
              <a:ext uri="{FF2B5EF4-FFF2-40B4-BE49-F238E27FC236}">
                <a16:creationId xmlns:a16="http://schemas.microsoft.com/office/drawing/2014/main" id="{31382D60-492B-FA8C-AAAC-B7E45ABE4FAA}"/>
              </a:ext>
            </a:extLst>
          </p:cNvPr>
          <p:cNvSpPr>
            <a:spLocks noGrp="1"/>
          </p:cNvSpPr>
          <p:nvPr>
            <p:ph type="sldNum" sz="quarter" idx="12"/>
          </p:nvPr>
        </p:nvSpPr>
        <p:spPr/>
        <p:txBody>
          <a:bodyPr/>
          <a:lstStyle/>
          <a:p>
            <a:fld id="{ABFB525C-66E4-C94E-A09E-15E655680CC0}" type="slidenum">
              <a:rPr lang="it-IT" smtClean="0"/>
              <a:t>‹#›</a:t>
            </a:fld>
            <a:endParaRPr lang="it-IT"/>
          </a:p>
        </p:txBody>
      </p:sp>
    </p:spTree>
    <p:extLst>
      <p:ext uri="{BB962C8B-B14F-4D97-AF65-F5344CB8AC3E}">
        <p14:creationId xmlns:p14="http://schemas.microsoft.com/office/powerpoint/2010/main" val="9953429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3ADA-60F7-AF7A-7335-1AC14AA7CA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5CF08F-F500-693B-0D61-DAB3C78906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7900AB-2FA7-A024-7E2D-EF454DF82E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517D95-13DB-1674-0EF5-BF4A47E66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81B6E1-10DF-1139-4F93-9D48922005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1FBA37-60C9-3E80-443F-1D7F149FA7E3}"/>
              </a:ext>
            </a:extLst>
          </p:cNvPr>
          <p:cNvSpPr>
            <a:spLocks noGrp="1"/>
          </p:cNvSpPr>
          <p:nvPr>
            <p:ph type="dt" sz="half" idx="10"/>
          </p:nvPr>
        </p:nvSpPr>
        <p:spPr/>
        <p:txBody>
          <a:bodyPr/>
          <a:lstStyle/>
          <a:p>
            <a:fld id="{1B2F9689-9984-AA40-B742-A948345F574F}" type="datetimeFigureOut">
              <a:rPr lang="it-IT" smtClean="0"/>
              <a:t>30/04/23</a:t>
            </a:fld>
            <a:endParaRPr lang="it-IT"/>
          </a:p>
        </p:txBody>
      </p:sp>
      <p:sp>
        <p:nvSpPr>
          <p:cNvPr id="8" name="Footer Placeholder 7">
            <a:extLst>
              <a:ext uri="{FF2B5EF4-FFF2-40B4-BE49-F238E27FC236}">
                <a16:creationId xmlns:a16="http://schemas.microsoft.com/office/drawing/2014/main" id="{7AB1909B-C64F-70E0-B5C5-92025D1064BA}"/>
              </a:ext>
            </a:extLst>
          </p:cNvPr>
          <p:cNvSpPr>
            <a:spLocks noGrp="1"/>
          </p:cNvSpPr>
          <p:nvPr>
            <p:ph type="ftr" sz="quarter" idx="11"/>
          </p:nvPr>
        </p:nvSpPr>
        <p:spPr/>
        <p:txBody>
          <a:bodyPr/>
          <a:lstStyle/>
          <a:p>
            <a:endParaRPr lang="it-IT"/>
          </a:p>
        </p:txBody>
      </p:sp>
      <p:sp>
        <p:nvSpPr>
          <p:cNvPr id="9" name="Slide Number Placeholder 8">
            <a:extLst>
              <a:ext uri="{FF2B5EF4-FFF2-40B4-BE49-F238E27FC236}">
                <a16:creationId xmlns:a16="http://schemas.microsoft.com/office/drawing/2014/main" id="{728192F4-E7A1-21E3-03FA-57C5759ED21E}"/>
              </a:ext>
            </a:extLst>
          </p:cNvPr>
          <p:cNvSpPr>
            <a:spLocks noGrp="1"/>
          </p:cNvSpPr>
          <p:nvPr>
            <p:ph type="sldNum" sz="quarter" idx="12"/>
          </p:nvPr>
        </p:nvSpPr>
        <p:spPr/>
        <p:txBody>
          <a:bodyPr/>
          <a:lstStyle/>
          <a:p>
            <a:fld id="{ABFB525C-66E4-C94E-A09E-15E655680CC0}" type="slidenum">
              <a:rPr lang="it-IT" smtClean="0"/>
              <a:t>‹#›</a:t>
            </a:fld>
            <a:endParaRPr lang="it-IT"/>
          </a:p>
        </p:txBody>
      </p:sp>
    </p:spTree>
    <p:extLst>
      <p:ext uri="{BB962C8B-B14F-4D97-AF65-F5344CB8AC3E}">
        <p14:creationId xmlns:p14="http://schemas.microsoft.com/office/powerpoint/2010/main" val="14289684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6EA94-963B-33EF-5EDA-AD78A5C6C5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498837-6AA5-97BC-CF10-C6C052F24B10}"/>
              </a:ext>
            </a:extLst>
          </p:cNvPr>
          <p:cNvSpPr>
            <a:spLocks noGrp="1"/>
          </p:cNvSpPr>
          <p:nvPr>
            <p:ph type="dt" sz="half" idx="10"/>
          </p:nvPr>
        </p:nvSpPr>
        <p:spPr/>
        <p:txBody>
          <a:bodyPr/>
          <a:lstStyle/>
          <a:p>
            <a:fld id="{1B2F9689-9984-AA40-B742-A948345F574F}" type="datetimeFigureOut">
              <a:rPr lang="it-IT" smtClean="0"/>
              <a:t>30/04/23</a:t>
            </a:fld>
            <a:endParaRPr lang="it-IT"/>
          </a:p>
        </p:txBody>
      </p:sp>
      <p:sp>
        <p:nvSpPr>
          <p:cNvPr id="4" name="Footer Placeholder 3">
            <a:extLst>
              <a:ext uri="{FF2B5EF4-FFF2-40B4-BE49-F238E27FC236}">
                <a16:creationId xmlns:a16="http://schemas.microsoft.com/office/drawing/2014/main" id="{6020EC86-BED2-D5C8-E478-95FF09CF0007}"/>
              </a:ext>
            </a:extLst>
          </p:cNvPr>
          <p:cNvSpPr>
            <a:spLocks noGrp="1"/>
          </p:cNvSpPr>
          <p:nvPr>
            <p:ph type="ftr" sz="quarter" idx="11"/>
          </p:nvPr>
        </p:nvSpPr>
        <p:spPr/>
        <p:txBody>
          <a:bodyPr/>
          <a:lstStyle/>
          <a:p>
            <a:endParaRPr lang="it-IT"/>
          </a:p>
        </p:txBody>
      </p:sp>
      <p:sp>
        <p:nvSpPr>
          <p:cNvPr id="5" name="Slide Number Placeholder 4">
            <a:extLst>
              <a:ext uri="{FF2B5EF4-FFF2-40B4-BE49-F238E27FC236}">
                <a16:creationId xmlns:a16="http://schemas.microsoft.com/office/drawing/2014/main" id="{BACF4C2A-5290-B30E-101B-942631394C57}"/>
              </a:ext>
            </a:extLst>
          </p:cNvPr>
          <p:cNvSpPr>
            <a:spLocks noGrp="1"/>
          </p:cNvSpPr>
          <p:nvPr>
            <p:ph type="sldNum" sz="quarter" idx="12"/>
          </p:nvPr>
        </p:nvSpPr>
        <p:spPr/>
        <p:txBody>
          <a:bodyPr/>
          <a:lstStyle/>
          <a:p>
            <a:fld id="{ABFB525C-66E4-C94E-A09E-15E655680CC0}" type="slidenum">
              <a:rPr lang="it-IT" smtClean="0"/>
              <a:t>‹#›</a:t>
            </a:fld>
            <a:endParaRPr lang="it-IT"/>
          </a:p>
        </p:txBody>
      </p:sp>
    </p:spTree>
    <p:extLst>
      <p:ext uri="{BB962C8B-B14F-4D97-AF65-F5344CB8AC3E}">
        <p14:creationId xmlns:p14="http://schemas.microsoft.com/office/powerpoint/2010/main" val="28569929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E4A1B8-98A0-DB48-2B93-9F2C100A2DD8}"/>
              </a:ext>
            </a:extLst>
          </p:cNvPr>
          <p:cNvSpPr>
            <a:spLocks noGrp="1"/>
          </p:cNvSpPr>
          <p:nvPr>
            <p:ph type="dt" sz="half" idx="10"/>
          </p:nvPr>
        </p:nvSpPr>
        <p:spPr/>
        <p:txBody>
          <a:bodyPr/>
          <a:lstStyle/>
          <a:p>
            <a:fld id="{1B2F9689-9984-AA40-B742-A948345F574F}" type="datetimeFigureOut">
              <a:rPr lang="it-IT" smtClean="0"/>
              <a:t>30/04/23</a:t>
            </a:fld>
            <a:endParaRPr lang="it-IT"/>
          </a:p>
        </p:txBody>
      </p:sp>
      <p:sp>
        <p:nvSpPr>
          <p:cNvPr id="3" name="Footer Placeholder 2">
            <a:extLst>
              <a:ext uri="{FF2B5EF4-FFF2-40B4-BE49-F238E27FC236}">
                <a16:creationId xmlns:a16="http://schemas.microsoft.com/office/drawing/2014/main" id="{D663FFDC-7A6A-00C8-8B57-2AC9C041AE2F}"/>
              </a:ext>
            </a:extLst>
          </p:cNvPr>
          <p:cNvSpPr>
            <a:spLocks noGrp="1"/>
          </p:cNvSpPr>
          <p:nvPr>
            <p:ph type="ftr" sz="quarter" idx="11"/>
          </p:nvPr>
        </p:nvSpPr>
        <p:spPr/>
        <p:txBody>
          <a:bodyPr/>
          <a:lstStyle/>
          <a:p>
            <a:endParaRPr lang="it-IT"/>
          </a:p>
        </p:txBody>
      </p:sp>
      <p:sp>
        <p:nvSpPr>
          <p:cNvPr id="4" name="Slide Number Placeholder 3">
            <a:extLst>
              <a:ext uri="{FF2B5EF4-FFF2-40B4-BE49-F238E27FC236}">
                <a16:creationId xmlns:a16="http://schemas.microsoft.com/office/drawing/2014/main" id="{4FA6BDBC-6D40-F2F7-9B1C-234249A6CD9E}"/>
              </a:ext>
            </a:extLst>
          </p:cNvPr>
          <p:cNvSpPr>
            <a:spLocks noGrp="1"/>
          </p:cNvSpPr>
          <p:nvPr>
            <p:ph type="sldNum" sz="quarter" idx="12"/>
          </p:nvPr>
        </p:nvSpPr>
        <p:spPr/>
        <p:txBody>
          <a:bodyPr/>
          <a:lstStyle/>
          <a:p>
            <a:fld id="{ABFB525C-66E4-C94E-A09E-15E655680CC0}" type="slidenum">
              <a:rPr lang="it-IT" smtClean="0"/>
              <a:t>‹#›</a:t>
            </a:fld>
            <a:endParaRPr lang="it-IT"/>
          </a:p>
        </p:txBody>
      </p:sp>
    </p:spTree>
    <p:extLst>
      <p:ext uri="{BB962C8B-B14F-4D97-AF65-F5344CB8AC3E}">
        <p14:creationId xmlns:p14="http://schemas.microsoft.com/office/powerpoint/2010/main" val="30982130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961C8-5A92-042C-B164-DC6ED354E1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CFA2DF-E629-0959-F3D8-DB1954E695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E1286C-E517-4733-DA64-445609FC2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118DE2-2FBA-8084-802A-38BD8F7593CC}"/>
              </a:ext>
            </a:extLst>
          </p:cNvPr>
          <p:cNvSpPr>
            <a:spLocks noGrp="1"/>
          </p:cNvSpPr>
          <p:nvPr>
            <p:ph type="dt" sz="half" idx="10"/>
          </p:nvPr>
        </p:nvSpPr>
        <p:spPr/>
        <p:txBody>
          <a:bodyPr/>
          <a:lstStyle/>
          <a:p>
            <a:fld id="{1B2F9689-9984-AA40-B742-A948345F574F}" type="datetimeFigureOut">
              <a:rPr lang="it-IT" smtClean="0"/>
              <a:t>30/04/23</a:t>
            </a:fld>
            <a:endParaRPr lang="it-IT"/>
          </a:p>
        </p:txBody>
      </p:sp>
      <p:sp>
        <p:nvSpPr>
          <p:cNvPr id="6" name="Footer Placeholder 5">
            <a:extLst>
              <a:ext uri="{FF2B5EF4-FFF2-40B4-BE49-F238E27FC236}">
                <a16:creationId xmlns:a16="http://schemas.microsoft.com/office/drawing/2014/main" id="{AB7FC8FC-0FA2-C50B-574B-A1A5B1E5A39B}"/>
              </a:ext>
            </a:extLst>
          </p:cNvPr>
          <p:cNvSpPr>
            <a:spLocks noGrp="1"/>
          </p:cNvSpPr>
          <p:nvPr>
            <p:ph type="ftr" sz="quarter" idx="11"/>
          </p:nvPr>
        </p:nvSpPr>
        <p:spPr/>
        <p:txBody>
          <a:bodyPr/>
          <a:lstStyle/>
          <a:p>
            <a:endParaRPr lang="it-IT"/>
          </a:p>
        </p:txBody>
      </p:sp>
      <p:sp>
        <p:nvSpPr>
          <p:cNvPr id="7" name="Slide Number Placeholder 6">
            <a:extLst>
              <a:ext uri="{FF2B5EF4-FFF2-40B4-BE49-F238E27FC236}">
                <a16:creationId xmlns:a16="http://schemas.microsoft.com/office/drawing/2014/main" id="{E2E7780D-50F3-C0F9-B3B3-D0DF85086A73}"/>
              </a:ext>
            </a:extLst>
          </p:cNvPr>
          <p:cNvSpPr>
            <a:spLocks noGrp="1"/>
          </p:cNvSpPr>
          <p:nvPr>
            <p:ph type="sldNum" sz="quarter" idx="12"/>
          </p:nvPr>
        </p:nvSpPr>
        <p:spPr/>
        <p:txBody>
          <a:bodyPr/>
          <a:lstStyle/>
          <a:p>
            <a:fld id="{ABFB525C-66E4-C94E-A09E-15E655680CC0}" type="slidenum">
              <a:rPr lang="it-IT" smtClean="0"/>
              <a:t>‹#›</a:t>
            </a:fld>
            <a:endParaRPr lang="it-IT"/>
          </a:p>
        </p:txBody>
      </p:sp>
    </p:spTree>
    <p:extLst>
      <p:ext uri="{BB962C8B-B14F-4D97-AF65-F5344CB8AC3E}">
        <p14:creationId xmlns:p14="http://schemas.microsoft.com/office/powerpoint/2010/main" val="9849405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44376-71C5-E229-47E9-67ED1C02BC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36ADF2-BAC7-3500-4648-76926E574A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AA7BE0-C34D-35B7-2868-0513F007DE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2074EA-234F-DA99-6E2A-57136E1F3A5E}"/>
              </a:ext>
            </a:extLst>
          </p:cNvPr>
          <p:cNvSpPr>
            <a:spLocks noGrp="1"/>
          </p:cNvSpPr>
          <p:nvPr>
            <p:ph type="dt" sz="half" idx="10"/>
          </p:nvPr>
        </p:nvSpPr>
        <p:spPr/>
        <p:txBody>
          <a:bodyPr/>
          <a:lstStyle/>
          <a:p>
            <a:fld id="{1B2F9689-9984-AA40-B742-A948345F574F}" type="datetimeFigureOut">
              <a:rPr lang="it-IT" smtClean="0"/>
              <a:t>30/04/23</a:t>
            </a:fld>
            <a:endParaRPr lang="it-IT"/>
          </a:p>
        </p:txBody>
      </p:sp>
      <p:sp>
        <p:nvSpPr>
          <p:cNvPr id="6" name="Footer Placeholder 5">
            <a:extLst>
              <a:ext uri="{FF2B5EF4-FFF2-40B4-BE49-F238E27FC236}">
                <a16:creationId xmlns:a16="http://schemas.microsoft.com/office/drawing/2014/main" id="{F1C1C2E3-9BAF-96E8-FF63-4DCE83CFDD35}"/>
              </a:ext>
            </a:extLst>
          </p:cNvPr>
          <p:cNvSpPr>
            <a:spLocks noGrp="1"/>
          </p:cNvSpPr>
          <p:nvPr>
            <p:ph type="ftr" sz="quarter" idx="11"/>
          </p:nvPr>
        </p:nvSpPr>
        <p:spPr/>
        <p:txBody>
          <a:bodyPr/>
          <a:lstStyle/>
          <a:p>
            <a:endParaRPr lang="it-IT"/>
          </a:p>
        </p:txBody>
      </p:sp>
      <p:sp>
        <p:nvSpPr>
          <p:cNvPr id="7" name="Slide Number Placeholder 6">
            <a:extLst>
              <a:ext uri="{FF2B5EF4-FFF2-40B4-BE49-F238E27FC236}">
                <a16:creationId xmlns:a16="http://schemas.microsoft.com/office/drawing/2014/main" id="{CFF81CB4-188D-66E7-CC46-B16300AA46C0}"/>
              </a:ext>
            </a:extLst>
          </p:cNvPr>
          <p:cNvSpPr>
            <a:spLocks noGrp="1"/>
          </p:cNvSpPr>
          <p:nvPr>
            <p:ph type="sldNum" sz="quarter" idx="12"/>
          </p:nvPr>
        </p:nvSpPr>
        <p:spPr/>
        <p:txBody>
          <a:bodyPr/>
          <a:lstStyle/>
          <a:p>
            <a:fld id="{ABFB525C-66E4-C94E-A09E-15E655680CC0}" type="slidenum">
              <a:rPr lang="it-IT" smtClean="0"/>
              <a:t>‹#›</a:t>
            </a:fld>
            <a:endParaRPr lang="it-IT"/>
          </a:p>
        </p:txBody>
      </p:sp>
    </p:spTree>
    <p:extLst>
      <p:ext uri="{BB962C8B-B14F-4D97-AF65-F5344CB8AC3E}">
        <p14:creationId xmlns:p14="http://schemas.microsoft.com/office/powerpoint/2010/main" val="4273273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24A0B-FB3C-E364-497D-EC1964BEBA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F4A6D4-4512-E12B-C642-91ECF31B03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389D3C-D2C2-D91A-B0B8-4451238225D4}"/>
              </a:ext>
            </a:extLst>
          </p:cNvPr>
          <p:cNvSpPr>
            <a:spLocks noGrp="1"/>
          </p:cNvSpPr>
          <p:nvPr>
            <p:ph type="dt" sz="half" idx="10"/>
          </p:nvPr>
        </p:nvSpPr>
        <p:spPr/>
        <p:txBody>
          <a:bodyPr/>
          <a:lstStyle/>
          <a:p>
            <a:fld id="{1B2F9689-9984-AA40-B742-A948345F574F}" type="datetimeFigureOut">
              <a:rPr lang="it-IT" smtClean="0"/>
              <a:t>30/04/23</a:t>
            </a:fld>
            <a:endParaRPr lang="it-IT"/>
          </a:p>
        </p:txBody>
      </p:sp>
      <p:sp>
        <p:nvSpPr>
          <p:cNvPr id="5" name="Footer Placeholder 4">
            <a:extLst>
              <a:ext uri="{FF2B5EF4-FFF2-40B4-BE49-F238E27FC236}">
                <a16:creationId xmlns:a16="http://schemas.microsoft.com/office/drawing/2014/main" id="{AFEB9216-1D87-41EF-24D1-194944CD951C}"/>
              </a:ext>
            </a:extLst>
          </p:cNvPr>
          <p:cNvSpPr>
            <a:spLocks noGrp="1"/>
          </p:cNvSpPr>
          <p:nvPr>
            <p:ph type="ftr" sz="quarter" idx="11"/>
          </p:nvPr>
        </p:nvSpPr>
        <p:spPr/>
        <p:txBody>
          <a:bodyPr/>
          <a:lstStyle/>
          <a:p>
            <a:endParaRPr lang="it-IT"/>
          </a:p>
        </p:txBody>
      </p:sp>
      <p:sp>
        <p:nvSpPr>
          <p:cNvPr id="6" name="Slide Number Placeholder 5">
            <a:extLst>
              <a:ext uri="{FF2B5EF4-FFF2-40B4-BE49-F238E27FC236}">
                <a16:creationId xmlns:a16="http://schemas.microsoft.com/office/drawing/2014/main" id="{AD4A598E-2177-D23F-26B8-884BF28FE93B}"/>
              </a:ext>
            </a:extLst>
          </p:cNvPr>
          <p:cNvSpPr>
            <a:spLocks noGrp="1"/>
          </p:cNvSpPr>
          <p:nvPr>
            <p:ph type="sldNum" sz="quarter" idx="12"/>
          </p:nvPr>
        </p:nvSpPr>
        <p:spPr/>
        <p:txBody>
          <a:bodyPr/>
          <a:lstStyle/>
          <a:p>
            <a:fld id="{ABFB525C-66E4-C94E-A09E-15E655680CC0}" type="slidenum">
              <a:rPr lang="it-IT" smtClean="0"/>
              <a:t>‹#›</a:t>
            </a:fld>
            <a:endParaRPr lang="it-IT"/>
          </a:p>
        </p:txBody>
      </p:sp>
    </p:spTree>
    <p:extLst>
      <p:ext uri="{BB962C8B-B14F-4D97-AF65-F5344CB8AC3E}">
        <p14:creationId xmlns:p14="http://schemas.microsoft.com/office/powerpoint/2010/main" val="4266476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C0CC34-5EE3-034E-B410-C7BA45172E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4741E5-79EE-4761-FFFA-222C47E1A4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EE433-7A4F-EA1B-73F4-8F6283040B65}"/>
              </a:ext>
            </a:extLst>
          </p:cNvPr>
          <p:cNvSpPr>
            <a:spLocks noGrp="1"/>
          </p:cNvSpPr>
          <p:nvPr>
            <p:ph type="dt" sz="half" idx="10"/>
          </p:nvPr>
        </p:nvSpPr>
        <p:spPr/>
        <p:txBody>
          <a:bodyPr/>
          <a:lstStyle/>
          <a:p>
            <a:fld id="{1B2F9689-9984-AA40-B742-A948345F574F}" type="datetimeFigureOut">
              <a:rPr lang="it-IT" smtClean="0"/>
              <a:t>30/04/23</a:t>
            </a:fld>
            <a:endParaRPr lang="it-IT"/>
          </a:p>
        </p:txBody>
      </p:sp>
      <p:sp>
        <p:nvSpPr>
          <p:cNvPr id="5" name="Footer Placeholder 4">
            <a:extLst>
              <a:ext uri="{FF2B5EF4-FFF2-40B4-BE49-F238E27FC236}">
                <a16:creationId xmlns:a16="http://schemas.microsoft.com/office/drawing/2014/main" id="{982884E6-8168-4E32-18EE-5CC13E6DAD88}"/>
              </a:ext>
            </a:extLst>
          </p:cNvPr>
          <p:cNvSpPr>
            <a:spLocks noGrp="1"/>
          </p:cNvSpPr>
          <p:nvPr>
            <p:ph type="ftr" sz="quarter" idx="11"/>
          </p:nvPr>
        </p:nvSpPr>
        <p:spPr/>
        <p:txBody>
          <a:bodyPr/>
          <a:lstStyle/>
          <a:p>
            <a:endParaRPr lang="it-IT"/>
          </a:p>
        </p:txBody>
      </p:sp>
      <p:sp>
        <p:nvSpPr>
          <p:cNvPr id="6" name="Slide Number Placeholder 5">
            <a:extLst>
              <a:ext uri="{FF2B5EF4-FFF2-40B4-BE49-F238E27FC236}">
                <a16:creationId xmlns:a16="http://schemas.microsoft.com/office/drawing/2014/main" id="{DF81AE23-35DB-1004-47B1-67915193E35D}"/>
              </a:ext>
            </a:extLst>
          </p:cNvPr>
          <p:cNvSpPr>
            <a:spLocks noGrp="1"/>
          </p:cNvSpPr>
          <p:nvPr>
            <p:ph type="sldNum" sz="quarter" idx="12"/>
          </p:nvPr>
        </p:nvSpPr>
        <p:spPr/>
        <p:txBody>
          <a:bodyPr/>
          <a:lstStyle/>
          <a:p>
            <a:fld id="{ABFB525C-66E4-C94E-A09E-15E655680CC0}" type="slidenum">
              <a:rPr lang="it-IT" smtClean="0"/>
              <a:t>‹#›</a:t>
            </a:fld>
            <a:endParaRPr lang="it-IT"/>
          </a:p>
        </p:txBody>
      </p:sp>
    </p:spTree>
    <p:extLst>
      <p:ext uri="{BB962C8B-B14F-4D97-AF65-F5344CB8AC3E}">
        <p14:creationId xmlns:p14="http://schemas.microsoft.com/office/powerpoint/2010/main" val="28573847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Green">
    <p:bg>
      <p:bgPr>
        <a:solidFill>
          <a:srgbClr val="333333"/>
        </a:solidFill>
        <a:effectLst/>
      </p:bgPr>
    </p:bg>
    <p:spTree>
      <p:nvGrpSpPr>
        <p:cNvPr id="1" name=""/>
        <p:cNvGrpSpPr/>
        <p:nvPr/>
      </p:nvGrpSpPr>
      <p:grpSpPr>
        <a:xfrm>
          <a:off x="0" y="0"/>
          <a:ext cx="0" cy="0"/>
          <a:chOff x="0" y="0"/>
          <a:chExt cx="0" cy="0"/>
        </a:xfrm>
      </p:grpSpPr>
      <p:sp>
        <p:nvSpPr>
          <p:cNvPr id="7" name="Slide Number Placeholder 1"/>
          <p:cNvSpPr>
            <a:spLocks noGrp="1"/>
          </p:cNvSpPr>
          <p:nvPr>
            <p:ph type="sldNum" sz="quarter" idx="4"/>
          </p:nvPr>
        </p:nvSpPr>
        <p:spPr>
          <a:xfrm>
            <a:off x="10363200" y="6217201"/>
            <a:ext cx="1171483" cy="366183"/>
          </a:xfrm>
          <a:prstGeom prst="rect">
            <a:avLst/>
          </a:prstGeom>
        </p:spPr>
        <p:txBody>
          <a:bodyPr vert="horz" lIns="91440" tIns="45720" rIns="91440" bIns="45720" rtlCol="0" anchor="ctr"/>
          <a:lstStyle>
            <a:lvl1pPr algn="r">
              <a:defRPr sz="1067">
                <a:solidFill>
                  <a:srgbClr val="D2D3D5"/>
                </a:solidFill>
              </a:defRPr>
            </a:lvl1pPr>
          </a:lstStyle>
          <a:p>
            <a:fld id="{1C98EF23-0F08-CF45-A9C0-2F6AC9CEBEC0}" type="slidenum">
              <a:rPr lang="en-US" smtClean="0"/>
              <a:pPr/>
              <a:t>‹#›</a:t>
            </a:fld>
            <a:endParaRPr lang="en-US"/>
          </a:p>
        </p:txBody>
      </p:sp>
      <p:pic>
        <p:nvPicPr>
          <p:cNvPr id="8" name="Shape 15"/>
          <p:cNvPicPr preferRelativeResize="0"/>
          <p:nvPr userDrawn="1"/>
        </p:nvPicPr>
        <p:blipFill rotWithShape="1">
          <a:blip r:embed="rId2">
            <a:biLevel thresh="25000"/>
          </a:blip>
          <a:srcRect l="18000" t="5321" r="16000" b="30625"/>
          <a:stretch/>
        </p:blipFill>
        <p:spPr>
          <a:xfrm>
            <a:off x="11534683" y="6247891"/>
            <a:ext cx="314060" cy="304800"/>
          </a:xfrm>
          <a:prstGeom prst="rect">
            <a:avLst/>
          </a:prstGeom>
          <a:noFill/>
          <a:ln>
            <a:noFill/>
          </a:ln>
        </p:spPr>
      </p:pic>
    </p:spTree>
    <p:extLst>
      <p:ext uri="{BB962C8B-B14F-4D97-AF65-F5344CB8AC3E}">
        <p14:creationId xmlns:p14="http://schemas.microsoft.com/office/powerpoint/2010/main" val="1937619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1"/>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2"/>
              </a:buClr>
              <a:buSzPts val="4400"/>
              <a:buFont typeface="Quicksand"/>
              <a:buNone/>
              <a:defRPr sz="4400" b="0" i="0" u="none" strike="noStrike" cap="none">
                <a:solidFill>
                  <a:schemeClr val="lt2"/>
                </a:solidFill>
                <a:latin typeface="Quicksand"/>
                <a:ea typeface="Quicksand"/>
                <a:cs typeface="Quicksand"/>
                <a:sym typeface="Quicksa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1"/>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L="914400" marR="0" lvl="1"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L="1371600" marR="0" lvl="2" indent="-342900"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L="1828800" marR="0" lvl="3"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L="2286000" marR="0" lvl="4" indent="-317500"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1"/>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accent1"/>
                </a:solidFill>
                <a:latin typeface="Quicksand"/>
                <a:ea typeface="Quicksand"/>
                <a:cs typeface="Quicksand"/>
                <a:sym typeface="Quicksand"/>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13" name="Google Shape;13;p51" descr="Icon&#10;&#10;Description automatically generated"/>
          <p:cNvPicPr preferRelativeResize="0"/>
          <p:nvPr/>
        </p:nvPicPr>
        <p:blipFill rotWithShape="1">
          <a:blip r:embed="rId22">
            <a:alphaModFix/>
          </a:blip>
          <a:srcRect/>
          <a:stretch/>
        </p:blipFill>
        <p:spPr>
          <a:xfrm>
            <a:off x="10664840" y="5816863"/>
            <a:ext cx="667048" cy="723001"/>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814ED0-3A8D-182F-B492-D2BCB73C68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D95EED-3E06-39BE-E87D-C1E2FAEF83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7D5072-83A3-71C1-27DA-B103F3D964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2AFD8D-6F32-A44E-A5A7-1645EFD2A1B5}" type="datetimeFigureOut">
              <a:rPr lang="en-US" smtClean="0"/>
              <a:t>4/30/23</a:t>
            </a:fld>
            <a:endParaRPr lang="en-US"/>
          </a:p>
        </p:txBody>
      </p:sp>
      <p:sp>
        <p:nvSpPr>
          <p:cNvPr id="5" name="Footer Placeholder 4">
            <a:extLst>
              <a:ext uri="{FF2B5EF4-FFF2-40B4-BE49-F238E27FC236}">
                <a16:creationId xmlns:a16="http://schemas.microsoft.com/office/drawing/2014/main" id="{C1465051-EA33-5C0F-ECAA-62E8ABBD64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069235-C70E-87B8-5D4F-798381B06E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r>
              <a:rPr lang="en-US"/>
              <a:t>page</a:t>
            </a:r>
          </a:p>
          <a:p>
            <a:pPr algn="l"/>
            <a:r>
              <a:rPr lang="en-US"/>
              <a:t>0</a:t>
            </a:r>
            <a:fld id="{37D409AB-2201-4E18-8A34-C31753AD9B06}" type="slidenum">
              <a:rPr smtClean="0"/>
              <a:pPr algn="l"/>
              <a:t>‹#›</a:t>
            </a:fld>
            <a:endParaRPr/>
          </a:p>
        </p:txBody>
      </p:sp>
    </p:spTree>
    <p:extLst>
      <p:ext uri="{BB962C8B-B14F-4D97-AF65-F5344CB8AC3E}">
        <p14:creationId xmlns:p14="http://schemas.microsoft.com/office/powerpoint/2010/main" val="323763823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19.jp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20.jp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chart" Target="../charts/chart1.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chart" Target="../charts/chart2.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22.jp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23.jp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hyperlink" Target="mailto:Benjamin@washdesk.org" TargetMode="External"/><Relationship Id="rId7"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mailto:marty@netcentriccampaigns.or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netcentriccampaigns.org/" TargetMode="External"/><Relationship Id="rId2" Type="http://schemas.openxmlformats.org/officeDocument/2006/relationships/hyperlink" Target="mailto:marty@netcentriccampaigns.org" TargetMode="External"/><Relationship Id="rId1" Type="http://schemas.openxmlformats.org/officeDocument/2006/relationships/slideLayout" Target="../slideLayouts/slideLayout32.xml"/><Relationship Id="rId5" Type="http://schemas.openxmlformats.org/officeDocument/2006/relationships/image" Target="../media/image18.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g22b9274cc4f_0_0"/>
          <p:cNvSpPr txBox="1">
            <a:spLocks noGrp="1"/>
          </p:cNvSpPr>
          <p:nvPr>
            <p:ph type="ctrTitle"/>
          </p:nvPr>
        </p:nvSpPr>
        <p:spPr>
          <a:xfrm>
            <a:off x="2109150" y="1636401"/>
            <a:ext cx="6384900" cy="19785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lt1"/>
              </a:buClr>
              <a:buSzPct val="100000"/>
              <a:buFont typeface="Quicksand"/>
              <a:buNone/>
            </a:pPr>
            <a:r>
              <a:rPr lang="en-GB"/>
              <a:t>Advancing WASH Success Through Customer Service</a:t>
            </a:r>
            <a:endParaRPr/>
          </a:p>
        </p:txBody>
      </p:sp>
      <p:sp>
        <p:nvSpPr>
          <p:cNvPr id="557" name="Google Shape;557;g22b9274cc4f_0_0"/>
          <p:cNvSpPr txBox="1">
            <a:spLocks noGrp="1"/>
          </p:cNvSpPr>
          <p:nvPr>
            <p:ph type="ftr" idx="4294967295"/>
          </p:nvPr>
        </p:nvSpPr>
        <p:spPr>
          <a:xfrm>
            <a:off x="1406931" y="334197"/>
            <a:ext cx="57405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pic>
        <p:nvPicPr>
          <p:cNvPr id="559" name="Google Shape;559;g22b9274cc4f_0_0"/>
          <p:cNvPicPr preferRelativeResize="0"/>
          <p:nvPr/>
        </p:nvPicPr>
        <p:blipFill>
          <a:blip r:embed="rId3">
            <a:alphaModFix/>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6492625" y="5242195"/>
            <a:ext cx="2333698" cy="1281608"/>
          </a:xfrm>
          <a:prstGeom prst="ellipse">
            <a:avLst/>
          </a:prstGeom>
          <a:noFill/>
          <a:ln>
            <a:noFill/>
          </a:ln>
        </p:spPr>
      </p:pic>
      <p:pic>
        <p:nvPicPr>
          <p:cNvPr id="3" name="Picture 2" descr="A blue and white logo&#10;&#10;Description automatically generated with low confidence">
            <a:extLst>
              <a:ext uri="{FF2B5EF4-FFF2-40B4-BE49-F238E27FC236}">
                <a16:creationId xmlns:a16="http://schemas.microsoft.com/office/drawing/2014/main" id="{72335E05-3936-BC3F-A2E2-4C63662E1DA7}"/>
              </a:ext>
            </a:extLst>
          </p:cNvPr>
          <p:cNvPicPr>
            <a:picLocks noChangeAspect="1"/>
          </p:cNvPicPr>
          <p:nvPr/>
        </p:nvPicPr>
        <p:blipFill>
          <a:blip r:embed="rId5"/>
          <a:stretch>
            <a:fillRect/>
          </a:stretch>
        </p:blipFill>
        <p:spPr>
          <a:xfrm>
            <a:off x="8247582" y="5221599"/>
            <a:ext cx="1281608" cy="12816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g22b9274cc4f_0_9"/>
          <p:cNvSpPr txBox="1"/>
          <p:nvPr/>
        </p:nvSpPr>
        <p:spPr>
          <a:xfrm>
            <a:off x="9513001" y="448528"/>
            <a:ext cx="18177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590" name="Google Shape;590;g22b9274cc4f_0_9"/>
          <p:cNvPicPr preferRelativeResize="0"/>
          <p:nvPr/>
        </p:nvPicPr>
        <p:blipFill rotWithShape="1">
          <a:blip r:embed="rId3">
            <a:alphaModFix/>
          </a:blip>
          <a:srcRect/>
          <a:stretch/>
        </p:blipFill>
        <p:spPr>
          <a:xfrm>
            <a:off x="11390754" y="49943"/>
            <a:ext cx="635000" cy="615950"/>
          </a:xfrm>
          <a:prstGeom prst="rect">
            <a:avLst/>
          </a:prstGeom>
          <a:noFill/>
          <a:ln>
            <a:noFill/>
          </a:ln>
        </p:spPr>
      </p:pic>
      <p:cxnSp>
        <p:nvCxnSpPr>
          <p:cNvPr id="591" name="Google Shape;591;g22b9274cc4f_0_9"/>
          <p:cNvCxnSpPr/>
          <p:nvPr/>
        </p:nvCxnSpPr>
        <p:spPr>
          <a:xfrm>
            <a:off x="318052" y="758227"/>
            <a:ext cx="11707800" cy="0"/>
          </a:xfrm>
          <a:prstGeom prst="straightConnector1">
            <a:avLst/>
          </a:prstGeom>
          <a:noFill/>
          <a:ln w="9525" cap="flat" cmpd="sng">
            <a:solidFill>
              <a:schemeClr val="accent1"/>
            </a:solidFill>
            <a:prstDash val="solid"/>
            <a:miter lim="800000"/>
            <a:headEnd type="none" w="sm" len="sm"/>
            <a:tailEnd type="none" w="sm" len="sm"/>
          </a:ln>
        </p:spPr>
      </p:cxnSp>
      <p:sp>
        <p:nvSpPr>
          <p:cNvPr id="592" name="Google Shape;592;g22b9274cc4f_0_9"/>
          <p:cNvSpPr txBox="1"/>
          <p:nvPr/>
        </p:nvSpPr>
        <p:spPr>
          <a:xfrm>
            <a:off x="6643906" y="6369371"/>
            <a:ext cx="5322900" cy="461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b="0" i="0" u="none" strike="noStrike" cap="none">
                <a:solidFill>
                  <a:srgbClr val="FFFFFF"/>
                </a:solidFill>
                <a:latin typeface="Open Sans"/>
                <a:ea typeface="Open Sans"/>
                <a:cs typeface="Open Sans"/>
                <a:sym typeface="Open Sans"/>
              </a:rPr>
              <a:t>Social Change</a:t>
            </a:r>
            <a:endParaRPr/>
          </a:p>
        </p:txBody>
      </p:sp>
      <p:sp>
        <p:nvSpPr>
          <p:cNvPr id="593" name="Google Shape;593;g22b9274cc4f_0_9"/>
          <p:cNvSpPr txBox="1"/>
          <p:nvPr/>
        </p:nvSpPr>
        <p:spPr>
          <a:xfrm>
            <a:off x="166247" y="2958869"/>
            <a:ext cx="120132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E75B5"/>
              </a:buClr>
              <a:buSzPts val="3200"/>
              <a:buFont typeface="Open Sans Light"/>
              <a:buNone/>
            </a:pPr>
            <a:r>
              <a:rPr lang="en-GB" sz="3200" b="1" i="0" u="none" strike="noStrike" cap="none">
                <a:solidFill>
                  <a:srgbClr val="2E75B5"/>
                </a:solidFill>
                <a:latin typeface="Open Sans Light"/>
                <a:ea typeface="Open Sans Light"/>
                <a:cs typeface="Open Sans Light"/>
                <a:sym typeface="Open Sans Light"/>
              </a:rPr>
              <a:t>MOTIVATION  +  </a:t>
            </a:r>
            <a:r>
              <a:rPr lang="en-GB" sz="3200" b="1">
                <a:solidFill>
                  <a:srgbClr val="2E75B5"/>
                </a:solidFill>
                <a:latin typeface="Open Sans Light"/>
                <a:ea typeface="Open Sans Light"/>
                <a:cs typeface="Open Sans Light"/>
                <a:sym typeface="Open Sans Light"/>
              </a:rPr>
              <a:t>ORGANIZATION </a:t>
            </a:r>
            <a:r>
              <a:rPr lang="en-GB" sz="3200" b="1" i="0" u="none" strike="noStrike" cap="none">
                <a:solidFill>
                  <a:srgbClr val="2E75B5"/>
                </a:solidFill>
                <a:latin typeface="Open Sans Light"/>
                <a:ea typeface="Open Sans Light"/>
                <a:cs typeface="Open Sans Light"/>
                <a:sym typeface="Open Sans Light"/>
              </a:rPr>
              <a:t>= SOCIAL CHANGE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31"/>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600" name="Google Shape;600;p31"/>
          <p:cNvPicPr preferRelativeResize="0"/>
          <p:nvPr/>
        </p:nvPicPr>
        <p:blipFill rotWithShape="1">
          <a:blip r:embed="rId3">
            <a:alphaModFix/>
          </a:blip>
          <a:srcRect/>
          <a:stretch/>
        </p:blipFill>
        <p:spPr>
          <a:xfrm>
            <a:off x="11390754" y="49943"/>
            <a:ext cx="635000" cy="615950"/>
          </a:xfrm>
          <a:prstGeom prst="rect">
            <a:avLst/>
          </a:prstGeom>
          <a:noFill/>
          <a:ln>
            <a:noFill/>
          </a:ln>
        </p:spPr>
      </p:pic>
      <p:cxnSp>
        <p:nvCxnSpPr>
          <p:cNvPr id="601" name="Google Shape;601;p31"/>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602" name="Google Shape;602;p31"/>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b="0" i="0" u="none" strike="noStrike" cap="none">
                <a:solidFill>
                  <a:srgbClr val="FFFFFF"/>
                </a:solidFill>
                <a:latin typeface="Open Sans"/>
                <a:ea typeface="Open Sans"/>
                <a:cs typeface="Open Sans"/>
                <a:sym typeface="Open Sans"/>
              </a:rPr>
              <a:t>Social Change</a:t>
            </a:r>
            <a:endParaRPr/>
          </a:p>
        </p:txBody>
      </p:sp>
      <p:sp>
        <p:nvSpPr>
          <p:cNvPr id="603" name="Google Shape;603;p31"/>
          <p:cNvSpPr txBox="1"/>
          <p:nvPr/>
        </p:nvSpPr>
        <p:spPr>
          <a:xfrm>
            <a:off x="166247" y="2958869"/>
            <a:ext cx="12013054"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E75B5"/>
              </a:buClr>
              <a:buSzPts val="3200"/>
              <a:buFont typeface="Open Sans Light"/>
              <a:buNone/>
            </a:pPr>
            <a:r>
              <a:rPr lang="en-GB" sz="3200" b="1" i="0" u="none" strike="noStrike" cap="none">
                <a:solidFill>
                  <a:srgbClr val="2E75B5"/>
                </a:solidFill>
                <a:latin typeface="Open Sans Light"/>
                <a:ea typeface="Open Sans Light"/>
                <a:cs typeface="Open Sans Light"/>
                <a:sym typeface="Open Sans Light"/>
              </a:rPr>
              <a:t>MOTIVATION  +  NETWORK CAPACITY = SOCIAL CHANGE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32"/>
          <p:cNvSpPr txBox="1">
            <a:spLocks noGrp="1"/>
          </p:cNvSpPr>
          <p:nvPr>
            <p:ph type="title" idx="4294967295"/>
          </p:nvPr>
        </p:nvSpPr>
        <p:spPr>
          <a:xfrm>
            <a:off x="0" y="3886200"/>
            <a:ext cx="10363200" cy="1524000"/>
          </a:xfrm>
          <a:prstGeom prst="rect">
            <a:avLst/>
          </a:prstGeom>
          <a:noFill/>
          <a:ln>
            <a:noFill/>
          </a:ln>
        </p:spPr>
        <p:txBody>
          <a:bodyPr spcFirstLastPara="1" wrap="square" lIns="121900" tIns="60925" rIns="121900" bIns="60925" anchor="t" anchorCtr="0">
            <a:noAutofit/>
          </a:bodyPr>
          <a:lstStyle/>
          <a:p>
            <a:pPr marL="0" lvl="0" indent="0" algn="l" rtl="0">
              <a:lnSpc>
                <a:spcPct val="90000"/>
              </a:lnSpc>
              <a:spcBef>
                <a:spcPts val="0"/>
              </a:spcBef>
              <a:spcAft>
                <a:spcPts val="0"/>
              </a:spcAft>
              <a:buClr>
                <a:schemeClr val="dk1"/>
              </a:buClr>
              <a:buSzPts val="1333"/>
              <a:buFont typeface="Open Sans"/>
              <a:buNone/>
            </a:pPr>
            <a:r>
              <a:rPr lang="en-GB" sz="5333" b="1">
                <a:solidFill>
                  <a:schemeClr val="dk1"/>
                </a:solidFill>
                <a:latin typeface="Open Sans"/>
                <a:ea typeface="Open Sans"/>
                <a:cs typeface="Open Sans"/>
                <a:sym typeface="Open Sans"/>
              </a:rPr>
              <a:t>SEEKING NETWORK EFFECTS</a:t>
            </a:r>
            <a:endParaRPr sz="5333" b="1">
              <a:solidFill>
                <a:schemeClr val="dk1"/>
              </a:solidFill>
              <a:latin typeface="Open Sans"/>
              <a:ea typeface="Open Sans"/>
              <a:cs typeface="Open Sans"/>
              <a:sym typeface="Open Sans"/>
            </a:endParaRPr>
          </a:p>
        </p:txBody>
      </p:sp>
      <p:sp>
        <p:nvSpPr>
          <p:cNvPr id="610" name="Google Shape;610;p32"/>
          <p:cNvSpPr txBox="1"/>
          <p:nvPr/>
        </p:nvSpPr>
        <p:spPr>
          <a:xfrm>
            <a:off x="5737457" y="6297809"/>
            <a:ext cx="532280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200">
                <a:solidFill>
                  <a:schemeClr val="lt1"/>
                </a:solidFill>
                <a:latin typeface="Open Sans"/>
                <a:ea typeface="Open Sans"/>
                <a:cs typeface="Open Sans"/>
                <a:sym typeface="Open Sans"/>
              </a:rPr>
              <a:t>:15</a:t>
            </a:r>
            <a:endParaRPr sz="2400">
              <a:solidFill>
                <a:schemeClr val="lt1"/>
              </a:solidFill>
              <a:latin typeface="Open Sans"/>
              <a:ea typeface="Open Sans"/>
              <a:cs typeface="Open Sans"/>
              <a:sym typeface="Open Sans"/>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15"/>
        <p:cNvGrpSpPr/>
        <p:nvPr/>
      </p:nvGrpSpPr>
      <p:grpSpPr>
        <a:xfrm>
          <a:off x="0" y="0"/>
          <a:ext cx="0" cy="0"/>
          <a:chOff x="0" y="0"/>
          <a:chExt cx="0" cy="0"/>
        </a:xfrm>
      </p:grpSpPr>
      <p:sp>
        <p:nvSpPr>
          <p:cNvPr id="616" name="Google Shape;616;p33"/>
          <p:cNvSpPr txBox="1"/>
          <p:nvPr/>
        </p:nvSpPr>
        <p:spPr>
          <a:xfrm>
            <a:off x="166246" y="296562"/>
            <a:ext cx="724437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E75B5"/>
              </a:buClr>
              <a:buSzPts val="2400"/>
              <a:buFont typeface="Open Sans"/>
              <a:buNone/>
            </a:pPr>
            <a:r>
              <a:rPr lang="en-GB" sz="2400" b="0" i="0" u="none" strike="noStrike" cap="none">
                <a:solidFill>
                  <a:srgbClr val="2E75B5"/>
                </a:solidFill>
                <a:latin typeface="Open Sans"/>
                <a:ea typeface="Open Sans"/>
                <a:cs typeface="Open Sans"/>
                <a:sym typeface="Open Sans"/>
              </a:rPr>
              <a:t>Call Center</a:t>
            </a:r>
            <a:endParaRPr/>
          </a:p>
        </p:txBody>
      </p:sp>
      <p:sp>
        <p:nvSpPr>
          <p:cNvPr id="617" name="Google Shape;617;p33"/>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618" name="Google Shape;618;p33"/>
          <p:cNvPicPr preferRelativeResize="0"/>
          <p:nvPr/>
        </p:nvPicPr>
        <p:blipFill rotWithShape="1">
          <a:blip r:embed="rId3">
            <a:alphaModFix/>
          </a:blip>
          <a:srcRect/>
          <a:stretch/>
        </p:blipFill>
        <p:spPr>
          <a:xfrm>
            <a:off x="11390754" y="49943"/>
            <a:ext cx="635000" cy="615950"/>
          </a:xfrm>
          <a:prstGeom prst="rect">
            <a:avLst/>
          </a:prstGeom>
          <a:noFill/>
          <a:ln>
            <a:noFill/>
          </a:ln>
        </p:spPr>
      </p:pic>
      <p:cxnSp>
        <p:nvCxnSpPr>
          <p:cNvPr id="619" name="Google Shape;619;p33"/>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pic>
        <p:nvPicPr>
          <p:cNvPr id="620" name="Google Shape;620;p33"/>
          <p:cNvPicPr preferRelativeResize="0"/>
          <p:nvPr/>
        </p:nvPicPr>
        <p:blipFill rotWithShape="1">
          <a:blip r:embed="rId4">
            <a:alphaModFix/>
          </a:blip>
          <a:srcRect/>
          <a:stretch/>
        </p:blipFill>
        <p:spPr>
          <a:xfrm>
            <a:off x="166246" y="49943"/>
            <a:ext cx="11707702" cy="772762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34"/>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627" name="Google Shape;627;p34"/>
          <p:cNvPicPr preferRelativeResize="0"/>
          <p:nvPr/>
        </p:nvPicPr>
        <p:blipFill rotWithShape="1">
          <a:blip r:embed="rId3">
            <a:alphaModFix/>
          </a:blip>
          <a:srcRect/>
          <a:stretch/>
        </p:blipFill>
        <p:spPr>
          <a:xfrm>
            <a:off x="11390754" y="49943"/>
            <a:ext cx="635000" cy="615950"/>
          </a:xfrm>
          <a:prstGeom prst="rect">
            <a:avLst/>
          </a:prstGeom>
          <a:noFill/>
          <a:ln>
            <a:noFill/>
          </a:ln>
        </p:spPr>
      </p:pic>
      <p:cxnSp>
        <p:nvCxnSpPr>
          <p:cNvPr id="628" name="Google Shape;628;p34"/>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629" name="Google Shape;629;p34"/>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a:solidFill>
                  <a:srgbClr val="FFFFFF"/>
                </a:solidFill>
                <a:latin typeface="Open Sans"/>
                <a:ea typeface="Open Sans"/>
                <a:cs typeface="Open Sans"/>
                <a:sym typeface="Open Sans"/>
              </a:rPr>
              <a:t>Networks  Effects</a:t>
            </a:r>
            <a:endParaRPr sz="2400" b="0" i="0" u="none" strike="noStrike" cap="none">
              <a:solidFill>
                <a:srgbClr val="FFFFFF"/>
              </a:solidFill>
              <a:latin typeface="Open Sans"/>
              <a:ea typeface="Open Sans"/>
              <a:cs typeface="Open Sans"/>
              <a:sym typeface="Open Sans"/>
            </a:endParaRPr>
          </a:p>
        </p:txBody>
      </p:sp>
      <p:pic>
        <p:nvPicPr>
          <p:cNvPr id="630" name="Google Shape;630;p34"/>
          <p:cNvPicPr preferRelativeResize="0"/>
          <p:nvPr/>
        </p:nvPicPr>
        <p:blipFill rotWithShape="1">
          <a:blip r:embed="rId4">
            <a:alphaModFix/>
          </a:blip>
          <a:srcRect t="15211" r="49583" b="41746"/>
          <a:stretch/>
        </p:blipFill>
        <p:spPr>
          <a:xfrm>
            <a:off x="1104900" y="1358900"/>
            <a:ext cx="4749800" cy="4546600"/>
          </a:xfrm>
          <a:prstGeom prst="rect">
            <a:avLst/>
          </a:prstGeom>
          <a:noFill/>
          <a:ln>
            <a:noFill/>
          </a:ln>
        </p:spPr>
      </p:pic>
      <p:pic>
        <p:nvPicPr>
          <p:cNvPr id="631" name="Google Shape;631;p34"/>
          <p:cNvPicPr preferRelativeResize="0"/>
          <p:nvPr/>
        </p:nvPicPr>
        <p:blipFill rotWithShape="1">
          <a:blip r:embed="rId4">
            <a:alphaModFix/>
          </a:blip>
          <a:srcRect t="58224" r="49368"/>
          <a:stretch/>
        </p:blipFill>
        <p:spPr>
          <a:xfrm>
            <a:off x="6426200" y="1358900"/>
            <a:ext cx="4838700" cy="4546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35"/>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638" name="Google Shape;638;p35"/>
          <p:cNvPicPr preferRelativeResize="0"/>
          <p:nvPr/>
        </p:nvPicPr>
        <p:blipFill rotWithShape="1">
          <a:blip r:embed="rId3">
            <a:alphaModFix/>
          </a:blip>
          <a:srcRect/>
          <a:stretch/>
        </p:blipFill>
        <p:spPr>
          <a:xfrm>
            <a:off x="11390754" y="49943"/>
            <a:ext cx="635000" cy="615950"/>
          </a:xfrm>
          <a:prstGeom prst="rect">
            <a:avLst/>
          </a:prstGeom>
          <a:noFill/>
          <a:ln>
            <a:noFill/>
          </a:ln>
        </p:spPr>
      </p:pic>
      <p:cxnSp>
        <p:nvCxnSpPr>
          <p:cNvPr id="639" name="Google Shape;639;p35"/>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640" name="Google Shape;640;p35"/>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a:solidFill>
                  <a:srgbClr val="FFFFFF"/>
                </a:solidFill>
                <a:latin typeface="Open Sans"/>
                <a:ea typeface="Open Sans"/>
                <a:cs typeface="Open Sans"/>
                <a:sym typeface="Open Sans"/>
              </a:rPr>
              <a:t>Networks  Effects</a:t>
            </a:r>
            <a:endParaRPr sz="2400" b="0" i="0" u="none" strike="noStrike" cap="none">
              <a:solidFill>
                <a:srgbClr val="FFFFFF"/>
              </a:solidFill>
              <a:latin typeface="Open Sans"/>
              <a:ea typeface="Open Sans"/>
              <a:cs typeface="Open Sans"/>
              <a:sym typeface="Open Sans"/>
            </a:endParaRPr>
          </a:p>
        </p:txBody>
      </p:sp>
      <p:pic>
        <p:nvPicPr>
          <p:cNvPr id="641" name="Google Shape;641;p35"/>
          <p:cNvPicPr preferRelativeResize="0"/>
          <p:nvPr/>
        </p:nvPicPr>
        <p:blipFill rotWithShape="1">
          <a:blip r:embed="rId4">
            <a:alphaModFix/>
          </a:blip>
          <a:srcRect l="50398" b="36150"/>
          <a:stretch/>
        </p:blipFill>
        <p:spPr>
          <a:xfrm>
            <a:off x="2576714" y="923405"/>
            <a:ext cx="5828875" cy="4943995"/>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8" name="Google Shape;648;p36"/>
          <p:cNvSpPr txBox="1"/>
          <p:nvPr/>
        </p:nvSpPr>
        <p:spPr>
          <a:xfrm>
            <a:off x="166246" y="296562"/>
            <a:ext cx="724437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E75B5"/>
              </a:buClr>
              <a:buSzPts val="2400"/>
              <a:buFont typeface="Open Sans"/>
              <a:buNone/>
            </a:pPr>
            <a:r>
              <a:rPr lang="en-GB" sz="2400" b="0" i="0" u="none" strike="noStrike" cap="none">
                <a:solidFill>
                  <a:srgbClr val="2E75B5"/>
                </a:solidFill>
                <a:latin typeface="Open Sans"/>
                <a:ea typeface="Open Sans"/>
                <a:cs typeface="Open Sans"/>
                <a:sym typeface="Open Sans"/>
              </a:rPr>
              <a:t>Network </a:t>
            </a:r>
            <a:r>
              <a:rPr lang="en-GB" sz="2400">
                <a:solidFill>
                  <a:srgbClr val="2E75B5"/>
                </a:solidFill>
                <a:latin typeface="Open Sans"/>
                <a:ea typeface="Open Sans"/>
                <a:cs typeface="Open Sans"/>
                <a:sym typeface="Open Sans"/>
              </a:rPr>
              <a:t>Effects</a:t>
            </a:r>
            <a:endParaRPr sz="2400" b="0" i="0" u="none" strike="noStrike" cap="none">
              <a:solidFill>
                <a:srgbClr val="2E75B5"/>
              </a:solidFill>
              <a:latin typeface="Open Sans"/>
              <a:ea typeface="Open Sans"/>
              <a:cs typeface="Open Sans"/>
              <a:sym typeface="Open Sans"/>
            </a:endParaRPr>
          </a:p>
        </p:txBody>
      </p:sp>
      <p:sp>
        <p:nvSpPr>
          <p:cNvPr id="649" name="Google Shape;649;p36"/>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650" name="Google Shape;650;p36"/>
          <p:cNvPicPr preferRelativeResize="0"/>
          <p:nvPr/>
        </p:nvPicPr>
        <p:blipFill rotWithShape="1">
          <a:blip r:embed="rId3">
            <a:alphaModFix/>
          </a:blip>
          <a:srcRect/>
          <a:stretch/>
        </p:blipFill>
        <p:spPr>
          <a:xfrm>
            <a:off x="11390754" y="49943"/>
            <a:ext cx="635000" cy="615950"/>
          </a:xfrm>
          <a:prstGeom prst="rect">
            <a:avLst/>
          </a:prstGeom>
          <a:noFill/>
          <a:ln>
            <a:noFill/>
          </a:ln>
        </p:spPr>
      </p:pic>
      <p:cxnSp>
        <p:nvCxnSpPr>
          <p:cNvPr id="651" name="Google Shape;651;p36"/>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652" name="Google Shape;652;p36"/>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a:solidFill>
                  <a:srgbClr val="FFFFFF"/>
                </a:solidFill>
                <a:latin typeface="Open Sans"/>
                <a:ea typeface="Open Sans"/>
                <a:cs typeface="Open Sans"/>
                <a:sym typeface="Open Sans"/>
              </a:rPr>
              <a:t>Networks  Effects</a:t>
            </a:r>
            <a:endParaRPr sz="2400" b="0" i="0" u="none" strike="noStrike" cap="none">
              <a:solidFill>
                <a:srgbClr val="FFFFFF"/>
              </a:solidFill>
              <a:latin typeface="Open Sans"/>
              <a:ea typeface="Open Sans"/>
              <a:cs typeface="Open Sans"/>
              <a:sym typeface="Open Sans"/>
            </a:endParaRPr>
          </a:p>
        </p:txBody>
      </p:sp>
      <p:pic>
        <p:nvPicPr>
          <p:cNvPr id="653" name="Google Shape;653;p36"/>
          <p:cNvPicPr preferRelativeResize="0"/>
          <p:nvPr/>
        </p:nvPicPr>
        <p:blipFill rotWithShape="1">
          <a:blip r:embed="rId4">
            <a:alphaModFix/>
          </a:blip>
          <a:srcRect l="50398" b="36150"/>
          <a:stretch/>
        </p:blipFill>
        <p:spPr>
          <a:xfrm>
            <a:off x="2447925" y="850900"/>
            <a:ext cx="5882562" cy="4989532"/>
          </a:xfrm>
          <a:prstGeom prst="rect">
            <a:avLst/>
          </a:prstGeom>
          <a:noFill/>
          <a:ln>
            <a:noFill/>
          </a:ln>
          <a:effectLst>
            <a:outerShdw blurRad="292100" dist="139700" dir="2700000" algn="tl" rotWithShape="0">
              <a:srgbClr val="333333">
                <a:alpha val="64705"/>
              </a:srgbClr>
            </a:outerShdw>
          </a:effectLst>
        </p:spPr>
      </p:pic>
      <p:cxnSp>
        <p:nvCxnSpPr>
          <p:cNvPr id="654" name="Google Shape;654;p36"/>
          <p:cNvCxnSpPr/>
          <p:nvPr/>
        </p:nvCxnSpPr>
        <p:spPr>
          <a:xfrm>
            <a:off x="3788431" y="2320925"/>
            <a:ext cx="4057650" cy="2216150"/>
          </a:xfrm>
          <a:prstGeom prst="straightConnector1">
            <a:avLst/>
          </a:prstGeom>
          <a:noFill/>
          <a:ln w="76200" cap="flat" cmpd="sng">
            <a:solidFill>
              <a:srgbClr val="0070C0"/>
            </a:solidFill>
            <a:prstDash val="solid"/>
            <a:miter lim="800000"/>
            <a:headEnd type="none" w="sm" len="sm"/>
            <a:tailEnd type="none" w="sm" len="sm"/>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p37"/>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661" name="Google Shape;661;p37"/>
          <p:cNvPicPr preferRelativeResize="0"/>
          <p:nvPr/>
        </p:nvPicPr>
        <p:blipFill rotWithShape="1">
          <a:blip r:embed="rId5">
            <a:alphaModFix/>
          </a:blip>
          <a:srcRect/>
          <a:stretch/>
        </p:blipFill>
        <p:spPr>
          <a:xfrm>
            <a:off x="11390754" y="49943"/>
            <a:ext cx="635000" cy="615950"/>
          </a:xfrm>
          <a:prstGeom prst="rect">
            <a:avLst/>
          </a:prstGeom>
          <a:noFill/>
          <a:ln>
            <a:noFill/>
          </a:ln>
        </p:spPr>
      </p:pic>
      <p:cxnSp>
        <p:nvCxnSpPr>
          <p:cNvPr id="662" name="Google Shape;662;p37"/>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663" name="Google Shape;663;p37"/>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a:solidFill>
                  <a:srgbClr val="FFFFFF"/>
                </a:solidFill>
                <a:latin typeface="Open Sans"/>
                <a:ea typeface="Open Sans"/>
                <a:cs typeface="Open Sans"/>
                <a:sym typeface="Open Sans"/>
              </a:rPr>
              <a:t>Networks  Effects</a:t>
            </a:r>
            <a:endParaRPr sz="2400" b="0" i="0" u="none" strike="noStrike" cap="none">
              <a:solidFill>
                <a:srgbClr val="FFFFFF"/>
              </a:solidFill>
              <a:latin typeface="Open Sans"/>
              <a:ea typeface="Open Sans"/>
              <a:cs typeface="Open Sans"/>
              <a:sym typeface="Open Sans"/>
            </a:endParaRPr>
          </a:p>
        </p:txBody>
      </p:sp>
      <p:pic>
        <p:nvPicPr>
          <p:cNvPr id="3" name="netlogo (1).mp4">
            <a:hlinkClick r:id="" action="ppaction://media"/>
            <a:extLst>
              <a:ext uri="{FF2B5EF4-FFF2-40B4-BE49-F238E27FC236}">
                <a16:creationId xmlns:a16="http://schemas.microsoft.com/office/drawing/2014/main" id="{D0CD154D-9859-A8A0-0AF8-360ACA5CD85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78172" y="790928"/>
            <a:ext cx="10612582" cy="59695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2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38"/>
          <p:cNvSpPr txBox="1"/>
          <p:nvPr/>
        </p:nvSpPr>
        <p:spPr>
          <a:xfrm>
            <a:off x="166246" y="296562"/>
            <a:ext cx="532280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E75B5"/>
              </a:buClr>
              <a:buSzPts val="2400"/>
              <a:buFont typeface="Open Sans"/>
              <a:buNone/>
            </a:pPr>
            <a:r>
              <a:rPr lang="en-GB" sz="2400" b="0" i="0" u="none" strike="noStrike" cap="none">
                <a:solidFill>
                  <a:srgbClr val="2E75B5"/>
                </a:solidFill>
                <a:latin typeface="Open Sans"/>
                <a:ea typeface="Open Sans"/>
                <a:cs typeface="Open Sans"/>
                <a:sym typeface="Open Sans"/>
              </a:rPr>
              <a:t>Mission</a:t>
            </a:r>
            <a:endParaRPr/>
          </a:p>
        </p:txBody>
      </p:sp>
      <p:sp>
        <p:nvSpPr>
          <p:cNvPr id="671" name="Google Shape;671;p38"/>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672" name="Google Shape;672;p38"/>
          <p:cNvPicPr preferRelativeResize="0"/>
          <p:nvPr/>
        </p:nvPicPr>
        <p:blipFill rotWithShape="1">
          <a:blip r:embed="rId3">
            <a:alphaModFix/>
          </a:blip>
          <a:srcRect/>
          <a:stretch/>
        </p:blipFill>
        <p:spPr>
          <a:xfrm>
            <a:off x="11390754" y="49943"/>
            <a:ext cx="635000" cy="615950"/>
          </a:xfrm>
          <a:prstGeom prst="rect">
            <a:avLst/>
          </a:prstGeom>
          <a:noFill/>
          <a:ln>
            <a:noFill/>
          </a:ln>
        </p:spPr>
      </p:pic>
      <p:cxnSp>
        <p:nvCxnSpPr>
          <p:cNvPr id="673" name="Google Shape;673;p38"/>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674" name="Google Shape;674;p38"/>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a:solidFill>
                  <a:srgbClr val="FFFFFF"/>
                </a:solidFill>
                <a:latin typeface="Open Sans"/>
                <a:ea typeface="Open Sans"/>
                <a:cs typeface="Open Sans"/>
                <a:sym typeface="Open Sans"/>
              </a:rPr>
              <a:t>Guide</a:t>
            </a:r>
            <a:endParaRPr sz="2400" b="0" i="0" u="none" strike="noStrike" cap="none">
              <a:solidFill>
                <a:srgbClr val="FFFFFF"/>
              </a:solidFill>
              <a:latin typeface="Open Sans"/>
              <a:ea typeface="Open Sans"/>
              <a:cs typeface="Open Sans"/>
              <a:sym typeface="Open Sans"/>
            </a:endParaRPr>
          </a:p>
        </p:txBody>
      </p:sp>
      <p:sp>
        <p:nvSpPr>
          <p:cNvPr id="675" name="Google Shape;675;p38"/>
          <p:cNvSpPr txBox="1"/>
          <p:nvPr/>
        </p:nvSpPr>
        <p:spPr>
          <a:xfrm>
            <a:off x="318052" y="2850558"/>
            <a:ext cx="5322900" cy="1569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E75B5"/>
              </a:buClr>
              <a:buSzPts val="2400"/>
              <a:buFont typeface="Open Sans Light"/>
              <a:buNone/>
            </a:pPr>
            <a:r>
              <a:rPr lang="en-GB" sz="2400" b="0" i="0" u="none" strike="noStrike" cap="none">
                <a:solidFill>
                  <a:srgbClr val="2E75B5"/>
                </a:solidFill>
                <a:latin typeface="Open Sans Light"/>
                <a:ea typeface="Open Sans Light"/>
                <a:cs typeface="Open Sans Light"/>
                <a:sym typeface="Open Sans Light"/>
              </a:rPr>
              <a:t>Transform the success of nonprofits and foundations by mobilizing networks of people to move change forward effectively and </a:t>
            </a:r>
            <a:r>
              <a:rPr lang="en-GB" sz="2400">
                <a:solidFill>
                  <a:srgbClr val="2E75B5"/>
                </a:solidFill>
                <a:latin typeface="Open Sans Light"/>
                <a:ea typeface="Open Sans Light"/>
                <a:cs typeface="Open Sans Light"/>
                <a:sym typeface="Open Sans Light"/>
              </a:rPr>
              <a:t>efficiently</a:t>
            </a:r>
            <a:r>
              <a:rPr lang="en-GB" sz="2400" b="0" i="0" u="none" strike="noStrike" cap="none">
                <a:solidFill>
                  <a:srgbClr val="2E75B5"/>
                </a:solidFill>
                <a:latin typeface="Open Sans Light"/>
                <a:ea typeface="Open Sans Light"/>
                <a:cs typeface="Open Sans Light"/>
                <a:sym typeface="Open Sans Light"/>
              </a:rPr>
              <a:t>. </a:t>
            </a:r>
            <a:endParaRPr/>
          </a:p>
        </p:txBody>
      </p:sp>
      <p:pic>
        <p:nvPicPr>
          <p:cNvPr id="676" name="Google Shape;676;p38"/>
          <p:cNvPicPr preferRelativeResize="0"/>
          <p:nvPr/>
        </p:nvPicPr>
        <p:blipFill rotWithShape="1">
          <a:blip r:embed="rId4">
            <a:alphaModFix/>
          </a:blip>
          <a:srcRect/>
          <a:stretch/>
        </p:blipFill>
        <p:spPr>
          <a:xfrm>
            <a:off x="6390269" y="1268315"/>
            <a:ext cx="4826098" cy="465871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pic>
        <p:nvPicPr>
          <p:cNvPr id="682" name="Google Shape;682;p39"/>
          <p:cNvPicPr preferRelativeResize="0"/>
          <p:nvPr/>
        </p:nvPicPr>
        <p:blipFill rotWithShape="1">
          <a:blip r:embed="rId3">
            <a:alphaModFix/>
          </a:blip>
          <a:srcRect/>
          <a:stretch/>
        </p:blipFill>
        <p:spPr>
          <a:xfrm>
            <a:off x="2464903" y="579067"/>
            <a:ext cx="6362203" cy="6141549"/>
          </a:xfrm>
          <a:prstGeom prst="rect">
            <a:avLst/>
          </a:prstGeom>
          <a:noFill/>
          <a:ln>
            <a:noFill/>
          </a:ln>
        </p:spPr>
      </p:pic>
      <p:sp>
        <p:nvSpPr>
          <p:cNvPr id="683" name="Google Shape;683;p39"/>
          <p:cNvSpPr txBox="1"/>
          <p:nvPr/>
        </p:nvSpPr>
        <p:spPr>
          <a:xfrm>
            <a:off x="166246" y="296562"/>
            <a:ext cx="724437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E75B5"/>
              </a:buClr>
              <a:buSzPts val="2400"/>
              <a:buFont typeface="Open Sans"/>
              <a:buNone/>
            </a:pPr>
            <a:r>
              <a:rPr lang="en-GB" sz="2400">
                <a:solidFill>
                  <a:srgbClr val="2E75B5"/>
                </a:solidFill>
                <a:latin typeface="Open Sans"/>
                <a:ea typeface="Open Sans"/>
                <a:cs typeface="Open Sans"/>
                <a:sym typeface="Open Sans"/>
              </a:rPr>
              <a:t>Seven Elements of Healthy Network</a:t>
            </a:r>
            <a:endParaRPr sz="2400" b="0" i="0" u="none" strike="noStrike" cap="none">
              <a:solidFill>
                <a:srgbClr val="2E75B5"/>
              </a:solidFill>
              <a:latin typeface="Open Sans"/>
              <a:ea typeface="Open Sans"/>
              <a:cs typeface="Open Sans"/>
              <a:sym typeface="Open Sans"/>
            </a:endParaRPr>
          </a:p>
        </p:txBody>
      </p:sp>
      <p:sp>
        <p:nvSpPr>
          <p:cNvPr id="684" name="Google Shape;684;p39"/>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685" name="Google Shape;685;p39"/>
          <p:cNvPicPr preferRelativeResize="0"/>
          <p:nvPr/>
        </p:nvPicPr>
        <p:blipFill rotWithShape="1">
          <a:blip r:embed="rId4">
            <a:alphaModFix/>
          </a:blip>
          <a:srcRect/>
          <a:stretch/>
        </p:blipFill>
        <p:spPr>
          <a:xfrm>
            <a:off x="11390754" y="49943"/>
            <a:ext cx="635000" cy="615950"/>
          </a:xfrm>
          <a:prstGeom prst="rect">
            <a:avLst/>
          </a:prstGeom>
          <a:noFill/>
          <a:ln>
            <a:noFill/>
          </a:ln>
        </p:spPr>
      </p:pic>
      <p:cxnSp>
        <p:nvCxnSpPr>
          <p:cNvPr id="686" name="Google Shape;686;p39"/>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2" name="Google Shape;692;p40"/>
          <p:cNvSpPr txBox="1"/>
          <p:nvPr/>
        </p:nvSpPr>
        <p:spPr>
          <a:xfrm>
            <a:off x="166246" y="296562"/>
            <a:ext cx="724437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E75B5"/>
              </a:buClr>
              <a:buSzPts val="2400"/>
              <a:buFont typeface="Open Sans"/>
              <a:buNone/>
            </a:pPr>
            <a:r>
              <a:rPr lang="en-GB" sz="2400">
                <a:solidFill>
                  <a:srgbClr val="2E75B5"/>
                </a:solidFill>
                <a:latin typeface="Open Sans"/>
                <a:ea typeface="Open Sans"/>
                <a:cs typeface="Open Sans"/>
                <a:sym typeface="Open Sans"/>
              </a:rPr>
              <a:t>Vision</a:t>
            </a:r>
            <a:endParaRPr sz="2400" b="0" i="0" u="none" strike="noStrike" cap="none">
              <a:solidFill>
                <a:srgbClr val="2E75B5"/>
              </a:solidFill>
              <a:latin typeface="Open Sans"/>
              <a:ea typeface="Open Sans"/>
              <a:cs typeface="Open Sans"/>
              <a:sym typeface="Open Sans"/>
            </a:endParaRPr>
          </a:p>
        </p:txBody>
      </p:sp>
      <p:sp>
        <p:nvSpPr>
          <p:cNvPr id="693" name="Google Shape;693;p40"/>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694" name="Google Shape;694;p40"/>
          <p:cNvPicPr preferRelativeResize="0"/>
          <p:nvPr/>
        </p:nvPicPr>
        <p:blipFill rotWithShape="1">
          <a:blip r:embed="rId3">
            <a:alphaModFix/>
          </a:blip>
          <a:srcRect/>
          <a:stretch/>
        </p:blipFill>
        <p:spPr>
          <a:xfrm>
            <a:off x="11390754" y="49943"/>
            <a:ext cx="635000" cy="615950"/>
          </a:xfrm>
          <a:prstGeom prst="rect">
            <a:avLst/>
          </a:prstGeom>
          <a:noFill/>
          <a:ln>
            <a:noFill/>
          </a:ln>
        </p:spPr>
      </p:pic>
      <p:cxnSp>
        <p:nvCxnSpPr>
          <p:cNvPr id="695" name="Google Shape;695;p40"/>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696" name="Google Shape;696;p40"/>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b="0" i="0" u="none" strike="noStrike" cap="none">
                <a:solidFill>
                  <a:srgbClr val="FFFFFF"/>
                </a:solidFill>
                <a:latin typeface="Open Sans"/>
                <a:ea typeface="Open Sans"/>
                <a:cs typeface="Open Sans"/>
                <a:sym typeface="Open Sans"/>
              </a:rPr>
              <a:t>Seven Elements</a:t>
            </a:r>
            <a:endParaRPr/>
          </a:p>
        </p:txBody>
      </p:sp>
      <p:sp>
        <p:nvSpPr>
          <p:cNvPr id="697" name="Google Shape;697;p40"/>
          <p:cNvSpPr txBox="1"/>
          <p:nvPr/>
        </p:nvSpPr>
        <p:spPr>
          <a:xfrm>
            <a:off x="866691" y="1219892"/>
            <a:ext cx="10845579" cy="34470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a:solidFill>
                  <a:srgbClr val="2E75B5"/>
                </a:solidFill>
                <a:latin typeface="Open Sans Light"/>
                <a:ea typeface="Open Sans Light"/>
                <a:cs typeface="Open Sans Light"/>
                <a:sym typeface="Open Sans Light"/>
              </a:rPr>
              <a:t>“In the course of planning and implementation of the district-based initiative, a stakeholder-focused network will be created using both existing and new platforms to support WASH and allied actions, advocacy, and engagement to influence behaviour and attitudinal change. Communication messages will be couched around ‘Equity and inclusion in WASH delivery’; ‘Payment of tariff for WASH services’; ‘Funding and prioritisation of WASH’; ‘Business opportunities in WASH’; and ‘Financial accountability of duty bearers and right holders’.</a:t>
            </a:r>
            <a:endParaRPr/>
          </a:p>
          <a:p>
            <a:pPr marL="0" marR="0" lvl="0" indent="0" algn="l" rtl="0">
              <a:spcBef>
                <a:spcPts val="0"/>
              </a:spcBef>
              <a:spcAft>
                <a:spcPts val="0"/>
              </a:spcAft>
              <a:buNone/>
            </a:pPr>
            <a:r>
              <a:rPr lang="en-GB" sz="2000">
                <a:solidFill>
                  <a:srgbClr val="2E75B5"/>
                </a:solidFill>
                <a:latin typeface="Open Sans Light"/>
                <a:ea typeface="Open Sans Light"/>
                <a:cs typeface="Open Sans Light"/>
                <a:sym typeface="Open Sans Light"/>
              </a:rPr>
              <a:t>The main communication tools will be face-to-face interactions, hosting of websites, the use of social media, radio, video and television (TV), newspapers, community durbar, Town Hall meetings, among others. These will be deployed on a case-by-case basis, and in a manner that will ensure they produce the desired outcomes.” – </a:t>
            </a:r>
            <a:endParaRPr/>
          </a:p>
          <a:p>
            <a:pPr marL="0" marR="0" lvl="0" indent="0" algn="r" rtl="0">
              <a:spcBef>
                <a:spcPts val="0"/>
              </a:spcBef>
              <a:spcAft>
                <a:spcPts val="0"/>
              </a:spcAft>
              <a:buNone/>
            </a:pPr>
            <a:r>
              <a:rPr lang="en-GB" sz="2000" b="1">
                <a:solidFill>
                  <a:srgbClr val="2E75B5"/>
                </a:solidFill>
                <a:latin typeface="Open Sans Light"/>
                <a:ea typeface="Open Sans Light"/>
                <a:cs typeface="Open Sans Light"/>
                <a:sym typeface="Open Sans Light"/>
              </a:rPr>
              <a:t>- – NETWORK DISTRICT Master Plan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41"/>
          <p:cNvSpPr txBox="1">
            <a:spLocks noGrp="1"/>
          </p:cNvSpPr>
          <p:nvPr>
            <p:ph type="ftr" idx="11"/>
          </p:nvPr>
        </p:nvSpPr>
        <p:spPr>
          <a:xfrm>
            <a:off x="777696" y="6114954"/>
            <a:ext cx="887821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Marty Kearns | Netcentric Campaigns | Washdesk.org </a:t>
            </a:r>
            <a:endParaRPr/>
          </a:p>
        </p:txBody>
      </p:sp>
      <p:sp>
        <p:nvSpPr>
          <p:cNvPr id="704" name="Google Shape;704;p41"/>
          <p:cNvSpPr txBox="1">
            <a:spLocks noGrp="1"/>
          </p:cNvSpPr>
          <p:nvPr>
            <p:ph type="title"/>
          </p:nvPr>
        </p:nvSpPr>
        <p:spPr>
          <a:xfrm>
            <a:off x="738653" y="365125"/>
            <a:ext cx="854758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GB"/>
              <a:t>Customer Service </a:t>
            </a:r>
            <a:endParaRPr/>
          </a:p>
        </p:txBody>
      </p:sp>
      <p:sp>
        <p:nvSpPr>
          <p:cNvPr id="705" name="Google Shape;705;p41"/>
          <p:cNvSpPr txBox="1">
            <a:spLocks noGrp="1"/>
          </p:cNvSpPr>
          <p:nvPr>
            <p:ph type="body" idx="1"/>
          </p:nvPr>
        </p:nvSpPr>
        <p:spPr>
          <a:xfrm>
            <a:off x="751840" y="1825625"/>
            <a:ext cx="8536539" cy="3772535"/>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2"/>
              </a:buClr>
              <a:buSzPts val="2400"/>
              <a:buFont typeface="Arial"/>
              <a:buChar char="•"/>
            </a:pPr>
            <a:r>
              <a:rPr lang="en-GB" sz="2400" b="1"/>
              <a:t>Networked customer service in the context of WASH projects.</a:t>
            </a:r>
            <a:endParaRPr/>
          </a:p>
          <a:p>
            <a:pPr marL="342900" lvl="0" indent="-342900" algn="l" rtl="0">
              <a:lnSpc>
                <a:spcPct val="90000"/>
              </a:lnSpc>
              <a:spcBef>
                <a:spcPts val="1000"/>
              </a:spcBef>
              <a:spcAft>
                <a:spcPts val="0"/>
              </a:spcAft>
              <a:buClr>
                <a:schemeClr val="dk2"/>
              </a:buClr>
              <a:buSzPts val="2400"/>
              <a:buFont typeface="Arial"/>
              <a:buChar char="•"/>
            </a:pPr>
            <a:r>
              <a:rPr lang="en-GB" sz="2400" b="1"/>
              <a:t>Benefits of using this approach.</a:t>
            </a:r>
            <a:endParaRPr/>
          </a:p>
          <a:p>
            <a:pPr marL="342900" lvl="0" indent="-342900" algn="l" rtl="0">
              <a:lnSpc>
                <a:spcPct val="90000"/>
              </a:lnSpc>
              <a:spcBef>
                <a:spcPts val="1000"/>
              </a:spcBef>
              <a:spcAft>
                <a:spcPts val="0"/>
              </a:spcAft>
              <a:buClr>
                <a:schemeClr val="dk2"/>
              </a:buClr>
              <a:buSzPts val="2400"/>
              <a:buFont typeface="Arial"/>
              <a:buChar char="•"/>
            </a:pPr>
            <a:r>
              <a:rPr lang="en-GB" sz="2400" b="1"/>
              <a:t>How to develop a networked customer service function for WASH initiatives.</a:t>
            </a:r>
            <a:endParaRPr/>
          </a:p>
          <a:p>
            <a:pPr marL="0" lvl="0" indent="0" algn="l" rtl="0">
              <a:lnSpc>
                <a:spcPct val="90000"/>
              </a:lnSpc>
              <a:spcBef>
                <a:spcPts val="1000"/>
              </a:spcBef>
              <a:spcAft>
                <a:spcPts val="0"/>
              </a:spcAft>
              <a:buSzPts val="2400"/>
              <a:buNone/>
            </a:pPr>
            <a:endParaRPr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2"/>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Quicksand"/>
              <a:buNone/>
            </a:pPr>
            <a:r>
              <a:rPr lang="en-GB" dirty="0">
                <a:latin typeface="Oswald" pitchFamily="2" charset="77"/>
              </a:rPr>
              <a:t>The Role of the Public in WASH Systems?</a:t>
            </a:r>
            <a:endParaRPr dirty="0">
              <a:latin typeface="Oswald" pitchFamily="2" charset="77"/>
            </a:endParaRPr>
          </a:p>
        </p:txBody>
      </p:sp>
      <p:sp>
        <p:nvSpPr>
          <p:cNvPr id="712" name="Google Shape;712;p42"/>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p>
            <a:pPr marL="457200" lvl="0" indent="-368300" algn="l" rtl="0">
              <a:lnSpc>
                <a:spcPct val="90000"/>
              </a:lnSpc>
              <a:spcBef>
                <a:spcPts val="0"/>
              </a:spcBef>
              <a:spcAft>
                <a:spcPts val="0"/>
              </a:spcAft>
              <a:buSzPts val="2200"/>
              <a:buChar char="●"/>
            </a:pPr>
            <a:r>
              <a:rPr lang="en-GB" dirty="0"/>
              <a:t>The people that use water systems are critical to sustainable water management and governance.</a:t>
            </a:r>
            <a:endParaRPr dirty="0"/>
          </a:p>
          <a:p>
            <a:pPr marL="0" lvl="0" indent="0" algn="l" rtl="0">
              <a:lnSpc>
                <a:spcPct val="90000"/>
              </a:lnSpc>
              <a:spcBef>
                <a:spcPts val="1000"/>
              </a:spcBef>
              <a:spcAft>
                <a:spcPts val="0"/>
              </a:spcAft>
              <a:buClr>
                <a:schemeClr val="dk1"/>
              </a:buClr>
              <a:buSzPts val="2200"/>
              <a:buFont typeface="Quicksand"/>
              <a:buNone/>
            </a:pPr>
            <a:endParaRPr dirty="0"/>
          </a:p>
        </p:txBody>
      </p:sp>
      <p:sp>
        <p:nvSpPr>
          <p:cNvPr id="2" name="Google Shape;693;p40">
            <a:extLst>
              <a:ext uri="{FF2B5EF4-FFF2-40B4-BE49-F238E27FC236}">
                <a16:creationId xmlns:a16="http://schemas.microsoft.com/office/drawing/2014/main" id="{E5A2D32D-9DAE-8210-6BF6-93D5C51AC72A}"/>
              </a:ext>
            </a:extLst>
          </p:cNvPr>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3" name="Google Shape;694;p40">
            <a:extLst>
              <a:ext uri="{FF2B5EF4-FFF2-40B4-BE49-F238E27FC236}">
                <a16:creationId xmlns:a16="http://schemas.microsoft.com/office/drawing/2014/main" id="{2907E8F2-98E9-E0C6-6116-F139AF2297F9}"/>
              </a:ext>
            </a:extLst>
          </p:cNvPr>
          <p:cNvPicPr preferRelativeResize="0"/>
          <p:nvPr/>
        </p:nvPicPr>
        <p:blipFill rotWithShape="1">
          <a:blip r:embed="rId3">
            <a:alphaModFix/>
          </a:blip>
          <a:srcRect/>
          <a:stretch/>
        </p:blipFill>
        <p:spPr>
          <a:xfrm>
            <a:off x="11390754" y="49943"/>
            <a:ext cx="635000" cy="615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2"/>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Quicksand"/>
              <a:buNone/>
            </a:pPr>
            <a:r>
              <a:rPr lang="en-GB" dirty="0">
                <a:latin typeface="Oswald" pitchFamily="2" charset="77"/>
              </a:rPr>
              <a:t>The Role of the Public in WASH Systems?</a:t>
            </a:r>
            <a:endParaRPr dirty="0">
              <a:latin typeface="Oswald" pitchFamily="2" charset="77"/>
            </a:endParaRPr>
          </a:p>
        </p:txBody>
      </p:sp>
      <p:sp>
        <p:nvSpPr>
          <p:cNvPr id="712" name="Google Shape;712;p42"/>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p>
            <a:pPr marL="457200" lvl="0" indent="-368300" algn="l" rtl="0">
              <a:lnSpc>
                <a:spcPct val="90000"/>
              </a:lnSpc>
              <a:spcBef>
                <a:spcPts val="0"/>
              </a:spcBef>
              <a:spcAft>
                <a:spcPts val="0"/>
              </a:spcAft>
              <a:buSzPts val="2200"/>
              <a:buChar char="●"/>
            </a:pPr>
            <a:r>
              <a:rPr lang="en-GB" dirty="0">
                <a:solidFill>
                  <a:schemeClr val="bg1">
                    <a:lumMod val="65000"/>
                  </a:schemeClr>
                </a:solidFill>
              </a:rPr>
              <a:t>The people that use water systems are critical to sustainable water management and governance.</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t>They provide water utility feedback to detect operational failures, including changes in source water quality.</a:t>
            </a:r>
            <a:endParaRPr dirty="0"/>
          </a:p>
          <a:p>
            <a:pPr marL="0" lvl="0" indent="0" algn="l" rtl="0">
              <a:lnSpc>
                <a:spcPct val="90000"/>
              </a:lnSpc>
              <a:spcBef>
                <a:spcPts val="1000"/>
              </a:spcBef>
              <a:spcAft>
                <a:spcPts val="0"/>
              </a:spcAft>
              <a:buClr>
                <a:schemeClr val="dk1"/>
              </a:buClr>
              <a:buSzPts val="2200"/>
              <a:buFont typeface="Quicksand"/>
              <a:buNone/>
            </a:pPr>
            <a:endParaRPr dirty="0"/>
          </a:p>
        </p:txBody>
      </p:sp>
      <p:sp>
        <p:nvSpPr>
          <p:cNvPr id="2" name="Google Shape;693;p40">
            <a:extLst>
              <a:ext uri="{FF2B5EF4-FFF2-40B4-BE49-F238E27FC236}">
                <a16:creationId xmlns:a16="http://schemas.microsoft.com/office/drawing/2014/main" id="{21193D15-5314-5EE3-E168-97D31E029847}"/>
              </a:ext>
            </a:extLst>
          </p:cNvPr>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3" name="Google Shape;694;p40">
            <a:extLst>
              <a:ext uri="{FF2B5EF4-FFF2-40B4-BE49-F238E27FC236}">
                <a16:creationId xmlns:a16="http://schemas.microsoft.com/office/drawing/2014/main" id="{C6081FD7-0BA1-8DDB-61F3-8B897AEB61E3}"/>
              </a:ext>
            </a:extLst>
          </p:cNvPr>
          <p:cNvPicPr preferRelativeResize="0"/>
          <p:nvPr/>
        </p:nvPicPr>
        <p:blipFill rotWithShape="1">
          <a:blip r:embed="rId3">
            <a:alphaModFix/>
          </a:blip>
          <a:srcRect/>
          <a:stretch/>
        </p:blipFill>
        <p:spPr>
          <a:xfrm>
            <a:off x="11390754" y="49943"/>
            <a:ext cx="635000" cy="615950"/>
          </a:xfrm>
          <a:prstGeom prst="rect">
            <a:avLst/>
          </a:prstGeom>
          <a:noFill/>
          <a:ln>
            <a:noFill/>
          </a:ln>
        </p:spPr>
      </p:pic>
    </p:spTree>
    <p:extLst>
      <p:ext uri="{BB962C8B-B14F-4D97-AF65-F5344CB8AC3E}">
        <p14:creationId xmlns:p14="http://schemas.microsoft.com/office/powerpoint/2010/main" val="4202594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2"/>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Quicksand"/>
              <a:buNone/>
            </a:pPr>
            <a:r>
              <a:rPr lang="en-GB" dirty="0">
                <a:latin typeface="Oswald" pitchFamily="2" charset="77"/>
              </a:rPr>
              <a:t>The Role of the Public in WASH Systems?</a:t>
            </a:r>
            <a:endParaRPr dirty="0">
              <a:latin typeface="Oswald" pitchFamily="2" charset="77"/>
            </a:endParaRPr>
          </a:p>
        </p:txBody>
      </p:sp>
      <p:sp>
        <p:nvSpPr>
          <p:cNvPr id="712" name="Google Shape;712;p42"/>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p>
            <a:pPr marL="457200" lvl="0" indent="-368300" algn="l" rtl="0">
              <a:lnSpc>
                <a:spcPct val="90000"/>
              </a:lnSpc>
              <a:spcBef>
                <a:spcPts val="0"/>
              </a:spcBef>
              <a:spcAft>
                <a:spcPts val="0"/>
              </a:spcAft>
              <a:buSzPts val="2200"/>
              <a:buChar char="●"/>
            </a:pPr>
            <a:r>
              <a:rPr lang="en-GB" dirty="0">
                <a:solidFill>
                  <a:schemeClr val="bg1">
                    <a:lumMod val="65000"/>
                  </a:schemeClr>
                </a:solidFill>
              </a:rPr>
              <a:t>The people that use water systems are critical to sustainable water management and governance.</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solidFill>
                  <a:schemeClr val="bg1">
                    <a:lumMod val="65000"/>
                  </a:schemeClr>
                </a:solidFill>
              </a:rPr>
              <a:t>They provide water utility feedback to detect operational failures, including changes in source water quality.</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t>They sense illegal connections and report to utilities.</a:t>
            </a:r>
            <a:endParaRPr dirty="0"/>
          </a:p>
          <a:p>
            <a:pPr marL="0" lvl="0" indent="0" algn="l" rtl="0">
              <a:lnSpc>
                <a:spcPct val="90000"/>
              </a:lnSpc>
              <a:spcBef>
                <a:spcPts val="1000"/>
              </a:spcBef>
              <a:spcAft>
                <a:spcPts val="0"/>
              </a:spcAft>
              <a:buClr>
                <a:schemeClr val="dk1"/>
              </a:buClr>
              <a:buSzPts val="2200"/>
              <a:buFont typeface="Quicksand"/>
              <a:buNone/>
            </a:pPr>
            <a:endParaRPr dirty="0"/>
          </a:p>
        </p:txBody>
      </p:sp>
      <p:sp>
        <p:nvSpPr>
          <p:cNvPr id="2" name="Google Shape;693;p40">
            <a:extLst>
              <a:ext uri="{FF2B5EF4-FFF2-40B4-BE49-F238E27FC236}">
                <a16:creationId xmlns:a16="http://schemas.microsoft.com/office/drawing/2014/main" id="{BE4AE926-21AB-C769-09C9-3E745247D1CA}"/>
              </a:ext>
            </a:extLst>
          </p:cNvPr>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3" name="Google Shape;694;p40">
            <a:extLst>
              <a:ext uri="{FF2B5EF4-FFF2-40B4-BE49-F238E27FC236}">
                <a16:creationId xmlns:a16="http://schemas.microsoft.com/office/drawing/2014/main" id="{4E24F90A-4D3B-CFE0-CEA5-24A2221C4BF8}"/>
              </a:ext>
            </a:extLst>
          </p:cNvPr>
          <p:cNvPicPr preferRelativeResize="0"/>
          <p:nvPr/>
        </p:nvPicPr>
        <p:blipFill rotWithShape="1">
          <a:blip r:embed="rId3">
            <a:alphaModFix/>
          </a:blip>
          <a:srcRect/>
          <a:stretch/>
        </p:blipFill>
        <p:spPr>
          <a:xfrm>
            <a:off x="11390754" y="49943"/>
            <a:ext cx="635000" cy="615950"/>
          </a:xfrm>
          <a:prstGeom prst="rect">
            <a:avLst/>
          </a:prstGeom>
          <a:noFill/>
          <a:ln>
            <a:noFill/>
          </a:ln>
        </p:spPr>
      </p:pic>
    </p:spTree>
    <p:extLst>
      <p:ext uri="{BB962C8B-B14F-4D97-AF65-F5344CB8AC3E}">
        <p14:creationId xmlns:p14="http://schemas.microsoft.com/office/powerpoint/2010/main" val="4139530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2"/>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Quicksand"/>
              <a:buNone/>
            </a:pPr>
            <a:r>
              <a:rPr lang="en-GB" dirty="0">
                <a:latin typeface="Oswald" pitchFamily="2" charset="77"/>
              </a:rPr>
              <a:t>The Role of the Public in WASH Systems?</a:t>
            </a:r>
            <a:endParaRPr dirty="0">
              <a:latin typeface="Oswald" pitchFamily="2" charset="77"/>
            </a:endParaRPr>
          </a:p>
        </p:txBody>
      </p:sp>
      <p:sp>
        <p:nvSpPr>
          <p:cNvPr id="712" name="Google Shape;712;p42"/>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p>
            <a:pPr marL="457200" lvl="0" indent="-368300" algn="l" rtl="0">
              <a:lnSpc>
                <a:spcPct val="90000"/>
              </a:lnSpc>
              <a:spcBef>
                <a:spcPts val="0"/>
              </a:spcBef>
              <a:spcAft>
                <a:spcPts val="0"/>
              </a:spcAft>
              <a:buSzPts val="2200"/>
              <a:buChar char="●"/>
            </a:pPr>
            <a:r>
              <a:rPr lang="en-GB" dirty="0">
                <a:solidFill>
                  <a:schemeClr val="bg1">
                    <a:lumMod val="65000"/>
                  </a:schemeClr>
                </a:solidFill>
              </a:rPr>
              <a:t>The people that use water systems are critical to sustainable water management and governance.</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solidFill>
                  <a:schemeClr val="bg1">
                    <a:lumMod val="65000"/>
                  </a:schemeClr>
                </a:solidFill>
              </a:rPr>
              <a:t>They provide water utility feedback to detect operational failures, including changes in source water quality.</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solidFill>
                  <a:schemeClr val="bg1">
                    <a:lumMod val="65000"/>
                  </a:schemeClr>
                </a:solidFill>
              </a:rPr>
              <a:t>They sense illegal connections and report to utilities.</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t>They sense and detect certain classes of chemical compounds.</a:t>
            </a:r>
            <a:endParaRPr dirty="0"/>
          </a:p>
          <a:p>
            <a:pPr marL="0" lvl="0" indent="0" algn="l" rtl="0">
              <a:lnSpc>
                <a:spcPct val="90000"/>
              </a:lnSpc>
              <a:spcBef>
                <a:spcPts val="1000"/>
              </a:spcBef>
              <a:spcAft>
                <a:spcPts val="0"/>
              </a:spcAft>
              <a:buClr>
                <a:schemeClr val="dk1"/>
              </a:buClr>
              <a:buSzPts val="2200"/>
              <a:buFont typeface="Quicksand"/>
              <a:buNone/>
            </a:pPr>
            <a:endParaRPr dirty="0"/>
          </a:p>
        </p:txBody>
      </p:sp>
      <p:sp>
        <p:nvSpPr>
          <p:cNvPr id="2" name="Google Shape;693;p40">
            <a:extLst>
              <a:ext uri="{FF2B5EF4-FFF2-40B4-BE49-F238E27FC236}">
                <a16:creationId xmlns:a16="http://schemas.microsoft.com/office/drawing/2014/main" id="{4AF8D95E-D4C2-1ED5-3A22-63ED4B21E97B}"/>
              </a:ext>
            </a:extLst>
          </p:cNvPr>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3" name="Google Shape;694;p40">
            <a:extLst>
              <a:ext uri="{FF2B5EF4-FFF2-40B4-BE49-F238E27FC236}">
                <a16:creationId xmlns:a16="http://schemas.microsoft.com/office/drawing/2014/main" id="{FCDE69EC-CAF8-A7D4-F142-9BCDE6BD3F9B}"/>
              </a:ext>
            </a:extLst>
          </p:cNvPr>
          <p:cNvPicPr preferRelativeResize="0"/>
          <p:nvPr/>
        </p:nvPicPr>
        <p:blipFill rotWithShape="1">
          <a:blip r:embed="rId3">
            <a:alphaModFix/>
          </a:blip>
          <a:srcRect/>
          <a:stretch/>
        </p:blipFill>
        <p:spPr>
          <a:xfrm>
            <a:off x="11390754" y="49943"/>
            <a:ext cx="635000" cy="615950"/>
          </a:xfrm>
          <a:prstGeom prst="rect">
            <a:avLst/>
          </a:prstGeom>
          <a:noFill/>
          <a:ln>
            <a:noFill/>
          </a:ln>
        </p:spPr>
      </p:pic>
    </p:spTree>
    <p:extLst>
      <p:ext uri="{BB962C8B-B14F-4D97-AF65-F5344CB8AC3E}">
        <p14:creationId xmlns:p14="http://schemas.microsoft.com/office/powerpoint/2010/main" val="864497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2"/>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Quicksand"/>
              <a:buNone/>
            </a:pPr>
            <a:r>
              <a:rPr lang="en-GB" dirty="0">
                <a:latin typeface="Oswald" pitchFamily="2" charset="77"/>
              </a:rPr>
              <a:t>The Role of the Public in WASH Systems?</a:t>
            </a:r>
            <a:endParaRPr dirty="0">
              <a:latin typeface="Oswald" pitchFamily="2" charset="77"/>
            </a:endParaRPr>
          </a:p>
        </p:txBody>
      </p:sp>
      <p:sp>
        <p:nvSpPr>
          <p:cNvPr id="712" name="Google Shape;712;p42"/>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p>
            <a:pPr marL="457200" lvl="0" indent="-368300" algn="l" rtl="0">
              <a:lnSpc>
                <a:spcPct val="90000"/>
              </a:lnSpc>
              <a:spcBef>
                <a:spcPts val="0"/>
              </a:spcBef>
              <a:spcAft>
                <a:spcPts val="0"/>
              </a:spcAft>
              <a:buSzPts val="2200"/>
              <a:buChar char="●"/>
            </a:pPr>
            <a:r>
              <a:rPr lang="en-GB" dirty="0">
                <a:solidFill>
                  <a:schemeClr val="bg1">
                    <a:lumMod val="65000"/>
                  </a:schemeClr>
                </a:solidFill>
              </a:rPr>
              <a:t>The people that use water systems are critical to sustainable water management and governance.</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solidFill>
                  <a:schemeClr val="bg1">
                    <a:lumMod val="65000"/>
                  </a:schemeClr>
                </a:solidFill>
              </a:rPr>
              <a:t>They provide water utility feedback to detect operational failures, including changes in source water quality.</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solidFill>
                  <a:schemeClr val="bg1">
                    <a:lumMod val="65000"/>
                  </a:schemeClr>
                </a:solidFill>
              </a:rPr>
              <a:t>They sense illegal connections and report to utilities.</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solidFill>
                  <a:schemeClr val="bg1">
                    <a:lumMod val="65000"/>
                  </a:schemeClr>
                </a:solidFill>
              </a:rPr>
              <a:t>They sense and detect certain classes of chemical compounds.</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t>The users amplify the health, economic, hygiene, and sanitation value produced by systems.</a:t>
            </a:r>
            <a:endParaRPr dirty="0"/>
          </a:p>
          <a:p>
            <a:pPr marL="0" lvl="0" indent="0" algn="l" rtl="0">
              <a:lnSpc>
                <a:spcPct val="90000"/>
              </a:lnSpc>
              <a:spcBef>
                <a:spcPts val="1000"/>
              </a:spcBef>
              <a:spcAft>
                <a:spcPts val="0"/>
              </a:spcAft>
              <a:buClr>
                <a:schemeClr val="dk1"/>
              </a:buClr>
              <a:buSzPts val="2200"/>
              <a:buFont typeface="Quicksand"/>
              <a:buNone/>
            </a:pPr>
            <a:endParaRPr dirty="0"/>
          </a:p>
        </p:txBody>
      </p:sp>
      <p:sp>
        <p:nvSpPr>
          <p:cNvPr id="2" name="Google Shape;693;p40">
            <a:extLst>
              <a:ext uri="{FF2B5EF4-FFF2-40B4-BE49-F238E27FC236}">
                <a16:creationId xmlns:a16="http://schemas.microsoft.com/office/drawing/2014/main" id="{570DC682-733B-369B-AF92-1FFF83017695}"/>
              </a:ext>
            </a:extLst>
          </p:cNvPr>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3" name="Google Shape;694;p40">
            <a:extLst>
              <a:ext uri="{FF2B5EF4-FFF2-40B4-BE49-F238E27FC236}">
                <a16:creationId xmlns:a16="http://schemas.microsoft.com/office/drawing/2014/main" id="{50B35792-BBA6-78BB-46EA-B021F02754FE}"/>
              </a:ext>
            </a:extLst>
          </p:cNvPr>
          <p:cNvPicPr preferRelativeResize="0"/>
          <p:nvPr/>
        </p:nvPicPr>
        <p:blipFill rotWithShape="1">
          <a:blip r:embed="rId3">
            <a:alphaModFix/>
          </a:blip>
          <a:srcRect/>
          <a:stretch/>
        </p:blipFill>
        <p:spPr>
          <a:xfrm>
            <a:off x="11390754" y="49943"/>
            <a:ext cx="635000" cy="615950"/>
          </a:xfrm>
          <a:prstGeom prst="rect">
            <a:avLst/>
          </a:prstGeom>
          <a:noFill/>
          <a:ln>
            <a:noFill/>
          </a:ln>
        </p:spPr>
      </p:pic>
    </p:spTree>
    <p:extLst>
      <p:ext uri="{BB962C8B-B14F-4D97-AF65-F5344CB8AC3E}">
        <p14:creationId xmlns:p14="http://schemas.microsoft.com/office/powerpoint/2010/main" val="3512841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42"/>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Quicksand"/>
              <a:buNone/>
            </a:pPr>
            <a:r>
              <a:rPr lang="en-GB" dirty="0">
                <a:latin typeface="Oswald" pitchFamily="2" charset="77"/>
              </a:rPr>
              <a:t>The Role of the Public in WASH Systems?</a:t>
            </a:r>
            <a:endParaRPr dirty="0">
              <a:latin typeface="Oswald" pitchFamily="2" charset="77"/>
            </a:endParaRPr>
          </a:p>
        </p:txBody>
      </p:sp>
      <p:sp>
        <p:nvSpPr>
          <p:cNvPr id="712" name="Google Shape;712;p42"/>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p>
            <a:pPr marL="457200" lvl="0" indent="-368300" algn="l" rtl="0">
              <a:lnSpc>
                <a:spcPct val="90000"/>
              </a:lnSpc>
              <a:spcBef>
                <a:spcPts val="0"/>
              </a:spcBef>
              <a:spcAft>
                <a:spcPts val="0"/>
              </a:spcAft>
              <a:buSzPts val="2200"/>
              <a:buChar char="●"/>
            </a:pPr>
            <a:r>
              <a:rPr lang="en-GB" dirty="0">
                <a:solidFill>
                  <a:schemeClr val="bg1">
                    <a:lumMod val="65000"/>
                  </a:schemeClr>
                </a:solidFill>
              </a:rPr>
              <a:t>The people that use water systems are critical to sustainable water management and governance.</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solidFill>
                  <a:schemeClr val="bg1">
                    <a:lumMod val="65000"/>
                  </a:schemeClr>
                </a:solidFill>
              </a:rPr>
              <a:t>They provide water utility feedback to detect operational failures, including changes in source water quality.</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solidFill>
                  <a:schemeClr val="bg1">
                    <a:lumMod val="65000"/>
                  </a:schemeClr>
                </a:solidFill>
              </a:rPr>
              <a:t>They sense illegal connections and report to utilities.</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solidFill>
                  <a:schemeClr val="bg1">
                    <a:lumMod val="65000"/>
                  </a:schemeClr>
                </a:solidFill>
              </a:rPr>
              <a:t>They sense and detect certain classes of chemical compounds.</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solidFill>
                  <a:schemeClr val="bg1">
                    <a:lumMod val="65000"/>
                  </a:schemeClr>
                </a:solidFill>
              </a:rPr>
              <a:t>The users amplify the health, economic, hygiene, and sanitation value produced by systems.</a:t>
            </a:r>
            <a:endParaRPr dirty="0">
              <a:solidFill>
                <a:schemeClr val="bg1">
                  <a:lumMod val="65000"/>
                </a:schemeClr>
              </a:solidFill>
            </a:endParaRPr>
          </a:p>
          <a:p>
            <a:pPr marL="457200" lvl="0" indent="-368300" algn="l" rtl="0">
              <a:lnSpc>
                <a:spcPct val="90000"/>
              </a:lnSpc>
              <a:spcBef>
                <a:spcPts val="0"/>
              </a:spcBef>
              <a:spcAft>
                <a:spcPts val="0"/>
              </a:spcAft>
              <a:buSzPts val="2200"/>
              <a:buChar char="●"/>
            </a:pPr>
            <a:r>
              <a:rPr lang="en-GB" dirty="0"/>
              <a:t>The people provide a bulk of the money required for the daily operations and maintenance of water supply infrastructure.</a:t>
            </a:r>
            <a:endParaRPr dirty="0"/>
          </a:p>
          <a:p>
            <a:pPr marL="0" lvl="0" indent="0" algn="l" rtl="0">
              <a:lnSpc>
                <a:spcPct val="90000"/>
              </a:lnSpc>
              <a:spcBef>
                <a:spcPts val="1000"/>
              </a:spcBef>
              <a:spcAft>
                <a:spcPts val="0"/>
              </a:spcAft>
              <a:buClr>
                <a:schemeClr val="dk1"/>
              </a:buClr>
              <a:buSzPts val="2200"/>
              <a:buFont typeface="Quicksand"/>
              <a:buNone/>
            </a:pPr>
            <a:endParaRPr dirty="0"/>
          </a:p>
        </p:txBody>
      </p:sp>
      <p:sp>
        <p:nvSpPr>
          <p:cNvPr id="2" name="Google Shape;693;p40">
            <a:extLst>
              <a:ext uri="{FF2B5EF4-FFF2-40B4-BE49-F238E27FC236}">
                <a16:creationId xmlns:a16="http://schemas.microsoft.com/office/drawing/2014/main" id="{F2558545-FC8D-D036-C652-649A5189785B}"/>
              </a:ext>
            </a:extLst>
          </p:cNvPr>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3" name="Google Shape;694;p40">
            <a:extLst>
              <a:ext uri="{FF2B5EF4-FFF2-40B4-BE49-F238E27FC236}">
                <a16:creationId xmlns:a16="http://schemas.microsoft.com/office/drawing/2014/main" id="{DC1D2720-2568-FAD9-3F45-23352B5E1DFC}"/>
              </a:ext>
            </a:extLst>
          </p:cNvPr>
          <p:cNvPicPr preferRelativeResize="0"/>
          <p:nvPr/>
        </p:nvPicPr>
        <p:blipFill rotWithShape="1">
          <a:blip r:embed="rId3">
            <a:alphaModFix/>
          </a:blip>
          <a:srcRect/>
          <a:stretch/>
        </p:blipFill>
        <p:spPr>
          <a:xfrm>
            <a:off x="11390754" y="49943"/>
            <a:ext cx="635000" cy="615950"/>
          </a:xfrm>
          <a:prstGeom prst="rect">
            <a:avLst/>
          </a:prstGeom>
          <a:noFill/>
          <a:ln>
            <a:noFill/>
          </a:ln>
        </p:spPr>
      </p:pic>
    </p:spTree>
    <p:extLst>
      <p:ext uri="{BB962C8B-B14F-4D97-AF65-F5344CB8AC3E}">
        <p14:creationId xmlns:p14="http://schemas.microsoft.com/office/powerpoint/2010/main" val="2267516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pic>
        <p:nvPicPr>
          <p:cNvPr id="682" name="Google Shape;682;p39"/>
          <p:cNvPicPr preferRelativeResize="0"/>
          <p:nvPr/>
        </p:nvPicPr>
        <p:blipFill rotWithShape="1">
          <a:blip r:embed="rId3">
            <a:alphaModFix/>
          </a:blip>
          <a:srcRect/>
          <a:stretch/>
        </p:blipFill>
        <p:spPr>
          <a:xfrm>
            <a:off x="2464903" y="579067"/>
            <a:ext cx="6362203" cy="6141549"/>
          </a:xfrm>
          <a:prstGeom prst="rect">
            <a:avLst/>
          </a:prstGeom>
          <a:noFill/>
          <a:ln>
            <a:noFill/>
          </a:ln>
        </p:spPr>
      </p:pic>
      <p:sp>
        <p:nvSpPr>
          <p:cNvPr id="683" name="Google Shape;683;p39"/>
          <p:cNvSpPr txBox="1"/>
          <p:nvPr/>
        </p:nvSpPr>
        <p:spPr>
          <a:xfrm>
            <a:off x="166246" y="296562"/>
            <a:ext cx="724437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E75B5"/>
              </a:buClr>
              <a:buSzPts val="2400"/>
              <a:buFont typeface="Open Sans"/>
              <a:buNone/>
            </a:pPr>
            <a:r>
              <a:rPr lang="en-GB" sz="2400">
                <a:solidFill>
                  <a:srgbClr val="2E75B5"/>
                </a:solidFill>
                <a:latin typeface="Open Sans"/>
                <a:ea typeface="Open Sans"/>
                <a:cs typeface="Open Sans"/>
                <a:sym typeface="Open Sans"/>
              </a:rPr>
              <a:t>Seven Elements of Healthy Network</a:t>
            </a:r>
            <a:endParaRPr sz="2400" b="0" i="0" u="none" strike="noStrike" cap="none">
              <a:solidFill>
                <a:srgbClr val="2E75B5"/>
              </a:solidFill>
              <a:latin typeface="Open Sans"/>
              <a:ea typeface="Open Sans"/>
              <a:cs typeface="Open Sans"/>
              <a:sym typeface="Open Sans"/>
            </a:endParaRPr>
          </a:p>
        </p:txBody>
      </p:sp>
      <p:sp>
        <p:nvSpPr>
          <p:cNvPr id="684" name="Google Shape;684;p39"/>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685" name="Google Shape;685;p39"/>
          <p:cNvPicPr preferRelativeResize="0"/>
          <p:nvPr/>
        </p:nvPicPr>
        <p:blipFill rotWithShape="1">
          <a:blip r:embed="rId4">
            <a:alphaModFix/>
          </a:blip>
          <a:srcRect/>
          <a:stretch/>
        </p:blipFill>
        <p:spPr>
          <a:xfrm>
            <a:off x="11390754" y="49943"/>
            <a:ext cx="635000" cy="615950"/>
          </a:xfrm>
          <a:prstGeom prst="rect">
            <a:avLst/>
          </a:prstGeom>
          <a:noFill/>
          <a:ln>
            <a:noFill/>
          </a:ln>
        </p:spPr>
      </p:pic>
      <p:cxnSp>
        <p:nvCxnSpPr>
          <p:cNvPr id="686" name="Google Shape;686;p39"/>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Tree>
    <p:extLst>
      <p:ext uri="{BB962C8B-B14F-4D97-AF65-F5344CB8AC3E}">
        <p14:creationId xmlns:p14="http://schemas.microsoft.com/office/powerpoint/2010/main" val="3299524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717"/>
        <p:cNvGrpSpPr/>
        <p:nvPr/>
      </p:nvGrpSpPr>
      <p:grpSpPr>
        <a:xfrm>
          <a:off x="0" y="0"/>
          <a:ext cx="0" cy="0"/>
          <a:chOff x="0" y="0"/>
          <a:chExt cx="0" cy="0"/>
        </a:xfrm>
      </p:grpSpPr>
      <p:pic>
        <p:nvPicPr>
          <p:cNvPr id="718" name="Google Shape;718;p43"/>
          <p:cNvPicPr preferRelativeResize="0"/>
          <p:nvPr/>
        </p:nvPicPr>
        <p:blipFill rotWithShape="1">
          <a:blip r:embed="rId3">
            <a:alphaModFix/>
          </a:blip>
          <a:srcRect/>
          <a:stretch/>
        </p:blipFill>
        <p:spPr>
          <a:xfrm>
            <a:off x="12700" y="5867400"/>
            <a:ext cx="12166600" cy="990600"/>
          </a:xfrm>
          <a:prstGeom prst="rect">
            <a:avLst/>
          </a:prstGeom>
          <a:noFill/>
          <a:ln>
            <a:noFill/>
          </a:ln>
        </p:spPr>
      </p:pic>
      <p:sp>
        <p:nvSpPr>
          <p:cNvPr id="719" name="Google Shape;719;p43"/>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720" name="Google Shape;720;p43"/>
          <p:cNvPicPr preferRelativeResize="0"/>
          <p:nvPr/>
        </p:nvPicPr>
        <p:blipFill rotWithShape="1">
          <a:blip r:embed="rId4">
            <a:alphaModFix/>
          </a:blip>
          <a:srcRect/>
          <a:stretch/>
        </p:blipFill>
        <p:spPr>
          <a:xfrm>
            <a:off x="11390754" y="49943"/>
            <a:ext cx="635000" cy="615950"/>
          </a:xfrm>
          <a:prstGeom prst="rect">
            <a:avLst/>
          </a:prstGeom>
          <a:noFill/>
          <a:ln>
            <a:noFill/>
          </a:ln>
        </p:spPr>
      </p:pic>
      <p:cxnSp>
        <p:nvCxnSpPr>
          <p:cNvPr id="721" name="Google Shape;721;p43"/>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722" name="Google Shape;722;p43"/>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a:solidFill>
                  <a:srgbClr val="FFFFFF"/>
                </a:solidFill>
                <a:latin typeface="Open Sans"/>
                <a:ea typeface="Open Sans"/>
                <a:cs typeface="Open Sans"/>
                <a:sym typeface="Open Sans"/>
              </a:rPr>
              <a:t>Application in Asutifi North</a:t>
            </a:r>
            <a:endParaRPr sz="2400" b="0" i="0" u="none" strike="noStrike" cap="none">
              <a:solidFill>
                <a:srgbClr val="FFFFFF"/>
              </a:solidFill>
              <a:latin typeface="Open Sans"/>
              <a:ea typeface="Open Sans"/>
              <a:cs typeface="Open Sans"/>
              <a:sym typeface="Open Sans"/>
            </a:endParaRPr>
          </a:p>
        </p:txBody>
      </p:sp>
      <p:sp>
        <p:nvSpPr>
          <p:cNvPr id="723" name="Google Shape;723;p43"/>
          <p:cNvSpPr txBox="1"/>
          <p:nvPr/>
        </p:nvSpPr>
        <p:spPr>
          <a:xfrm>
            <a:off x="609600" y="845099"/>
            <a:ext cx="3965700" cy="1416900"/>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chemeClr val="dk1"/>
              </a:buClr>
              <a:buSzPts val="1467"/>
              <a:buFont typeface="Oswald"/>
              <a:buNone/>
            </a:pPr>
            <a:r>
              <a:rPr lang="en-GB" sz="5867">
                <a:solidFill>
                  <a:schemeClr val="dk1"/>
                </a:solidFill>
                <a:latin typeface="Oswald"/>
                <a:ea typeface="Oswald"/>
                <a:cs typeface="Oswald"/>
                <a:sym typeface="Oswald"/>
              </a:rPr>
              <a:t>Social Ties</a:t>
            </a:r>
            <a:endParaRPr/>
          </a:p>
        </p:txBody>
      </p:sp>
      <p:sp>
        <p:nvSpPr>
          <p:cNvPr id="724" name="Google Shape;724;p43"/>
          <p:cNvSpPr txBox="1"/>
          <p:nvPr/>
        </p:nvSpPr>
        <p:spPr>
          <a:xfrm>
            <a:off x="609600" y="2076675"/>
            <a:ext cx="4798800" cy="4207800"/>
          </a:xfrm>
          <a:prstGeom prst="rect">
            <a:avLst/>
          </a:prstGeom>
          <a:noFill/>
          <a:ln>
            <a:noFill/>
          </a:ln>
        </p:spPr>
        <p:txBody>
          <a:bodyPr spcFirstLastPara="1" wrap="square" lIns="121900" tIns="121900" rIns="121900" bIns="121900" anchor="t" anchorCtr="0">
            <a:noAutofit/>
          </a:bodyPr>
          <a:lstStyle/>
          <a:p>
            <a:pPr marL="457200" marR="0" lvl="0" indent="-381000" algn="l" rtl="0">
              <a:spcBef>
                <a:spcPts val="0"/>
              </a:spcBef>
              <a:spcAft>
                <a:spcPts val="0"/>
              </a:spcAft>
              <a:buClr>
                <a:srgbClr val="000000"/>
              </a:buClr>
              <a:buSzPts val="2400"/>
              <a:buFont typeface="Arial"/>
              <a:buChar char="●"/>
            </a:pPr>
            <a:r>
              <a:rPr lang="en-GB" sz="2400">
                <a:solidFill>
                  <a:srgbClr val="000000"/>
                </a:solidFill>
                <a:latin typeface="Arial"/>
                <a:ea typeface="Arial"/>
                <a:cs typeface="Arial"/>
                <a:sym typeface="Arial"/>
              </a:rPr>
              <a:t>Supporting Core Group  and community gatherings. </a:t>
            </a:r>
            <a:endParaRPr sz="2400">
              <a:solidFill>
                <a:srgbClr val="000000"/>
              </a:solidFill>
              <a:latin typeface="Arial"/>
              <a:ea typeface="Arial"/>
              <a:cs typeface="Arial"/>
              <a:sym typeface="Arial"/>
            </a:endParaRPr>
          </a:p>
          <a:p>
            <a:pPr marL="457200" marR="0" lvl="0" indent="0" algn="l" rtl="0">
              <a:spcBef>
                <a:spcPts val="0"/>
              </a:spcBef>
              <a:spcAft>
                <a:spcPts val="0"/>
              </a:spcAft>
              <a:buNone/>
            </a:pPr>
            <a:endParaRPr sz="2400"/>
          </a:p>
          <a:p>
            <a:pPr marL="457200" marR="0" lvl="0" indent="-381000" algn="l" rtl="0">
              <a:spcBef>
                <a:spcPts val="0"/>
              </a:spcBef>
              <a:spcAft>
                <a:spcPts val="0"/>
              </a:spcAft>
              <a:buClr>
                <a:srgbClr val="000000"/>
              </a:buClr>
              <a:buSzPts val="2400"/>
              <a:buFont typeface="Arial"/>
              <a:buChar char="●"/>
            </a:pPr>
            <a:r>
              <a:rPr lang="en-GB" sz="2400">
                <a:solidFill>
                  <a:srgbClr val="000000"/>
                </a:solidFill>
                <a:latin typeface="Arial"/>
                <a:ea typeface="Arial"/>
                <a:cs typeface="Arial"/>
                <a:sym typeface="Arial"/>
              </a:rPr>
              <a:t>Supporting commons spaces. </a:t>
            </a:r>
            <a:endParaRPr sz="2400">
              <a:solidFill>
                <a:srgbClr val="000000"/>
              </a:solidFill>
              <a:latin typeface="Arial"/>
              <a:ea typeface="Arial"/>
              <a:cs typeface="Arial"/>
              <a:sym typeface="Arial"/>
            </a:endParaRPr>
          </a:p>
          <a:p>
            <a:pPr marL="457200" marR="0" lvl="0" indent="0" algn="l" rtl="0">
              <a:spcBef>
                <a:spcPts val="0"/>
              </a:spcBef>
              <a:spcAft>
                <a:spcPts val="0"/>
              </a:spcAft>
              <a:buNone/>
            </a:pPr>
            <a:r>
              <a:rPr lang="en-GB" sz="2400">
                <a:solidFill>
                  <a:srgbClr val="000000"/>
                </a:solidFill>
                <a:latin typeface="Arial"/>
                <a:ea typeface="Arial"/>
                <a:cs typeface="Arial"/>
                <a:sym typeface="Arial"/>
              </a:rPr>
              <a:t> </a:t>
            </a:r>
            <a:endParaRPr sz="2400">
              <a:solidFill>
                <a:srgbClr val="000000"/>
              </a:solidFill>
              <a:latin typeface="Arial"/>
              <a:ea typeface="Arial"/>
              <a:cs typeface="Arial"/>
              <a:sym typeface="Arial"/>
            </a:endParaRPr>
          </a:p>
          <a:p>
            <a:pPr marL="457200" marR="0" lvl="0" indent="-381000" algn="l" rtl="0">
              <a:spcBef>
                <a:spcPts val="0"/>
              </a:spcBef>
              <a:spcAft>
                <a:spcPts val="0"/>
              </a:spcAft>
              <a:buClr>
                <a:srgbClr val="000000"/>
              </a:buClr>
              <a:buSzPts val="2400"/>
              <a:buFont typeface="Arial"/>
              <a:buChar char="●"/>
            </a:pPr>
            <a:r>
              <a:rPr lang="en-GB" sz="2400">
                <a:solidFill>
                  <a:srgbClr val="000000"/>
                </a:solidFill>
                <a:latin typeface="Arial"/>
                <a:ea typeface="Arial"/>
                <a:cs typeface="Arial"/>
                <a:sym typeface="Arial"/>
              </a:rPr>
              <a:t>Journalism and radio to expand story sharing help build social connections.</a:t>
            </a:r>
            <a:endParaRPr sz="2400">
              <a:solidFill>
                <a:srgbClr val="000000"/>
              </a:solidFill>
              <a:latin typeface="Arial"/>
              <a:ea typeface="Arial"/>
              <a:cs typeface="Arial"/>
              <a:sym typeface="Arial"/>
            </a:endParaRPr>
          </a:p>
          <a:p>
            <a:pPr marL="457200" marR="0" lvl="0" indent="0" algn="l" rtl="0">
              <a:spcBef>
                <a:spcPts val="0"/>
              </a:spcBef>
              <a:spcAft>
                <a:spcPts val="0"/>
              </a:spcAft>
              <a:buNone/>
            </a:pPr>
            <a:endParaRPr sz="2400"/>
          </a:p>
          <a:p>
            <a:pPr marL="457200" marR="0" lvl="0" indent="-381000" algn="l" rtl="0">
              <a:spcBef>
                <a:spcPts val="0"/>
              </a:spcBef>
              <a:spcAft>
                <a:spcPts val="0"/>
              </a:spcAft>
              <a:buClr>
                <a:srgbClr val="000000"/>
              </a:buClr>
              <a:buSzPts val="2400"/>
              <a:buFont typeface="Arial"/>
              <a:buChar char="●"/>
            </a:pPr>
            <a:r>
              <a:rPr lang="en-GB" sz="2400"/>
              <a:t>Establish a toll-free number for WASH customer service.</a:t>
            </a:r>
            <a:endParaRPr sz="2400"/>
          </a:p>
        </p:txBody>
      </p:sp>
      <p:pic>
        <p:nvPicPr>
          <p:cNvPr id="725" name="Google Shape;725;p43"/>
          <p:cNvPicPr preferRelativeResize="0"/>
          <p:nvPr/>
        </p:nvPicPr>
        <p:blipFill rotWithShape="1">
          <a:blip r:embed="rId5">
            <a:alphaModFix/>
          </a:blip>
          <a:srcRect/>
          <a:stretch/>
        </p:blipFill>
        <p:spPr>
          <a:xfrm>
            <a:off x="5632314" y="1756175"/>
            <a:ext cx="6075937" cy="354430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730"/>
        <p:cNvGrpSpPr/>
        <p:nvPr/>
      </p:nvGrpSpPr>
      <p:grpSpPr>
        <a:xfrm>
          <a:off x="0" y="0"/>
          <a:ext cx="0" cy="0"/>
          <a:chOff x="0" y="0"/>
          <a:chExt cx="0" cy="0"/>
        </a:xfrm>
      </p:grpSpPr>
      <p:pic>
        <p:nvPicPr>
          <p:cNvPr id="731" name="Google Shape;731;p44"/>
          <p:cNvPicPr preferRelativeResize="0"/>
          <p:nvPr/>
        </p:nvPicPr>
        <p:blipFill rotWithShape="1">
          <a:blip r:embed="rId3">
            <a:alphaModFix/>
          </a:blip>
          <a:srcRect/>
          <a:stretch/>
        </p:blipFill>
        <p:spPr>
          <a:xfrm>
            <a:off x="12700" y="5867400"/>
            <a:ext cx="12166600" cy="990600"/>
          </a:xfrm>
          <a:prstGeom prst="rect">
            <a:avLst/>
          </a:prstGeom>
          <a:noFill/>
          <a:ln>
            <a:noFill/>
          </a:ln>
        </p:spPr>
      </p:pic>
      <p:sp>
        <p:nvSpPr>
          <p:cNvPr id="732" name="Google Shape;732;p44"/>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733" name="Google Shape;733;p44"/>
          <p:cNvPicPr preferRelativeResize="0"/>
          <p:nvPr/>
        </p:nvPicPr>
        <p:blipFill rotWithShape="1">
          <a:blip r:embed="rId4">
            <a:alphaModFix/>
          </a:blip>
          <a:srcRect/>
          <a:stretch/>
        </p:blipFill>
        <p:spPr>
          <a:xfrm>
            <a:off x="11390754" y="49943"/>
            <a:ext cx="635000" cy="615950"/>
          </a:xfrm>
          <a:prstGeom prst="rect">
            <a:avLst/>
          </a:prstGeom>
          <a:noFill/>
          <a:ln>
            <a:noFill/>
          </a:ln>
        </p:spPr>
      </p:pic>
      <p:cxnSp>
        <p:nvCxnSpPr>
          <p:cNvPr id="734" name="Google Shape;734;p44"/>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735" name="Google Shape;735;p44"/>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a:solidFill>
                  <a:srgbClr val="FFFFFF"/>
                </a:solidFill>
                <a:latin typeface="Open Sans"/>
                <a:ea typeface="Open Sans"/>
                <a:cs typeface="Open Sans"/>
                <a:sym typeface="Open Sans"/>
              </a:rPr>
              <a:t>Application in Asutifi North</a:t>
            </a:r>
            <a:endParaRPr sz="2400" b="0" i="0" u="none" strike="noStrike" cap="none">
              <a:solidFill>
                <a:srgbClr val="FFFFFF"/>
              </a:solidFill>
              <a:latin typeface="Open Sans"/>
              <a:ea typeface="Open Sans"/>
              <a:cs typeface="Open Sans"/>
              <a:sym typeface="Open Sans"/>
            </a:endParaRPr>
          </a:p>
        </p:txBody>
      </p:sp>
      <p:sp>
        <p:nvSpPr>
          <p:cNvPr id="736" name="Google Shape;736;p44"/>
          <p:cNvSpPr txBox="1"/>
          <p:nvPr/>
        </p:nvSpPr>
        <p:spPr>
          <a:xfrm>
            <a:off x="-1600864" y="812730"/>
            <a:ext cx="10410908" cy="1143200"/>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chemeClr val="dk1"/>
              </a:buClr>
              <a:buSzPts val="1467"/>
              <a:buFont typeface="Oswald"/>
              <a:buNone/>
            </a:pPr>
            <a:r>
              <a:rPr lang="en-GB" sz="5867" dirty="0">
                <a:solidFill>
                  <a:schemeClr val="dk1"/>
                </a:solidFill>
                <a:latin typeface="Oswald"/>
                <a:ea typeface="Oswald"/>
                <a:cs typeface="Oswald"/>
                <a:sym typeface="Oswald"/>
              </a:rPr>
              <a:t>Communications Grid</a:t>
            </a:r>
            <a:endParaRPr dirty="0"/>
          </a:p>
        </p:txBody>
      </p:sp>
      <p:sp>
        <p:nvSpPr>
          <p:cNvPr id="737" name="Google Shape;737;p44"/>
          <p:cNvSpPr txBox="1"/>
          <p:nvPr/>
        </p:nvSpPr>
        <p:spPr>
          <a:xfrm>
            <a:off x="609706" y="2127294"/>
            <a:ext cx="5966023" cy="4011199"/>
          </a:xfrm>
          <a:prstGeom prst="rect">
            <a:avLst/>
          </a:prstGeom>
          <a:noFill/>
          <a:ln>
            <a:noFill/>
          </a:ln>
        </p:spPr>
        <p:txBody>
          <a:bodyPr spcFirstLastPara="1" wrap="square" lIns="121900" tIns="121900" rIns="121900" bIns="121900" anchor="t" anchorCtr="0">
            <a:noAutofit/>
          </a:bodyPr>
          <a:lstStyle/>
          <a:p>
            <a:pPr marL="457200" marR="0" lvl="0" indent="-381000" algn="l" rtl="0">
              <a:spcBef>
                <a:spcPts val="0"/>
              </a:spcBef>
              <a:spcAft>
                <a:spcPts val="0"/>
              </a:spcAft>
              <a:buClr>
                <a:srgbClr val="000000"/>
              </a:buClr>
              <a:buSzPts val="2400"/>
              <a:buFont typeface="Arial"/>
              <a:buChar char="●"/>
            </a:pPr>
            <a:r>
              <a:rPr lang="en-GB" sz="2400">
                <a:solidFill>
                  <a:srgbClr val="000000"/>
                </a:solidFill>
                <a:latin typeface="Arial"/>
                <a:ea typeface="Arial"/>
                <a:cs typeface="Arial"/>
                <a:sym typeface="Arial"/>
              </a:rPr>
              <a:t>Supporting new and existing ways for people in the District to find each other and send messages- giving them a flat communications channel they wouldn’t have otherwise. </a:t>
            </a:r>
            <a:endParaRPr sz="2400">
              <a:solidFill>
                <a:srgbClr val="000000"/>
              </a:solidFill>
              <a:latin typeface="Arial"/>
              <a:ea typeface="Arial"/>
              <a:cs typeface="Arial"/>
              <a:sym typeface="Arial"/>
            </a:endParaRPr>
          </a:p>
          <a:p>
            <a:pPr marL="914400" marR="0" lvl="1" indent="-381000" algn="l" rtl="0">
              <a:spcBef>
                <a:spcPts val="0"/>
              </a:spcBef>
              <a:spcAft>
                <a:spcPts val="0"/>
              </a:spcAft>
              <a:buClr>
                <a:srgbClr val="000000"/>
              </a:buClr>
              <a:buSzPts val="2400"/>
              <a:buFont typeface="Arial"/>
              <a:buChar char="○"/>
            </a:pPr>
            <a:r>
              <a:rPr lang="en-GB" sz="2400">
                <a:solidFill>
                  <a:srgbClr val="000000"/>
                </a:solidFill>
                <a:latin typeface="Arial"/>
                <a:ea typeface="Arial"/>
                <a:cs typeface="Arial"/>
                <a:sym typeface="Arial"/>
              </a:rPr>
              <a:t>They can also learn more about one another through profile pages on the site.</a:t>
            </a:r>
            <a:endParaRPr/>
          </a:p>
        </p:txBody>
      </p:sp>
      <p:pic>
        <p:nvPicPr>
          <p:cNvPr id="738" name="Google Shape;738;p44"/>
          <p:cNvPicPr preferRelativeResize="0"/>
          <p:nvPr/>
        </p:nvPicPr>
        <p:blipFill rotWithShape="1">
          <a:blip r:embed="rId5">
            <a:alphaModFix/>
          </a:blip>
          <a:srcRect/>
          <a:stretch/>
        </p:blipFill>
        <p:spPr>
          <a:xfrm>
            <a:off x="7098757" y="997218"/>
            <a:ext cx="4705315" cy="466642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743"/>
        <p:cNvGrpSpPr/>
        <p:nvPr/>
      </p:nvGrpSpPr>
      <p:grpSpPr>
        <a:xfrm>
          <a:off x="0" y="0"/>
          <a:ext cx="0" cy="0"/>
          <a:chOff x="0" y="0"/>
          <a:chExt cx="0" cy="0"/>
        </a:xfrm>
      </p:grpSpPr>
      <p:pic>
        <p:nvPicPr>
          <p:cNvPr id="744" name="Google Shape;744;p45"/>
          <p:cNvPicPr preferRelativeResize="0"/>
          <p:nvPr/>
        </p:nvPicPr>
        <p:blipFill rotWithShape="1">
          <a:blip r:embed="rId3">
            <a:alphaModFix/>
          </a:blip>
          <a:srcRect/>
          <a:stretch/>
        </p:blipFill>
        <p:spPr>
          <a:xfrm>
            <a:off x="12700" y="5867400"/>
            <a:ext cx="12166600" cy="990600"/>
          </a:xfrm>
          <a:prstGeom prst="rect">
            <a:avLst/>
          </a:prstGeom>
          <a:noFill/>
          <a:ln>
            <a:noFill/>
          </a:ln>
        </p:spPr>
      </p:pic>
      <p:sp>
        <p:nvSpPr>
          <p:cNvPr id="745" name="Google Shape;745;p45"/>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746" name="Google Shape;746;p45"/>
          <p:cNvPicPr preferRelativeResize="0"/>
          <p:nvPr/>
        </p:nvPicPr>
        <p:blipFill rotWithShape="1">
          <a:blip r:embed="rId4">
            <a:alphaModFix/>
          </a:blip>
          <a:srcRect/>
          <a:stretch/>
        </p:blipFill>
        <p:spPr>
          <a:xfrm>
            <a:off x="11390754" y="49943"/>
            <a:ext cx="635000" cy="615950"/>
          </a:xfrm>
          <a:prstGeom prst="rect">
            <a:avLst/>
          </a:prstGeom>
          <a:noFill/>
          <a:ln>
            <a:noFill/>
          </a:ln>
        </p:spPr>
      </p:pic>
      <p:cxnSp>
        <p:nvCxnSpPr>
          <p:cNvPr id="747" name="Google Shape;747;p45"/>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748" name="Google Shape;748;p45"/>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a:solidFill>
                  <a:srgbClr val="FFFFFF"/>
                </a:solidFill>
                <a:latin typeface="Open Sans"/>
                <a:ea typeface="Open Sans"/>
                <a:cs typeface="Open Sans"/>
                <a:sym typeface="Open Sans"/>
              </a:rPr>
              <a:t>Application in Asutifi North</a:t>
            </a:r>
            <a:endParaRPr sz="2400" b="0" i="0" u="none" strike="noStrike" cap="none">
              <a:solidFill>
                <a:srgbClr val="FFFFFF"/>
              </a:solidFill>
              <a:latin typeface="Open Sans"/>
              <a:ea typeface="Open Sans"/>
              <a:cs typeface="Open Sans"/>
              <a:sym typeface="Open Sans"/>
            </a:endParaRPr>
          </a:p>
        </p:txBody>
      </p:sp>
      <p:sp>
        <p:nvSpPr>
          <p:cNvPr id="749" name="Google Shape;749;p45"/>
          <p:cNvSpPr txBox="1"/>
          <p:nvPr/>
        </p:nvSpPr>
        <p:spPr>
          <a:xfrm>
            <a:off x="-1600864" y="812730"/>
            <a:ext cx="10410908" cy="1143200"/>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chemeClr val="dk1"/>
              </a:buClr>
              <a:buSzPts val="1467"/>
              <a:buFont typeface="Oswald"/>
              <a:buNone/>
            </a:pPr>
            <a:r>
              <a:rPr lang="en-GB" sz="5867">
                <a:solidFill>
                  <a:schemeClr val="dk1"/>
                </a:solidFill>
                <a:latin typeface="Oswald"/>
                <a:ea typeface="Oswald"/>
                <a:cs typeface="Oswald"/>
                <a:sym typeface="Oswald"/>
              </a:rPr>
              <a:t>Communications Grid</a:t>
            </a:r>
            <a:endParaRPr/>
          </a:p>
        </p:txBody>
      </p:sp>
      <p:sp>
        <p:nvSpPr>
          <p:cNvPr id="750" name="Google Shape;750;p45"/>
          <p:cNvSpPr txBox="1"/>
          <p:nvPr/>
        </p:nvSpPr>
        <p:spPr>
          <a:xfrm>
            <a:off x="609706" y="2127294"/>
            <a:ext cx="5966023" cy="4011199"/>
          </a:xfrm>
          <a:prstGeom prst="rect">
            <a:avLst/>
          </a:prstGeom>
          <a:noFill/>
          <a:ln>
            <a:noFill/>
          </a:ln>
        </p:spPr>
        <p:txBody>
          <a:bodyPr spcFirstLastPara="1" wrap="square" lIns="121900" tIns="121900" rIns="121900" bIns="121900" anchor="t" anchorCtr="0">
            <a:noAutofit/>
          </a:bodyPr>
          <a:lstStyle/>
          <a:p>
            <a:pPr marL="457200" marR="0" lvl="0" indent="-381000" algn="l" rtl="0">
              <a:spcBef>
                <a:spcPts val="0"/>
              </a:spcBef>
              <a:spcAft>
                <a:spcPts val="0"/>
              </a:spcAft>
              <a:buClr>
                <a:srgbClr val="000000"/>
              </a:buClr>
              <a:buSzPts val="2400"/>
              <a:buFont typeface="Arial"/>
              <a:buChar char="●"/>
            </a:pPr>
            <a:r>
              <a:rPr lang="en-GB" sz="2400">
                <a:solidFill>
                  <a:srgbClr val="000000"/>
                </a:solidFill>
                <a:latin typeface="Arial"/>
                <a:ea typeface="Arial"/>
                <a:cs typeface="Arial"/>
                <a:sym typeface="Arial"/>
              </a:rPr>
              <a:t>Supporting new and existing ways for people in the District to find each other and send messages- giving them a flat communications channel they wouldn’t have otherwise. </a:t>
            </a:r>
            <a:endParaRPr sz="2400">
              <a:solidFill>
                <a:srgbClr val="000000"/>
              </a:solidFill>
              <a:latin typeface="Arial"/>
              <a:ea typeface="Arial"/>
              <a:cs typeface="Arial"/>
              <a:sym typeface="Arial"/>
            </a:endParaRPr>
          </a:p>
          <a:p>
            <a:pPr marL="914400" marR="0" lvl="1" indent="-381000" algn="l" rtl="0">
              <a:spcBef>
                <a:spcPts val="0"/>
              </a:spcBef>
              <a:spcAft>
                <a:spcPts val="0"/>
              </a:spcAft>
              <a:buClr>
                <a:srgbClr val="000000"/>
              </a:buClr>
              <a:buSzPts val="2400"/>
              <a:buFont typeface="Arial"/>
              <a:buChar char="○"/>
            </a:pPr>
            <a:r>
              <a:rPr lang="en-GB" sz="2400">
                <a:solidFill>
                  <a:srgbClr val="000000"/>
                </a:solidFill>
                <a:latin typeface="Arial"/>
                <a:ea typeface="Arial"/>
                <a:cs typeface="Arial"/>
                <a:sym typeface="Arial"/>
              </a:rPr>
              <a:t>They can also learn more about one another through profile pages on the site.</a:t>
            </a:r>
            <a:endParaRPr/>
          </a:p>
        </p:txBody>
      </p:sp>
      <p:pic>
        <p:nvPicPr>
          <p:cNvPr id="751" name="Google Shape;751;p45"/>
          <p:cNvPicPr preferRelativeResize="0"/>
          <p:nvPr/>
        </p:nvPicPr>
        <p:blipFill rotWithShape="1">
          <a:blip r:embed="rId5">
            <a:alphaModFix/>
          </a:blip>
          <a:srcRect/>
          <a:stretch/>
        </p:blipFill>
        <p:spPr>
          <a:xfrm>
            <a:off x="6883226" y="1091558"/>
            <a:ext cx="5036643" cy="421818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756"/>
        <p:cNvGrpSpPr/>
        <p:nvPr/>
      </p:nvGrpSpPr>
      <p:grpSpPr>
        <a:xfrm>
          <a:off x="0" y="0"/>
          <a:ext cx="0" cy="0"/>
          <a:chOff x="0" y="0"/>
          <a:chExt cx="0" cy="0"/>
        </a:xfrm>
      </p:grpSpPr>
      <p:pic>
        <p:nvPicPr>
          <p:cNvPr id="757" name="Google Shape;757;p46"/>
          <p:cNvPicPr preferRelativeResize="0"/>
          <p:nvPr/>
        </p:nvPicPr>
        <p:blipFill rotWithShape="1">
          <a:blip r:embed="rId3">
            <a:alphaModFix/>
          </a:blip>
          <a:srcRect/>
          <a:stretch/>
        </p:blipFill>
        <p:spPr>
          <a:xfrm>
            <a:off x="12700" y="5867400"/>
            <a:ext cx="12166600" cy="990600"/>
          </a:xfrm>
          <a:prstGeom prst="rect">
            <a:avLst/>
          </a:prstGeom>
          <a:noFill/>
          <a:ln>
            <a:noFill/>
          </a:ln>
        </p:spPr>
      </p:pic>
      <p:sp>
        <p:nvSpPr>
          <p:cNvPr id="758" name="Google Shape;758;p46"/>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759" name="Google Shape;759;p46"/>
          <p:cNvPicPr preferRelativeResize="0"/>
          <p:nvPr/>
        </p:nvPicPr>
        <p:blipFill rotWithShape="1">
          <a:blip r:embed="rId4">
            <a:alphaModFix/>
          </a:blip>
          <a:srcRect/>
          <a:stretch/>
        </p:blipFill>
        <p:spPr>
          <a:xfrm>
            <a:off x="11390754" y="49943"/>
            <a:ext cx="635000" cy="615950"/>
          </a:xfrm>
          <a:prstGeom prst="rect">
            <a:avLst/>
          </a:prstGeom>
          <a:noFill/>
          <a:ln>
            <a:noFill/>
          </a:ln>
        </p:spPr>
      </p:pic>
      <p:cxnSp>
        <p:nvCxnSpPr>
          <p:cNvPr id="760" name="Google Shape;760;p46"/>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761" name="Google Shape;761;p46"/>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a:solidFill>
                  <a:srgbClr val="FFFFFF"/>
                </a:solidFill>
                <a:latin typeface="Open Sans"/>
                <a:ea typeface="Open Sans"/>
                <a:cs typeface="Open Sans"/>
                <a:sym typeface="Open Sans"/>
              </a:rPr>
              <a:t>Application in Asutifi North</a:t>
            </a:r>
            <a:endParaRPr sz="2400" b="0" i="0" u="none" strike="noStrike" cap="none">
              <a:solidFill>
                <a:srgbClr val="FFFFFF"/>
              </a:solidFill>
              <a:latin typeface="Open Sans"/>
              <a:ea typeface="Open Sans"/>
              <a:cs typeface="Open Sans"/>
              <a:sym typeface="Open Sans"/>
            </a:endParaRPr>
          </a:p>
        </p:txBody>
      </p:sp>
      <p:sp>
        <p:nvSpPr>
          <p:cNvPr id="762" name="Google Shape;762;p46"/>
          <p:cNvSpPr txBox="1"/>
          <p:nvPr/>
        </p:nvSpPr>
        <p:spPr>
          <a:xfrm>
            <a:off x="7467634" y="939800"/>
            <a:ext cx="3517199" cy="1143200"/>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chemeClr val="dk1"/>
              </a:buClr>
              <a:buSzPts val="1467"/>
              <a:buFont typeface="Oswald"/>
              <a:buNone/>
            </a:pPr>
            <a:r>
              <a:rPr lang="en-GB" sz="5867">
                <a:solidFill>
                  <a:schemeClr val="dk1"/>
                </a:solidFill>
                <a:latin typeface="Oswald"/>
                <a:ea typeface="Oswald"/>
                <a:cs typeface="Oswald"/>
                <a:sym typeface="Oswald"/>
              </a:rPr>
              <a:t>Feedback</a:t>
            </a:r>
            <a:endParaRPr/>
          </a:p>
        </p:txBody>
      </p:sp>
      <p:sp>
        <p:nvSpPr>
          <p:cNvPr id="763" name="Google Shape;763;p46"/>
          <p:cNvSpPr txBox="1"/>
          <p:nvPr/>
        </p:nvSpPr>
        <p:spPr>
          <a:xfrm>
            <a:off x="6643900" y="2057600"/>
            <a:ext cx="5185200" cy="3601800"/>
          </a:xfrm>
          <a:prstGeom prst="rect">
            <a:avLst/>
          </a:prstGeom>
          <a:noFill/>
          <a:ln>
            <a:noFill/>
          </a:ln>
        </p:spPr>
        <p:txBody>
          <a:bodyPr spcFirstLastPara="1" wrap="square" lIns="121900" tIns="121900" rIns="121900" bIns="121900" anchor="t" anchorCtr="0">
            <a:noAutofit/>
          </a:bodyPr>
          <a:lstStyle/>
          <a:p>
            <a:pPr marL="457200" marR="0" lvl="0" indent="-381000" algn="l" rtl="0">
              <a:spcBef>
                <a:spcPts val="0"/>
              </a:spcBef>
              <a:spcAft>
                <a:spcPts val="0"/>
              </a:spcAft>
              <a:buClr>
                <a:srgbClr val="000000"/>
              </a:buClr>
              <a:buSzPts val="2400"/>
              <a:buFont typeface="Arial"/>
              <a:buChar char="●"/>
            </a:pPr>
            <a:r>
              <a:rPr lang="en-GB" sz="2400">
                <a:solidFill>
                  <a:srgbClr val="000000"/>
                </a:solidFill>
                <a:latin typeface="Arial"/>
                <a:ea typeface="Arial"/>
                <a:cs typeface="Arial"/>
                <a:sym typeface="Arial"/>
              </a:rPr>
              <a:t>The network receives feedback in the form of updates on campaign successes and shortcomings. </a:t>
            </a:r>
            <a:endParaRPr sz="2400">
              <a:solidFill>
                <a:srgbClr val="000000"/>
              </a:solidFill>
              <a:latin typeface="Arial"/>
              <a:ea typeface="Arial"/>
              <a:cs typeface="Arial"/>
              <a:sym typeface="Arial"/>
            </a:endParaRPr>
          </a:p>
          <a:p>
            <a:pPr marL="914400" marR="0" lvl="1" indent="-381000" algn="l" rtl="0">
              <a:spcBef>
                <a:spcPts val="0"/>
              </a:spcBef>
              <a:spcAft>
                <a:spcPts val="0"/>
              </a:spcAft>
              <a:buClr>
                <a:srgbClr val="000000"/>
              </a:buClr>
              <a:buSzPts val="2400"/>
              <a:buFont typeface="Arial"/>
              <a:buChar char="○"/>
            </a:pPr>
            <a:r>
              <a:rPr lang="en-GB" sz="2400">
                <a:solidFill>
                  <a:srgbClr val="000000"/>
                </a:solidFill>
                <a:latin typeface="Arial"/>
                <a:ea typeface="Arial"/>
                <a:cs typeface="Arial"/>
                <a:sym typeface="Arial"/>
              </a:rPr>
              <a:t>They can also check real-time statistics on network growth and activity on the website, map and on social media channels.</a:t>
            </a:r>
            <a:endParaRPr/>
          </a:p>
        </p:txBody>
      </p:sp>
      <p:graphicFrame>
        <p:nvGraphicFramePr>
          <p:cNvPr id="764" name="Google Shape;764;p46"/>
          <p:cNvGraphicFramePr/>
          <p:nvPr/>
        </p:nvGraphicFramePr>
        <p:xfrm>
          <a:off x="280275" y="908105"/>
          <a:ext cx="6135000" cy="53019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769"/>
        <p:cNvGrpSpPr/>
        <p:nvPr/>
      </p:nvGrpSpPr>
      <p:grpSpPr>
        <a:xfrm>
          <a:off x="0" y="0"/>
          <a:ext cx="0" cy="0"/>
          <a:chOff x="0" y="0"/>
          <a:chExt cx="0" cy="0"/>
        </a:xfrm>
      </p:grpSpPr>
      <p:pic>
        <p:nvPicPr>
          <p:cNvPr id="770" name="Google Shape;770;p47"/>
          <p:cNvPicPr preferRelativeResize="0"/>
          <p:nvPr/>
        </p:nvPicPr>
        <p:blipFill rotWithShape="1">
          <a:blip r:embed="rId3">
            <a:alphaModFix/>
          </a:blip>
          <a:srcRect/>
          <a:stretch/>
        </p:blipFill>
        <p:spPr>
          <a:xfrm>
            <a:off x="12700" y="5867400"/>
            <a:ext cx="12166600" cy="990600"/>
          </a:xfrm>
          <a:prstGeom prst="rect">
            <a:avLst/>
          </a:prstGeom>
          <a:noFill/>
          <a:ln>
            <a:noFill/>
          </a:ln>
        </p:spPr>
      </p:pic>
      <p:sp>
        <p:nvSpPr>
          <p:cNvPr id="771" name="Google Shape;771;p47"/>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772" name="Google Shape;772;p47"/>
          <p:cNvPicPr preferRelativeResize="0"/>
          <p:nvPr/>
        </p:nvPicPr>
        <p:blipFill rotWithShape="1">
          <a:blip r:embed="rId4">
            <a:alphaModFix/>
          </a:blip>
          <a:srcRect/>
          <a:stretch/>
        </p:blipFill>
        <p:spPr>
          <a:xfrm>
            <a:off x="11390754" y="49943"/>
            <a:ext cx="635000" cy="615950"/>
          </a:xfrm>
          <a:prstGeom prst="rect">
            <a:avLst/>
          </a:prstGeom>
          <a:noFill/>
          <a:ln>
            <a:noFill/>
          </a:ln>
        </p:spPr>
      </p:pic>
      <p:cxnSp>
        <p:nvCxnSpPr>
          <p:cNvPr id="773" name="Google Shape;773;p47"/>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774" name="Google Shape;774;p47"/>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a:solidFill>
                  <a:srgbClr val="FFFFFF"/>
                </a:solidFill>
                <a:latin typeface="Open Sans"/>
                <a:ea typeface="Open Sans"/>
                <a:cs typeface="Open Sans"/>
                <a:sym typeface="Open Sans"/>
              </a:rPr>
              <a:t>Application in Asutifi North</a:t>
            </a:r>
            <a:endParaRPr sz="2400" b="0" i="0" u="none" strike="noStrike" cap="none">
              <a:solidFill>
                <a:srgbClr val="FFFFFF"/>
              </a:solidFill>
              <a:latin typeface="Open Sans"/>
              <a:ea typeface="Open Sans"/>
              <a:cs typeface="Open Sans"/>
              <a:sym typeface="Open Sans"/>
            </a:endParaRPr>
          </a:p>
        </p:txBody>
      </p:sp>
      <p:sp>
        <p:nvSpPr>
          <p:cNvPr id="775" name="Google Shape;775;p47"/>
          <p:cNvSpPr txBox="1"/>
          <p:nvPr/>
        </p:nvSpPr>
        <p:spPr>
          <a:xfrm>
            <a:off x="7467634" y="939800"/>
            <a:ext cx="3517199" cy="1143200"/>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chemeClr val="dk1"/>
              </a:buClr>
              <a:buSzPts val="1467"/>
              <a:buFont typeface="Oswald"/>
              <a:buNone/>
            </a:pPr>
            <a:r>
              <a:rPr lang="en-GB" sz="5867">
                <a:solidFill>
                  <a:schemeClr val="dk1"/>
                </a:solidFill>
                <a:latin typeface="Oswald"/>
                <a:ea typeface="Oswald"/>
                <a:cs typeface="Oswald"/>
                <a:sym typeface="Oswald"/>
              </a:rPr>
              <a:t>Feedback</a:t>
            </a:r>
            <a:endParaRPr/>
          </a:p>
        </p:txBody>
      </p:sp>
      <p:sp>
        <p:nvSpPr>
          <p:cNvPr id="776" name="Google Shape;776;p47"/>
          <p:cNvSpPr txBox="1"/>
          <p:nvPr/>
        </p:nvSpPr>
        <p:spPr>
          <a:xfrm>
            <a:off x="7017350" y="1981400"/>
            <a:ext cx="4874400" cy="4142400"/>
          </a:xfrm>
          <a:prstGeom prst="rect">
            <a:avLst/>
          </a:prstGeom>
          <a:noFill/>
          <a:ln>
            <a:noFill/>
          </a:ln>
        </p:spPr>
        <p:txBody>
          <a:bodyPr spcFirstLastPara="1" wrap="square" lIns="121900" tIns="121900" rIns="121900" bIns="121900" anchor="t" anchorCtr="0">
            <a:noAutofit/>
          </a:bodyPr>
          <a:lstStyle/>
          <a:p>
            <a:pPr marL="457200" marR="0" lvl="0" indent="-381000" algn="l" rtl="0">
              <a:spcBef>
                <a:spcPts val="0"/>
              </a:spcBef>
              <a:spcAft>
                <a:spcPts val="0"/>
              </a:spcAft>
              <a:buClr>
                <a:srgbClr val="000000"/>
              </a:buClr>
              <a:buSzPts val="2400"/>
              <a:buFont typeface="Arial"/>
              <a:buChar char="●"/>
            </a:pPr>
            <a:r>
              <a:rPr lang="en-GB" sz="2400">
                <a:solidFill>
                  <a:srgbClr val="000000"/>
                </a:solidFill>
                <a:latin typeface="Arial"/>
                <a:ea typeface="Arial"/>
                <a:cs typeface="Arial"/>
                <a:sym typeface="Arial"/>
              </a:rPr>
              <a:t>The network receives feedback in the form of updates on campaign successes and shortcomings. </a:t>
            </a:r>
            <a:endParaRPr sz="2400">
              <a:solidFill>
                <a:srgbClr val="000000"/>
              </a:solidFill>
              <a:latin typeface="Arial"/>
              <a:ea typeface="Arial"/>
              <a:cs typeface="Arial"/>
              <a:sym typeface="Arial"/>
            </a:endParaRPr>
          </a:p>
          <a:p>
            <a:pPr marL="914400" marR="0" lvl="1" indent="-381000" algn="l" rtl="0">
              <a:spcBef>
                <a:spcPts val="0"/>
              </a:spcBef>
              <a:spcAft>
                <a:spcPts val="0"/>
              </a:spcAft>
              <a:buClr>
                <a:srgbClr val="000000"/>
              </a:buClr>
              <a:buSzPts val="2400"/>
              <a:buFont typeface="Arial"/>
              <a:buChar char="○"/>
            </a:pPr>
            <a:r>
              <a:rPr lang="en-GB" sz="2400">
                <a:solidFill>
                  <a:srgbClr val="000000"/>
                </a:solidFill>
                <a:latin typeface="Arial"/>
                <a:ea typeface="Arial"/>
                <a:cs typeface="Arial"/>
                <a:sym typeface="Arial"/>
              </a:rPr>
              <a:t>They can also check real-time statistics on network growth and activity on the website, map and on social media channels.</a:t>
            </a:r>
            <a:endParaRPr/>
          </a:p>
        </p:txBody>
      </p:sp>
      <p:graphicFrame>
        <p:nvGraphicFramePr>
          <p:cNvPr id="777" name="Google Shape;777;p47"/>
          <p:cNvGraphicFramePr/>
          <p:nvPr/>
        </p:nvGraphicFramePr>
        <p:xfrm>
          <a:off x="349856" y="167456"/>
          <a:ext cx="6960225" cy="1577700"/>
        </p:xfrm>
        <a:graphic>
          <a:graphicData uri="http://schemas.openxmlformats.org/drawingml/2006/table">
            <a:tbl>
              <a:tblPr firstRow="1" bandRow="1">
                <a:noFill/>
                <a:tableStyleId>{3E7BCAD3-42B7-425C-B310-DF301CCE0B09}</a:tableStyleId>
              </a:tblPr>
              <a:tblGrid>
                <a:gridCol w="1017775">
                  <a:extLst>
                    <a:ext uri="{9D8B030D-6E8A-4147-A177-3AD203B41FA5}">
                      <a16:colId xmlns:a16="http://schemas.microsoft.com/office/drawing/2014/main" val="20000"/>
                    </a:ext>
                  </a:extLst>
                </a:gridCol>
                <a:gridCol w="1766325">
                  <a:extLst>
                    <a:ext uri="{9D8B030D-6E8A-4147-A177-3AD203B41FA5}">
                      <a16:colId xmlns:a16="http://schemas.microsoft.com/office/drawing/2014/main" val="20001"/>
                    </a:ext>
                  </a:extLst>
                </a:gridCol>
                <a:gridCol w="1891275">
                  <a:extLst>
                    <a:ext uri="{9D8B030D-6E8A-4147-A177-3AD203B41FA5}">
                      <a16:colId xmlns:a16="http://schemas.microsoft.com/office/drawing/2014/main" val="20002"/>
                    </a:ext>
                  </a:extLst>
                </a:gridCol>
                <a:gridCol w="1015625">
                  <a:extLst>
                    <a:ext uri="{9D8B030D-6E8A-4147-A177-3AD203B41FA5}">
                      <a16:colId xmlns:a16="http://schemas.microsoft.com/office/drawing/2014/main" val="20003"/>
                    </a:ext>
                  </a:extLst>
                </a:gridCol>
                <a:gridCol w="1269225">
                  <a:extLst>
                    <a:ext uri="{9D8B030D-6E8A-4147-A177-3AD203B41FA5}">
                      <a16:colId xmlns:a16="http://schemas.microsoft.com/office/drawing/2014/main" val="20004"/>
                    </a:ext>
                  </a:extLst>
                </a:gridCol>
              </a:tblGrid>
              <a:tr h="1049200">
                <a:tc>
                  <a:txBody>
                    <a:bodyPr/>
                    <a:lstStyle/>
                    <a:p>
                      <a:pPr marL="0" marR="0" lvl="0" indent="0" algn="ctr" rtl="0">
                        <a:lnSpc>
                          <a:spcPct val="107000"/>
                        </a:lnSpc>
                        <a:spcBef>
                          <a:spcPts val="0"/>
                        </a:spcBef>
                        <a:spcAft>
                          <a:spcPts val="0"/>
                        </a:spcAft>
                        <a:buNone/>
                      </a:pPr>
                      <a:r>
                        <a:rPr lang="en-GB" sz="2000" u="none" strike="noStrike" cap="none"/>
                        <a:t>Walk In</a:t>
                      </a:r>
                      <a:endParaRPr sz="18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None/>
                      </a:pPr>
                      <a:r>
                        <a:rPr lang="en-GB" sz="2000" u="none" strike="noStrike" cap="none"/>
                        <a:t>Radio – Phone in</a:t>
                      </a:r>
                      <a:endParaRPr sz="18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None/>
                      </a:pPr>
                      <a:r>
                        <a:rPr lang="en-GB" sz="2000" u="none" strike="noStrike" cap="none"/>
                        <a:t>Call to Wash Desk</a:t>
                      </a:r>
                      <a:endParaRPr sz="18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None/>
                      </a:pPr>
                      <a:r>
                        <a:rPr lang="en-GB" sz="2000" u="none" strike="noStrike" cap="none"/>
                        <a:t>Website</a:t>
                      </a:r>
                      <a:endParaRPr sz="18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None/>
                      </a:pPr>
                      <a:r>
                        <a:rPr lang="en-GB" sz="2000" u="none" strike="noStrike" cap="none"/>
                        <a:t>Total</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528500">
                <a:tc>
                  <a:txBody>
                    <a:bodyPr/>
                    <a:lstStyle/>
                    <a:p>
                      <a:pPr marL="0" marR="0" lvl="0" indent="0" algn="ctr" rtl="0">
                        <a:lnSpc>
                          <a:spcPct val="107000"/>
                        </a:lnSpc>
                        <a:spcBef>
                          <a:spcPts val="0"/>
                        </a:spcBef>
                        <a:spcAft>
                          <a:spcPts val="0"/>
                        </a:spcAft>
                        <a:buNone/>
                      </a:pPr>
                      <a:r>
                        <a:rPr lang="en-GB" sz="2000" u="none" strike="noStrike" cap="none"/>
                        <a:t>12</a:t>
                      </a:r>
                      <a:endParaRPr sz="18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None/>
                      </a:pPr>
                      <a:r>
                        <a:rPr lang="en-GB" sz="2000" u="none" strike="noStrike" cap="none"/>
                        <a:t>35</a:t>
                      </a:r>
                      <a:endParaRPr sz="18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None/>
                      </a:pPr>
                      <a:r>
                        <a:rPr lang="en-GB" sz="2000" u="none" strike="noStrike" cap="none"/>
                        <a:t>30</a:t>
                      </a:r>
                      <a:endParaRPr sz="18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None/>
                      </a:pPr>
                      <a:r>
                        <a:rPr lang="en-GB" sz="2000" u="none" strike="noStrike" cap="none"/>
                        <a:t>12</a:t>
                      </a:r>
                      <a:endParaRPr sz="1800" u="none" strike="noStrike" cap="none">
                        <a:latin typeface="Calibri"/>
                        <a:ea typeface="Calibri"/>
                        <a:cs typeface="Calibri"/>
                        <a:sym typeface="Calibri"/>
                      </a:endParaRPr>
                    </a:p>
                  </a:txBody>
                  <a:tcPr marL="68575" marR="68575" marT="0" marB="0"/>
                </a:tc>
                <a:tc>
                  <a:txBody>
                    <a:bodyPr/>
                    <a:lstStyle/>
                    <a:p>
                      <a:pPr marL="0" marR="0" lvl="0" indent="0" algn="ctr" rtl="0">
                        <a:lnSpc>
                          <a:spcPct val="107000"/>
                        </a:lnSpc>
                        <a:spcBef>
                          <a:spcPts val="0"/>
                        </a:spcBef>
                        <a:spcAft>
                          <a:spcPts val="0"/>
                        </a:spcAft>
                        <a:buNone/>
                      </a:pPr>
                      <a:r>
                        <a:rPr lang="en-GB" sz="2000" u="none" strike="noStrike" cap="none"/>
                        <a:t>89</a:t>
                      </a:r>
                      <a:endParaRPr sz="18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778" name="Google Shape;778;p47"/>
          <p:cNvGraphicFramePr/>
          <p:nvPr/>
        </p:nvGraphicFramePr>
        <p:xfrm>
          <a:off x="190050" y="1813325"/>
          <a:ext cx="6606300" cy="3618900"/>
        </p:xfrm>
        <a:graphic>
          <a:graphicData uri="http://schemas.openxmlformats.org/drawingml/2006/chart">
            <c:chart xmlns:c="http://schemas.openxmlformats.org/drawingml/2006/chart" xmlns:r="http://schemas.openxmlformats.org/officeDocument/2006/relationships" r:id="rId5"/>
          </a:graphicData>
        </a:graphic>
      </p:graphicFrame>
      <p:sp>
        <p:nvSpPr>
          <p:cNvPr id="779" name="Google Shape;779;p47"/>
          <p:cNvSpPr txBox="1"/>
          <p:nvPr/>
        </p:nvSpPr>
        <p:spPr>
          <a:xfrm>
            <a:off x="488968" y="4578683"/>
            <a:ext cx="2191666"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Calibri"/>
              <a:buNone/>
            </a:pPr>
            <a:r>
              <a:rPr lang="en-GB" sz="1600" b="1">
                <a:solidFill>
                  <a:srgbClr val="000000"/>
                </a:solidFill>
                <a:latin typeface="Calibri"/>
                <a:ea typeface="Calibri"/>
                <a:cs typeface="Calibri"/>
                <a:sym typeface="Calibri"/>
              </a:rPr>
              <a:t>Feedback Sources</a:t>
            </a:r>
            <a:endParaRPr sz="1600" b="1" i="0" u="none" strike="noStrike" cap="none">
              <a:solidFill>
                <a:srgbClr val="000000"/>
              </a:solidFill>
              <a:latin typeface="Calibri"/>
              <a:ea typeface="Calibri"/>
              <a:cs typeface="Calibri"/>
              <a:sym typeface="Calibri"/>
            </a:endParaRPr>
          </a:p>
        </p:txBody>
      </p:sp>
      <p:graphicFrame>
        <p:nvGraphicFramePr>
          <p:cNvPr id="780" name="Google Shape;780;p47"/>
          <p:cNvGraphicFramePr/>
          <p:nvPr/>
        </p:nvGraphicFramePr>
        <p:xfrm>
          <a:off x="570572" y="5034409"/>
          <a:ext cx="1884800" cy="1159300"/>
        </p:xfrm>
        <a:graphic>
          <a:graphicData uri="http://schemas.openxmlformats.org/drawingml/2006/table">
            <a:tbl>
              <a:tblPr firstRow="1" bandRow="1">
                <a:noFill/>
                <a:tableStyleId>{3E7BCAD3-42B7-425C-B310-DF301CCE0B09}</a:tableStyleId>
              </a:tblPr>
              <a:tblGrid>
                <a:gridCol w="942400">
                  <a:extLst>
                    <a:ext uri="{9D8B030D-6E8A-4147-A177-3AD203B41FA5}">
                      <a16:colId xmlns:a16="http://schemas.microsoft.com/office/drawing/2014/main" val="20000"/>
                    </a:ext>
                  </a:extLst>
                </a:gridCol>
                <a:gridCol w="942400">
                  <a:extLst>
                    <a:ext uri="{9D8B030D-6E8A-4147-A177-3AD203B41FA5}">
                      <a16:colId xmlns:a16="http://schemas.microsoft.com/office/drawing/2014/main" val="20001"/>
                    </a:ext>
                  </a:extLst>
                </a:gridCol>
              </a:tblGrid>
              <a:tr h="624750">
                <a:tc>
                  <a:txBody>
                    <a:bodyPr/>
                    <a:lstStyle/>
                    <a:p>
                      <a:pPr marL="0" marR="0" lvl="0" indent="0" algn="l" rtl="0">
                        <a:lnSpc>
                          <a:spcPct val="107000"/>
                        </a:lnSpc>
                        <a:spcBef>
                          <a:spcPts val="0"/>
                        </a:spcBef>
                        <a:spcAft>
                          <a:spcPts val="0"/>
                        </a:spcAft>
                        <a:buNone/>
                      </a:pPr>
                      <a:r>
                        <a:rPr lang="en-GB" sz="1800" u="none" strike="noStrike" cap="none"/>
                        <a:t>Male</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None/>
                      </a:pPr>
                      <a:r>
                        <a:rPr lang="en-GB" sz="1800" u="none" strike="noStrike" cap="none"/>
                        <a:t>Female</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534550">
                <a:tc>
                  <a:txBody>
                    <a:bodyPr/>
                    <a:lstStyle/>
                    <a:p>
                      <a:pPr marL="0" marR="0" lvl="0" indent="0" algn="l" rtl="0">
                        <a:lnSpc>
                          <a:spcPct val="107000"/>
                        </a:lnSpc>
                        <a:spcBef>
                          <a:spcPts val="0"/>
                        </a:spcBef>
                        <a:spcAft>
                          <a:spcPts val="0"/>
                        </a:spcAft>
                        <a:buNone/>
                      </a:pPr>
                      <a:r>
                        <a:rPr lang="en-GB" sz="1800" u="none" strike="noStrike" cap="none"/>
                        <a:t>38</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None/>
                      </a:pPr>
                      <a:r>
                        <a:rPr lang="en-GB" sz="1800" u="none" strike="noStrike" cap="none"/>
                        <a:t>51</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
        <p:nvSpPr>
          <p:cNvPr id="781" name="Google Shape;781;p47"/>
          <p:cNvSpPr txBox="1"/>
          <p:nvPr/>
        </p:nvSpPr>
        <p:spPr>
          <a:xfrm>
            <a:off x="5689475" y="5520775"/>
            <a:ext cx="652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Quicksand Medium"/>
              <a:ea typeface="Quicksand Medium"/>
              <a:cs typeface="Quicksand Medium"/>
              <a:sym typeface="Quicksand Medium"/>
            </a:endParaRPr>
          </a:p>
        </p:txBody>
      </p:sp>
      <p:sp>
        <p:nvSpPr>
          <p:cNvPr id="782" name="Google Shape;782;p47"/>
          <p:cNvSpPr txBox="1"/>
          <p:nvPr/>
        </p:nvSpPr>
        <p:spPr>
          <a:xfrm>
            <a:off x="4604550" y="5300900"/>
            <a:ext cx="2191800" cy="892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300">
                <a:latin typeface="Quicksand Medium"/>
                <a:ea typeface="Quicksand Medium"/>
                <a:cs typeface="Quicksand Medium"/>
                <a:sym typeface="Quicksand Medium"/>
              </a:rPr>
              <a:t>Toll free: 0800304000</a:t>
            </a:r>
            <a:endParaRPr sz="2300">
              <a:latin typeface="Quicksand Medium"/>
              <a:ea typeface="Quicksand Medium"/>
              <a:cs typeface="Quicksand Medium"/>
              <a:sym typeface="Quicksand Medium"/>
            </a:endParaRPr>
          </a:p>
        </p:txBody>
      </p:sp>
      <p:sp>
        <p:nvSpPr>
          <p:cNvPr id="783" name="Google Shape;783;p47"/>
          <p:cNvSpPr/>
          <p:nvPr/>
        </p:nvSpPr>
        <p:spPr>
          <a:xfrm>
            <a:off x="4814650" y="5348925"/>
            <a:ext cx="1884900" cy="774900"/>
          </a:xfrm>
          <a:prstGeom prst="rect">
            <a:avLst/>
          </a:prstGeom>
          <a:noFill/>
          <a:ln w="9525" cap="flat" cmpd="sng">
            <a:solidFill>
              <a:srgbClr val="00A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788"/>
        <p:cNvGrpSpPr/>
        <p:nvPr/>
      </p:nvGrpSpPr>
      <p:grpSpPr>
        <a:xfrm>
          <a:off x="0" y="0"/>
          <a:ext cx="0" cy="0"/>
          <a:chOff x="0" y="0"/>
          <a:chExt cx="0" cy="0"/>
        </a:xfrm>
      </p:grpSpPr>
      <p:pic>
        <p:nvPicPr>
          <p:cNvPr id="789" name="Google Shape;789;p48"/>
          <p:cNvPicPr preferRelativeResize="0"/>
          <p:nvPr/>
        </p:nvPicPr>
        <p:blipFill rotWithShape="1">
          <a:blip r:embed="rId3">
            <a:alphaModFix/>
          </a:blip>
          <a:srcRect/>
          <a:stretch/>
        </p:blipFill>
        <p:spPr>
          <a:xfrm>
            <a:off x="12700" y="5867400"/>
            <a:ext cx="12166600" cy="990600"/>
          </a:xfrm>
          <a:prstGeom prst="rect">
            <a:avLst/>
          </a:prstGeom>
          <a:noFill/>
          <a:ln>
            <a:noFill/>
          </a:ln>
        </p:spPr>
      </p:pic>
      <p:sp>
        <p:nvSpPr>
          <p:cNvPr id="790" name="Google Shape;790;p48"/>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791" name="Google Shape;791;p48"/>
          <p:cNvPicPr preferRelativeResize="0"/>
          <p:nvPr/>
        </p:nvPicPr>
        <p:blipFill rotWithShape="1">
          <a:blip r:embed="rId4">
            <a:alphaModFix/>
          </a:blip>
          <a:srcRect/>
          <a:stretch/>
        </p:blipFill>
        <p:spPr>
          <a:xfrm>
            <a:off x="11390754" y="49943"/>
            <a:ext cx="635000" cy="615950"/>
          </a:xfrm>
          <a:prstGeom prst="rect">
            <a:avLst/>
          </a:prstGeom>
          <a:noFill/>
          <a:ln>
            <a:noFill/>
          </a:ln>
        </p:spPr>
      </p:pic>
      <p:cxnSp>
        <p:nvCxnSpPr>
          <p:cNvPr id="792" name="Google Shape;792;p48"/>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793" name="Google Shape;793;p48"/>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a:solidFill>
                  <a:srgbClr val="FFFFFF"/>
                </a:solidFill>
                <a:latin typeface="Open Sans"/>
                <a:ea typeface="Open Sans"/>
                <a:cs typeface="Open Sans"/>
                <a:sym typeface="Open Sans"/>
              </a:rPr>
              <a:t>Application in Asutifi North</a:t>
            </a:r>
            <a:endParaRPr sz="2400" b="0" i="0" u="none" strike="noStrike" cap="none">
              <a:solidFill>
                <a:srgbClr val="FFFFFF"/>
              </a:solidFill>
              <a:latin typeface="Open Sans"/>
              <a:ea typeface="Open Sans"/>
              <a:cs typeface="Open Sans"/>
              <a:sym typeface="Open Sans"/>
            </a:endParaRPr>
          </a:p>
        </p:txBody>
      </p:sp>
      <p:sp>
        <p:nvSpPr>
          <p:cNvPr id="794" name="Google Shape;794;p48"/>
          <p:cNvSpPr txBox="1"/>
          <p:nvPr/>
        </p:nvSpPr>
        <p:spPr>
          <a:xfrm>
            <a:off x="135538" y="896333"/>
            <a:ext cx="12072730" cy="114320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dk1"/>
              </a:buClr>
              <a:buSzPts val="1467"/>
              <a:buFont typeface="Oswald"/>
              <a:buNone/>
            </a:pPr>
            <a:r>
              <a:rPr lang="en-GB" sz="5867">
                <a:solidFill>
                  <a:schemeClr val="dk1"/>
                </a:solidFill>
                <a:latin typeface="Oswald"/>
                <a:ea typeface="Oswald"/>
                <a:cs typeface="Oswald"/>
                <a:sym typeface="Oswald"/>
              </a:rPr>
              <a:t>ANAMWASH in Action</a:t>
            </a:r>
            <a:endParaRPr/>
          </a:p>
        </p:txBody>
      </p:sp>
      <p:sp>
        <p:nvSpPr>
          <p:cNvPr id="795" name="Google Shape;795;p48"/>
          <p:cNvSpPr txBox="1"/>
          <p:nvPr/>
        </p:nvSpPr>
        <p:spPr>
          <a:xfrm>
            <a:off x="6018554" y="1999142"/>
            <a:ext cx="6007200" cy="3654235"/>
          </a:xfrm>
          <a:prstGeom prst="rect">
            <a:avLst/>
          </a:prstGeom>
          <a:noFill/>
          <a:ln>
            <a:noFill/>
          </a:ln>
        </p:spPr>
        <p:txBody>
          <a:bodyPr spcFirstLastPara="1" wrap="square" lIns="121900" tIns="121900" rIns="121900" bIns="121900" anchor="t" anchorCtr="0">
            <a:noAutofit/>
          </a:bodyPr>
          <a:lstStyle/>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The network building activities has help to reduced dependency on the District Assembly.</a:t>
            </a:r>
            <a:endParaRPr/>
          </a:p>
          <a:p>
            <a:pPr marL="342900" marR="0" lvl="0" indent="-190500" algn="l" rtl="0">
              <a:lnSpc>
                <a:spcPct val="90000"/>
              </a:lnSpc>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Reduced cost of community mobilization.</a:t>
            </a:r>
            <a:endParaRPr/>
          </a:p>
          <a:p>
            <a:pPr marL="342900" marR="0" lvl="0" indent="-190500" algn="l" rtl="0">
              <a:lnSpc>
                <a:spcPct val="90000"/>
              </a:lnSpc>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Increased demand for WASH services.</a:t>
            </a:r>
            <a:endParaRPr/>
          </a:p>
          <a:p>
            <a:pPr marL="342900" marR="0" lvl="0" indent="-190500" algn="l" rtl="0">
              <a:lnSpc>
                <a:spcPct val="90000"/>
              </a:lnSpc>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Citizens trust the WASH DESK to address complaints.</a:t>
            </a:r>
            <a:endParaRPr/>
          </a:p>
          <a:p>
            <a:pPr marL="0" marR="0" lvl="0" indent="0" algn="ctr" rtl="0">
              <a:lnSpc>
                <a:spcPct val="90000"/>
              </a:lnSpc>
              <a:spcBef>
                <a:spcPts val="0"/>
              </a:spcBef>
              <a:spcAft>
                <a:spcPts val="0"/>
              </a:spcAft>
              <a:buClr>
                <a:schemeClr val="dk1"/>
              </a:buClr>
              <a:buSzPts val="2400"/>
              <a:buFont typeface="Arial"/>
              <a:buNone/>
            </a:pPr>
            <a:r>
              <a:rPr lang="en-GB" sz="2400">
                <a:solidFill>
                  <a:schemeClr val="dk1"/>
                </a:solidFill>
                <a:latin typeface="Arial"/>
                <a:ea typeface="Arial"/>
                <a:cs typeface="Arial"/>
                <a:sym typeface="Arial"/>
              </a:rPr>
              <a:t>.</a:t>
            </a:r>
            <a:endParaRPr/>
          </a:p>
          <a:p>
            <a:pPr marL="0" marR="0" lvl="0" indent="0" algn="ctr" rtl="0">
              <a:lnSpc>
                <a:spcPct val="90000"/>
              </a:lnSpc>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pic>
        <p:nvPicPr>
          <p:cNvPr id="796" name="Google Shape;796;p48"/>
          <p:cNvPicPr preferRelativeResize="0"/>
          <p:nvPr/>
        </p:nvPicPr>
        <p:blipFill rotWithShape="1">
          <a:blip r:embed="rId5">
            <a:alphaModFix/>
          </a:blip>
          <a:srcRect/>
          <a:stretch/>
        </p:blipFill>
        <p:spPr>
          <a:xfrm>
            <a:off x="135538" y="2039533"/>
            <a:ext cx="5615253" cy="3159516"/>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801"/>
        <p:cNvGrpSpPr/>
        <p:nvPr/>
      </p:nvGrpSpPr>
      <p:grpSpPr>
        <a:xfrm>
          <a:off x="0" y="0"/>
          <a:ext cx="0" cy="0"/>
          <a:chOff x="0" y="0"/>
          <a:chExt cx="0" cy="0"/>
        </a:xfrm>
      </p:grpSpPr>
      <p:pic>
        <p:nvPicPr>
          <p:cNvPr id="802" name="Google Shape;802;p49"/>
          <p:cNvPicPr preferRelativeResize="0"/>
          <p:nvPr/>
        </p:nvPicPr>
        <p:blipFill rotWithShape="1">
          <a:blip r:embed="rId3">
            <a:alphaModFix/>
          </a:blip>
          <a:srcRect/>
          <a:stretch/>
        </p:blipFill>
        <p:spPr>
          <a:xfrm>
            <a:off x="12700" y="5867400"/>
            <a:ext cx="12166600" cy="990600"/>
          </a:xfrm>
          <a:prstGeom prst="rect">
            <a:avLst/>
          </a:prstGeom>
          <a:noFill/>
          <a:ln>
            <a:noFill/>
          </a:ln>
        </p:spPr>
      </p:pic>
      <p:sp>
        <p:nvSpPr>
          <p:cNvPr id="803" name="Google Shape;803;p49"/>
          <p:cNvSpPr txBox="1"/>
          <p:nvPr/>
        </p:nvSpPr>
        <p:spPr>
          <a:xfrm>
            <a:off x="9513001" y="448528"/>
            <a:ext cx="1817607"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2E75B5"/>
              </a:buClr>
              <a:buSzPts val="1200"/>
              <a:buFont typeface="Open Sans"/>
              <a:buNone/>
            </a:pPr>
            <a:r>
              <a:rPr lang="en-GB" sz="1200" b="0" i="0" u="none" strike="noStrike" cap="none">
                <a:solidFill>
                  <a:srgbClr val="2E75B5"/>
                </a:solidFill>
                <a:latin typeface="Open Sans"/>
                <a:ea typeface="Open Sans"/>
                <a:cs typeface="Open Sans"/>
                <a:sym typeface="Open Sans"/>
              </a:rPr>
              <a:t>netcentriccampaigns</a:t>
            </a:r>
            <a:endParaRPr/>
          </a:p>
        </p:txBody>
      </p:sp>
      <p:pic>
        <p:nvPicPr>
          <p:cNvPr id="804" name="Google Shape;804;p49"/>
          <p:cNvPicPr preferRelativeResize="0"/>
          <p:nvPr/>
        </p:nvPicPr>
        <p:blipFill rotWithShape="1">
          <a:blip r:embed="rId4">
            <a:alphaModFix/>
          </a:blip>
          <a:srcRect/>
          <a:stretch/>
        </p:blipFill>
        <p:spPr>
          <a:xfrm>
            <a:off x="11390754" y="49943"/>
            <a:ext cx="635000" cy="615950"/>
          </a:xfrm>
          <a:prstGeom prst="rect">
            <a:avLst/>
          </a:prstGeom>
          <a:noFill/>
          <a:ln>
            <a:noFill/>
          </a:ln>
        </p:spPr>
      </p:pic>
      <p:cxnSp>
        <p:nvCxnSpPr>
          <p:cNvPr id="805" name="Google Shape;805;p49"/>
          <p:cNvCxnSpPr/>
          <p:nvPr/>
        </p:nvCxnSpPr>
        <p:spPr>
          <a:xfrm>
            <a:off x="318052" y="758227"/>
            <a:ext cx="11707702" cy="0"/>
          </a:xfrm>
          <a:prstGeom prst="straightConnector1">
            <a:avLst/>
          </a:prstGeom>
          <a:noFill/>
          <a:ln w="9525" cap="flat" cmpd="sng">
            <a:solidFill>
              <a:schemeClr val="accent1"/>
            </a:solidFill>
            <a:prstDash val="solid"/>
            <a:miter lim="800000"/>
            <a:headEnd type="none" w="sm" len="sm"/>
            <a:tailEnd type="none" w="sm" len="sm"/>
          </a:ln>
        </p:spPr>
      </p:cxnSp>
      <p:sp>
        <p:nvSpPr>
          <p:cNvPr id="806" name="Google Shape;806;p49"/>
          <p:cNvSpPr txBox="1"/>
          <p:nvPr/>
        </p:nvSpPr>
        <p:spPr>
          <a:xfrm>
            <a:off x="6643906" y="6369371"/>
            <a:ext cx="5322807"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Open Sans"/>
              <a:buNone/>
            </a:pPr>
            <a:r>
              <a:rPr lang="en-GB" sz="2400">
                <a:solidFill>
                  <a:srgbClr val="FFFFFF"/>
                </a:solidFill>
                <a:latin typeface="Open Sans"/>
                <a:ea typeface="Open Sans"/>
                <a:cs typeface="Open Sans"/>
                <a:sym typeface="Open Sans"/>
              </a:rPr>
              <a:t>Application in Asutifi North</a:t>
            </a:r>
            <a:endParaRPr sz="2400" b="0" i="0" u="none" strike="noStrike" cap="none">
              <a:solidFill>
                <a:srgbClr val="FFFFFF"/>
              </a:solidFill>
              <a:latin typeface="Open Sans"/>
              <a:ea typeface="Open Sans"/>
              <a:cs typeface="Open Sans"/>
              <a:sym typeface="Open Sans"/>
            </a:endParaRPr>
          </a:p>
        </p:txBody>
      </p:sp>
      <p:sp>
        <p:nvSpPr>
          <p:cNvPr id="807" name="Google Shape;807;p49"/>
          <p:cNvSpPr txBox="1"/>
          <p:nvPr/>
        </p:nvSpPr>
        <p:spPr>
          <a:xfrm>
            <a:off x="135538" y="896333"/>
            <a:ext cx="12072730" cy="114320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dk1"/>
              </a:buClr>
              <a:buSzPts val="1467"/>
              <a:buFont typeface="Oswald"/>
              <a:buNone/>
            </a:pPr>
            <a:r>
              <a:rPr lang="en-GB" sz="5867">
                <a:solidFill>
                  <a:schemeClr val="dk1"/>
                </a:solidFill>
                <a:latin typeface="Oswald"/>
                <a:ea typeface="Oswald"/>
                <a:cs typeface="Oswald"/>
                <a:sym typeface="Oswald"/>
              </a:rPr>
              <a:t>ANAMWASH CHALLENGES</a:t>
            </a:r>
            <a:endParaRPr/>
          </a:p>
        </p:txBody>
      </p:sp>
      <p:sp>
        <p:nvSpPr>
          <p:cNvPr id="808" name="Google Shape;808;p49"/>
          <p:cNvSpPr txBox="1"/>
          <p:nvPr/>
        </p:nvSpPr>
        <p:spPr>
          <a:xfrm>
            <a:off x="6018550" y="1999151"/>
            <a:ext cx="6007200" cy="3868200"/>
          </a:xfrm>
          <a:prstGeom prst="rect">
            <a:avLst/>
          </a:prstGeom>
          <a:noFill/>
          <a:ln>
            <a:noFill/>
          </a:ln>
        </p:spPr>
        <p:txBody>
          <a:bodyPr spcFirstLastPara="1" wrap="square" lIns="121900" tIns="121900" rIns="121900" bIns="121900" anchor="t" anchorCtr="0">
            <a:noAutofit/>
          </a:bodyPr>
          <a:lstStyle/>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Core Group Building. </a:t>
            </a:r>
            <a:endParaRPr/>
          </a:p>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Pace of set up.  </a:t>
            </a:r>
            <a:endParaRPr/>
          </a:p>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Data Management. </a:t>
            </a:r>
            <a:endParaRPr/>
          </a:p>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Team Turnover.</a:t>
            </a:r>
            <a:endParaRPr/>
          </a:p>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Broadcast Channels Need Work.</a:t>
            </a:r>
            <a:endParaRPr/>
          </a:p>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Nonlinear Development  Curve is Frustrating.</a:t>
            </a:r>
            <a:endParaRPr/>
          </a:p>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Communications from  WASH Sector.</a:t>
            </a:r>
            <a:endParaRPr/>
          </a:p>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“Customer Service”.</a:t>
            </a:r>
            <a:endParaRPr/>
          </a:p>
          <a:p>
            <a:pPr marL="342900" marR="0" lvl="0" indent="-342900" algn="l" rtl="0">
              <a:lnSpc>
                <a:spcPct val="90000"/>
              </a:lnSpc>
              <a:spcBef>
                <a:spcPts val="0"/>
              </a:spcBef>
              <a:spcAft>
                <a:spcPts val="0"/>
              </a:spcAft>
              <a:buClr>
                <a:schemeClr val="dk1"/>
              </a:buClr>
              <a:buSzPts val="2400"/>
              <a:buFont typeface="Arial"/>
              <a:buChar char="•"/>
            </a:pPr>
            <a:r>
              <a:rPr lang="en-GB" sz="2400">
                <a:solidFill>
                  <a:schemeClr val="dk1"/>
                </a:solidFill>
                <a:latin typeface="Arial"/>
                <a:ea typeface="Arial"/>
                <a:cs typeface="Arial"/>
                <a:sym typeface="Arial"/>
              </a:rPr>
              <a:t>Finding </a:t>
            </a:r>
            <a:r>
              <a:rPr lang="en-GB" sz="2400">
                <a:solidFill>
                  <a:schemeClr val="dk1"/>
                </a:solidFill>
              </a:rPr>
              <a:t>a</a:t>
            </a:r>
            <a:r>
              <a:rPr lang="en-GB" sz="2400">
                <a:solidFill>
                  <a:schemeClr val="dk1"/>
                </a:solidFill>
                <a:latin typeface="Arial"/>
                <a:ea typeface="Arial"/>
                <a:cs typeface="Arial"/>
                <a:sym typeface="Arial"/>
              </a:rPr>
              <a:t> Sustainable Host and Department</a:t>
            </a:r>
            <a:r>
              <a:rPr lang="en-GB" sz="2400">
                <a:solidFill>
                  <a:schemeClr val="dk1"/>
                </a:solidFill>
              </a:rPr>
              <a:t>.</a:t>
            </a:r>
            <a:endParaRPr sz="2400">
              <a:solidFill>
                <a:schemeClr val="dk1"/>
              </a:solidFill>
              <a:latin typeface="Arial"/>
              <a:ea typeface="Arial"/>
              <a:cs typeface="Arial"/>
              <a:sym typeface="Arial"/>
            </a:endParaRPr>
          </a:p>
        </p:txBody>
      </p:sp>
      <p:pic>
        <p:nvPicPr>
          <p:cNvPr id="809" name="Google Shape;809;p49" descr="A traffic light in front of a sunset&#10;&#10;Description automatically generated"/>
          <p:cNvPicPr preferRelativeResize="0"/>
          <p:nvPr/>
        </p:nvPicPr>
        <p:blipFill rotWithShape="1">
          <a:blip r:embed="rId5">
            <a:alphaModFix/>
          </a:blip>
          <a:srcRect/>
          <a:stretch/>
        </p:blipFill>
        <p:spPr>
          <a:xfrm>
            <a:off x="1335818" y="1999142"/>
            <a:ext cx="3037399" cy="4049865"/>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813"/>
        <p:cNvGrpSpPr/>
        <p:nvPr/>
      </p:nvGrpSpPr>
      <p:grpSpPr>
        <a:xfrm>
          <a:off x="0" y="0"/>
          <a:ext cx="0" cy="0"/>
          <a:chOff x="0" y="0"/>
          <a:chExt cx="0" cy="0"/>
        </a:xfrm>
      </p:grpSpPr>
      <p:sp>
        <p:nvSpPr>
          <p:cNvPr id="814" name="Google Shape;814;p50"/>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GB" dirty="0"/>
              <a:t>Our Help – </a:t>
            </a:r>
            <a:r>
              <a:rPr lang="en-GB" dirty="0" err="1"/>
              <a:t>Washdesk</a:t>
            </a:r>
            <a:endParaRPr dirty="0"/>
          </a:p>
        </p:txBody>
      </p:sp>
      <p:sp>
        <p:nvSpPr>
          <p:cNvPr id="815" name="Google Shape;815;p50"/>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Marty Kearns | Netcentric Campaigns | Washdesk.org </a:t>
            </a:r>
            <a:endParaRPr/>
          </a:p>
          <a:p>
            <a:pPr marL="0" lvl="0" indent="0" algn="l" rtl="0">
              <a:spcBef>
                <a:spcPts val="0"/>
              </a:spcBef>
              <a:spcAft>
                <a:spcPts val="0"/>
              </a:spcAft>
              <a:buNone/>
            </a:pPr>
            <a:endParaRPr/>
          </a:p>
        </p:txBody>
      </p:sp>
      <p:sp>
        <p:nvSpPr>
          <p:cNvPr id="816" name="Google Shape;816;p50"/>
          <p:cNvSpPr txBox="1">
            <a:spLocks noGrp="1"/>
          </p:cNvSpPr>
          <p:nvPr>
            <p:ph type="body" idx="1"/>
          </p:nvPr>
        </p:nvSpPr>
        <p:spPr>
          <a:xfrm>
            <a:off x="751840" y="1682518"/>
            <a:ext cx="6447000" cy="4348800"/>
          </a:xfrm>
          <a:prstGeom prst="rect">
            <a:avLst/>
          </a:prstGeom>
          <a:noFill/>
          <a:ln>
            <a:noFill/>
          </a:ln>
        </p:spPr>
        <p:txBody>
          <a:bodyPr spcFirstLastPara="1" wrap="square" lIns="91425" tIns="45700" rIns="91425" bIns="45700" anchor="t" anchorCtr="0">
            <a:normAutofit fontScale="92500" lnSpcReduction="10000"/>
          </a:bodyPr>
          <a:lstStyle/>
          <a:p>
            <a:pPr marL="639445" lvl="1" indent="-457200" algn="l" rtl="0">
              <a:lnSpc>
                <a:spcPct val="90000"/>
              </a:lnSpc>
              <a:spcBef>
                <a:spcPts val="0"/>
              </a:spcBef>
              <a:spcAft>
                <a:spcPts val="0"/>
              </a:spcAft>
              <a:buSzPts val="2000"/>
              <a:buChar char="•"/>
            </a:pPr>
            <a:r>
              <a:rPr lang="en-GB" b="1" dirty="0">
                <a:latin typeface="Quicksand"/>
                <a:ea typeface="Quicksand"/>
                <a:cs typeface="Quicksand"/>
                <a:sym typeface="Quicksand"/>
              </a:rPr>
              <a:t>Resources</a:t>
            </a:r>
            <a:r>
              <a:rPr lang="en-GB" dirty="0">
                <a:latin typeface="Quicksand"/>
                <a:ea typeface="Quicksand"/>
                <a:cs typeface="Quicksand"/>
                <a:sym typeface="Quicksand"/>
              </a:rPr>
              <a:t>– Checklist and Training</a:t>
            </a:r>
            <a:endParaRPr b="1" dirty="0">
              <a:latin typeface="Quicksand"/>
              <a:ea typeface="Quicksand"/>
              <a:cs typeface="Quicksand"/>
              <a:sym typeface="Quicksand"/>
            </a:endParaRPr>
          </a:p>
          <a:p>
            <a:pPr marL="639445" lvl="1" indent="-457200" algn="l" rtl="0">
              <a:lnSpc>
                <a:spcPct val="90000"/>
              </a:lnSpc>
              <a:spcBef>
                <a:spcPts val="500"/>
              </a:spcBef>
              <a:spcAft>
                <a:spcPts val="0"/>
              </a:spcAft>
              <a:buSzPts val="2000"/>
              <a:buChar char="•"/>
            </a:pPr>
            <a:r>
              <a:rPr lang="en-GB" b="1" dirty="0">
                <a:latin typeface="Quicksand"/>
                <a:ea typeface="Quicksand"/>
                <a:cs typeface="Quicksand"/>
                <a:sym typeface="Quicksand"/>
              </a:rPr>
              <a:t>Consultative Help </a:t>
            </a:r>
            <a:r>
              <a:rPr lang="en-GB" dirty="0">
                <a:latin typeface="Quicksand"/>
                <a:ea typeface="Quicksand"/>
                <a:cs typeface="Quicksand"/>
                <a:sym typeface="Quicksand"/>
              </a:rPr>
              <a:t>– Project reviews</a:t>
            </a:r>
            <a:endParaRPr dirty="0"/>
          </a:p>
          <a:p>
            <a:pPr marL="639445" lvl="1" indent="-457200" algn="l" rtl="0">
              <a:lnSpc>
                <a:spcPct val="90000"/>
              </a:lnSpc>
              <a:spcBef>
                <a:spcPts val="500"/>
              </a:spcBef>
              <a:spcAft>
                <a:spcPts val="0"/>
              </a:spcAft>
              <a:buSzPts val="2000"/>
              <a:buChar char="•"/>
            </a:pPr>
            <a:r>
              <a:rPr lang="en-GB" b="1" dirty="0">
                <a:latin typeface="Quicksand"/>
                <a:ea typeface="Quicksand"/>
                <a:cs typeface="Quicksand"/>
                <a:sym typeface="Quicksand"/>
              </a:rPr>
              <a:t>Webinars </a:t>
            </a:r>
            <a:r>
              <a:rPr lang="en-GB" dirty="0">
                <a:latin typeface="Quicksand"/>
                <a:ea typeface="Quicksand"/>
                <a:cs typeface="Quicksand"/>
                <a:sym typeface="Quicksand"/>
              </a:rPr>
              <a:t>– Discuss Projects</a:t>
            </a:r>
            <a:endParaRPr dirty="0"/>
          </a:p>
          <a:p>
            <a:pPr marL="639445" lvl="1" indent="-457200" algn="l" rtl="0">
              <a:lnSpc>
                <a:spcPct val="90000"/>
              </a:lnSpc>
              <a:spcBef>
                <a:spcPts val="500"/>
              </a:spcBef>
              <a:spcAft>
                <a:spcPts val="0"/>
              </a:spcAft>
              <a:buSzPts val="2000"/>
              <a:buChar char="•"/>
            </a:pPr>
            <a:r>
              <a:rPr lang="en-GB" b="1" dirty="0">
                <a:latin typeface="Quicksand"/>
                <a:ea typeface="Quicksand"/>
                <a:cs typeface="Quicksand"/>
                <a:sym typeface="Quicksand"/>
              </a:rPr>
              <a:t>Community </a:t>
            </a:r>
            <a:r>
              <a:rPr lang="en-GB" dirty="0">
                <a:latin typeface="Quicksand"/>
                <a:ea typeface="Quicksand"/>
                <a:cs typeface="Quicksand"/>
                <a:sym typeface="Quicksand"/>
              </a:rPr>
              <a:t>- Post Questions and Say Hello! </a:t>
            </a:r>
            <a:endParaRPr dirty="0"/>
          </a:p>
          <a:p>
            <a:pPr marL="639445" lvl="1" indent="-330199" algn="l" rtl="0">
              <a:lnSpc>
                <a:spcPct val="90000"/>
              </a:lnSpc>
              <a:spcBef>
                <a:spcPts val="500"/>
              </a:spcBef>
              <a:spcAft>
                <a:spcPts val="0"/>
              </a:spcAft>
              <a:buSzPts val="2000"/>
              <a:buNone/>
            </a:pPr>
            <a:endParaRPr dirty="0">
              <a:solidFill>
                <a:srgbClr val="0C0C0C"/>
              </a:solidFill>
            </a:endParaRPr>
          </a:p>
          <a:p>
            <a:pPr marL="182245" lvl="1" indent="0" algn="l" rtl="0">
              <a:lnSpc>
                <a:spcPct val="90000"/>
              </a:lnSpc>
              <a:spcBef>
                <a:spcPts val="500"/>
              </a:spcBef>
              <a:spcAft>
                <a:spcPts val="0"/>
              </a:spcAft>
              <a:buSzPts val="2000"/>
              <a:buNone/>
            </a:pPr>
            <a:r>
              <a:rPr lang="en-GB" b="1" dirty="0">
                <a:solidFill>
                  <a:schemeClr val="lt2"/>
                </a:solidFill>
                <a:latin typeface="Quicksand"/>
                <a:ea typeface="Quicksand"/>
                <a:cs typeface="Quicksand"/>
                <a:sym typeface="Quicksand"/>
              </a:rPr>
              <a:t>Questions?</a:t>
            </a:r>
            <a:endParaRPr dirty="0"/>
          </a:p>
          <a:p>
            <a:pPr marL="182245" lvl="1" indent="0" algn="l" rtl="0">
              <a:lnSpc>
                <a:spcPct val="90000"/>
              </a:lnSpc>
              <a:spcBef>
                <a:spcPts val="500"/>
              </a:spcBef>
              <a:spcAft>
                <a:spcPts val="0"/>
              </a:spcAft>
              <a:buSzPts val="2000"/>
              <a:buNone/>
            </a:pPr>
            <a:r>
              <a:rPr lang="en-GB" b="1" dirty="0"/>
              <a:t>Get in touch:</a:t>
            </a:r>
            <a:r>
              <a:rPr lang="en-GB" dirty="0">
                <a:latin typeface="Quicksand"/>
                <a:ea typeface="Quicksand"/>
                <a:cs typeface="Quicksand"/>
                <a:sym typeface="Quicksand"/>
              </a:rPr>
              <a:t> </a:t>
            </a:r>
          </a:p>
          <a:p>
            <a:pPr marL="639445" lvl="2" indent="0">
              <a:buSzPts val="2000"/>
              <a:buNone/>
            </a:pPr>
            <a:r>
              <a:rPr lang="en-GB" u="sng" dirty="0" err="1">
                <a:solidFill>
                  <a:schemeClr val="hlink"/>
                </a:solidFill>
                <a:latin typeface="Quicksand"/>
                <a:ea typeface="Quicksand"/>
                <a:cs typeface="Quicksand"/>
                <a:sym typeface="Quicksand"/>
                <a:hlinkClick r:id="rId3"/>
              </a:rPr>
              <a:t>Benjamin@washdesk.org</a:t>
            </a:r>
            <a:r>
              <a:rPr lang="en-GB" dirty="0">
                <a:latin typeface="Quicksand"/>
                <a:ea typeface="Quicksand"/>
                <a:cs typeface="Quicksand"/>
                <a:sym typeface="Quicksand"/>
              </a:rPr>
              <a:t> </a:t>
            </a:r>
            <a:r>
              <a:rPr lang="en-GB" u="sng" dirty="0">
                <a:solidFill>
                  <a:schemeClr val="hlink"/>
                </a:solidFill>
                <a:hlinkClick r:id="rId4"/>
              </a:rPr>
              <a:t>marty@netcentriccampaigns.org</a:t>
            </a:r>
            <a:r>
              <a:rPr lang="en-GB" dirty="0"/>
              <a:t> </a:t>
            </a:r>
            <a:endParaRPr dirty="0"/>
          </a:p>
          <a:p>
            <a:pPr marL="182245" lvl="1" indent="0" algn="l" rtl="0">
              <a:lnSpc>
                <a:spcPct val="90000"/>
              </a:lnSpc>
              <a:spcBef>
                <a:spcPts val="500"/>
              </a:spcBef>
              <a:spcAft>
                <a:spcPts val="0"/>
              </a:spcAft>
              <a:buSzPts val="2000"/>
              <a:buNone/>
            </a:pPr>
            <a:r>
              <a:rPr lang="en-GB" dirty="0"/>
              <a:t>        +1 202-487-1887</a:t>
            </a:r>
            <a:endParaRPr dirty="0"/>
          </a:p>
          <a:p>
            <a:pPr marL="182245" lvl="1" indent="0" algn="l" rtl="0">
              <a:lnSpc>
                <a:spcPct val="90000"/>
              </a:lnSpc>
              <a:spcBef>
                <a:spcPts val="500"/>
              </a:spcBef>
              <a:spcAft>
                <a:spcPts val="0"/>
              </a:spcAft>
              <a:buSzPts val="2000"/>
              <a:buNone/>
            </a:pPr>
            <a:r>
              <a:rPr lang="en-GB" dirty="0"/>
              <a:t>			</a:t>
            </a:r>
            <a:endParaRPr dirty="0"/>
          </a:p>
          <a:p>
            <a:pPr marL="182245" lvl="1" indent="0" algn="l" rtl="0">
              <a:lnSpc>
                <a:spcPct val="90000"/>
              </a:lnSpc>
              <a:spcBef>
                <a:spcPts val="500"/>
              </a:spcBef>
              <a:spcAft>
                <a:spcPts val="0"/>
              </a:spcAft>
              <a:buSzPts val="2000"/>
              <a:buNone/>
            </a:pPr>
            <a:endParaRPr b="1" dirty="0">
              <a:solidFill>
                <a:schemeClr val="lt2"/>
              </a:solidFill>
            </a:endParaRPr>
          </a:p>
          <a:p>
            <a:pPr marL="182245" lvl="1" indent="0" algn="l" rtl="0">
              <a:lnSpc>
                <a:spcPct val="90000"/>
              </a:lnSpc>
              <a:spcBef>
                <a:spcPts val="500"/>
              </a:spcBef>
              <a:spcAft>
                <a:spcPts val="0"/>
              </a:spcAft>
              <a:buSzPts val="2000"/>
              <a:buNone/>
            </a:pPr>
            <a:r>
              <a:rPr lang="en-GB" b="1" dirty="0">
                <a:solidFill>
                  <a:schemeClr val="lt2"/>
                </a:solidFill>
                <a:latin typeface="Quicksand"/>
                <a:ea typeface="Quicksand"/>
                <a:cs typeface="Quicksand"/>
                <a:sym typeface="Quicksand"/>
              </a:rPr>
              <a:t>Learn more</a:t>
            </a:r>
            <a:endParaRPr dirty="0"/>
          </a:p>
          <a:p>
            <a:pPr marL="182245" lvl="1" indent="0" algn="l" rtl="0">
              <a:lnSpc>
                <a:spcPct val="90000"/>
              </a:lnSpc>
              <a:spcBef>
                <a:spcPts val="500"/>
              </a:spcBef>
              <a:spcAft>
                <a:spcPts val="0"/>
              </a:spcAft>
              <a:buSzPts val="2000"/>
              <a:buNone/>
            </a:pPr>
            <a:r>
              <a:rPr lang="en-GB" dirty="0">
                <a:latin typeface="Quicksand"/>
                <a:ea typeface="Quicksand"/>
                <a:cs typeface="Quicksand"/>
                <a:sym typeface="Quicksand"/>
              </a:rPr>
              <a:t>Set up a time to talk with Ben visit </a:t>
            </a:r>
            <a:r>
              <a:rPr lang="en-GB" dirty="0" err="1">
                <a:latin typeface="Quicksand"/>
                <a:ea typeface="Quicksand"/>
                <a:cs typeface="Quicksand"/>
                <a:sym typeface="Quicksand"/>
              </a:rPr>
              <a:t>www.washdesk.org</a:t>
            </a:r>
            <a:endParaRPr dirty="0">
              <a:latin typeface="Quicksand"/>
              <a:ea typeface="Quicksand"/>
              <a:cs typeface="Quicksand"/>
              <a:sym typeface="Quicksand"/>
            </a:endParaRPr>
          </a:p>
        </p:txBody>
      </p:sp>
      <p:pic>
        <p:nvPicPr>
          <p:cNvPr id="817" name="Google Shape;817;p50"/>
          <p:cNvPicPr preferRelativeResize="0"/>
          <p:nvPr/>
        </p:nvPicPr>
        <p:blipFill rotWithShape="1">
          <a:blip r:embed="rId5">
            <a:alphaModFix/>
          </a:blip>
          <a:srcRect t="1833" b="1833"/>
          <a:stretch/>
        </p:blipFill>
        <p:spPr>
          <a:xfrm>
            <a:off x="8424953" y="362985"/>
            <a:ext cx="4520069" cy="4461689"/>
          </a:xfrm>
          <a:prstGeom prst="ellipse">
            <a:avLst/>
          </a:prstGeom>
          <a:noFill/>
          <a:ln>
            <a:noFill/>
          </a:ln>
        </p:spPr>
      </p:pic>
      <p:pic>
        <p:nvPicPr>
          <p:cNvPr id="818" name="Google Shape;818;p50"/>
          <p:cNvPicPr preferRelativeResize="0"/>
          <p:nvPr/>
        </p:nvPicPr>
        <p:blipFill>
          <a:blip r:embed="rId6">
            <a:alphaModFix/>
          </a:blip>
          <a:stretch>
            <a:fillRect/>
          </a:stretch>
        </p:blipFill>
        <p:spPr>
          <a:xfrm>
            <a:off x="1109240" y="4099971"/>
            <a:ext cx="362162" cy="365125"/>
          </a:xfrm>
          <a:prstGeom prst="rect">
            <a:avLst/>
          </a:prstGeom>
          <a:noFill/>
          <a:ln>
            <a:noFill/>
          </a:ln>
        </p:spPr>
      </p:pic>
      <p:pic>
        <p:nvPicPr>
          <p:cNvPr id="819" name="Google Shape;819;p50"/>
          <p:cNvPicPr preferRelativeResize="0"/>
          <p:nvPr/>
        </p:nvPicPr>
        <p:blipFill>
          <a:blip r:embed="rId7">
            <a:alphaModFix/>
          </a:blip>
          <a:stretch>
            <a:fillRect/>
          </a:stretch>
        </p:blipFill>
        <p:spPr>
          <a:xfrm>
            <a:off x="1109254" y="3710991"/>
            <a:ext cx="362149" cy="362149"/>
          </a:xfrm>
          <a:prstGeom prst="rect">
            <a:avLst/>
          </a:prstGeom>
          <a:noFill/>
          <a:ln>
            <a:noFill/>
          </a:ln>
        </p:spPr>
      </p:pic>
      <p:pic>
        <p:nvPicPr>
          <p:cNvPr id="820" name="Google Shape;820;p50"/>
          <p:cNvPicPr preferRelativeResize="0"/>
          <p:nvPr/>
        </p:nvPicPr>
        <p:blipFill>
          <a:blip r:embed="rId7">
            <a:alphaModFix/>
          </a:blip>
          <a:stretch>
            <a:fillRect/>
          </a:stretch>
        </p:blipFill>
        <p:spPr>
          <a:xfrm>
            <a:off x="1109253" y="3918897"/>
            <a:ext cx="362149" cy="36214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27121B-65C4-9E38-BDB5-28060E41A68D}"/>
              </a:ext>
            </a:extLst>
          </p:cNvPr>
          <p:cNvSpPr txBox="1"/>
          <p:nvPr/>
        </p:nvSpPr>
        <p:spPr>
          <a:xfrm>
            <a:off x="320843" y="1017270"/>
            <a:ext cx="6753726" cy="3600986"/>
          </a:xfrm>
          <a:prstGeom prst="rect">
            <a:avLst/>
          </a:prstGeom>
          <a:noFill/>
        </p:spPr>
        <p:txBody>
          <a:bodyPr wrap="square" rtlCol="0">
            <a:spAutoFit/>
          </a:bodyPr>
          <a:lstStyle/>
          <a:p>
            <a:pPr marL="0" marR="0" lvl="0" indent="0" algn="l" defTabSz="813816"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Martin Kearns</a:t>
            </a:r>
          </a:p>
          <a:p>
            <a:pPr marL="0" marR="0" lvl="0" indent="0" algn="l" defTabSz="813816"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Executive Director</a:t>
            </a:r>
          </a:p>
          <a:p>
            <a:pPr marL="0" marR="0" lvl="0" indent="0" algn="l" defTabSz="813816"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Netcentric Campaigns</a:t>
            </a:r>
          </a:p>
          <a:p>
            <a:pPr marL="0" marR="0" lvl="0" indent="0" algn="l" defTabSz="813816"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2024871887</a:t>
            </a:r>
          </a:p>
          <a:p>
            <a:pPr marL="0" marR="0" lvl="0" indent="0" algn="l" defTabSz="813816"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813816"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813816"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813816"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2"/>
              </a:rPr>
              <a:t>marty@netcentriccampaigns.org</a:t>
            </a:r>
            <a:endPar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813816"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3"/>
              </a:rPr>
              <a:t>www.netcentriccampaigns.org</a:t>
            </a:r>
            <a:endParaRPr kumimoji="0" lang="en-US"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 name="Immagine 7">
            <a:extLst>
              <a:ext uri="{FF2B5EF4-FFF2-40B4-BE49-F238E27FC236}">
                <a16:creationId xmlns:a16="http://schemas.microsoft.com/office/drawing/2014/main" id="{2FF3BE39-6BC9-808E-5F7F-4A73D6AC8B13}"/>
              </a:ext>
            </a:extLst>
          </p:cNvPr>
          <p:cNvPicPr>
            <a:picLocks noChangeAspect="1"/>
          </p:cNvPicPr>
          <p:nvPr/>
        </p:nvPicPr>
        <p:blipFill>
          <a:blip r:embed="rId4"/>
          <a:stretch>
            <a:fillRect/>
          </a:stretch>
        </p:blipFill>
        <p:spPr>
          <a:xfrm>
            <a:off x="7284213" y="1017270"/>
            <a:ext cx="3580304" cy="3472895"/>
          </a:xfrm>
          <a:prstGeom prst="rect">
            <a:avLst/>
          </a:prstGeom>
        </p:spPr>
      </p:pic>
      <p:pic>
        <p:nvPicPr>
          <p:cNvPr id="6" name="Immagine 4">
            <a:extLst>
              <a:ext uri="{FF2B5EF4-FFF2-40B4-BE49-F238E27FC236}">
                <a16:creationId xmlns:a16="http://schemas.microsoft.com/office/drawing/2014/main" id="{A95A6D85-F0A2-32A3-85FF-78D811E22CFC}"/>
              </a:ext>
            </a:extLst>
          </p:cNvPr>
          <p:cNvPicPr>
            <a:picLocks noChangeAspect="1"/>
          </p:cNvPicPr>
          <p:nvPr/>
        </p:nvPicPr>
        <p:blipFill>
          <a:blip r:embed="rId5"/>
          <a:stretch>
            <a:fillRect/>
          </a:stretch>
        </p:blipFill>
        <p:spPr>
          <a:xfrm>
            <a:off x="-1" y="5855368"/>
            <a:ext cx="12314383" cy="1002632"/>
          </a:xfrm>
          <a:prstGeom prst="rect">
            <a:avLst/>
          </a:prstGeom>
        </p:spPr>
      </p:pic>
    </p:spTree>
    <p:extLst>
      <p:ext uri="{BB962C8B-B14F-4D97-AF65-F5344CB8AC3E}">
        <p14:creationId xmlns:p14="http://schemas.microsoft.com/office/powerpoint/2010/main" val="2972096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All Systems Connect">
      <a:dk1>
        <a:srgbClr val="0C0C0C"/>
      </a:dk1>
      <a:lt1>
        <a:srgbClr val="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Props1.xml><?xml version="1.0" encoding="utf-8"?>
<ds:datastoreItem xmlns:ds="http://schemas.openxmlformats.org/officeDocument/2006/customXml" ds:itemID="{9C6CFFB8-3BCA-49CE-AA8D-3616DEA2C1C8}"/>
</file>

<file path=customXml/itemProps2.xml><?xml version="1.0" encoding="utf-8"?>
<ds:datastoreItem xmlns:ds="http://schemas.openxmlformats.org/officeDocument/2006/customXml" ds:itemID="{A0252EA1-1CCB-492F-A942-43573FA603A4}"/>
</file>

<file path=customXml/itemProps3.xml><?xml version="1.0" encoding="utf-8"?>
<ds:datastoreItem xmlns:ds="http://schemas.openxmlformats.org/officeDocument/2006/customXml" ds:itemID="{FCFE5C9D-326F-4041-8CDD-B211DD96085F}"/>
</file>

<file path=docProps/app.xml><?xml version="1.0" encoding="utf-8"?>
<Properties xmlns="http://schemas.openxmlformats.org/officeDocument/2006/extended-properties" xmlns:vt="http://schemas.openxmlformats.org/officeDocument/2006/docPropsVTypes">
  <TotalTime>29</TotalTime>
  <Words>2388</Words>
  <Application>Microsoft Macintosh PowerPoint</Application>
  <PresentationFormat>Widescreen</PresentationFormat>
  <Paragraphs>221</Paragraphs>
  <Slides>29</Slides>
  <Notes>28</Notes>
  <HiddenSlides>0</HiddenSlides>
  <MMClips>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29</vt:i4>
      </vt:variant>
    </vt:vector>
  </HeadingPairs>
  <TitlesOfParts>
    <vt:vector size="41" baseType="lpstr">
      <vt:lpstr>Quicksand Medium</vt:lpstr>
      <vt:lpstr>Open Sans</vt:lpstr>
      <vt:lpstr>Calibri Light</vt:lpstr>
      <vt:lpstr>Arial</vt:lpstr>
      <vt:lpstr>Söhne</vt:lpstr>
      <vt:lpstr>Quicksand</vt:lpstr>
      <vt:lpstr>Open Sans Light</vt:lpstr>
      <vt:lpstr>Oswald</vt:lpstr>
      <vt:lpstr>NTR</vt:lpstr>
      <vt:lpstr>Calibri</vt:lpstr>
      <vt:lpstr>Office Theme</vt:lpstr>
      <vt:lpstr>1_Office Theme</vt:lpstr>
      <vt:lpstr>Advancing WASH Success Through Customer Service</vt:lpstr>
      <vt:lpstr>PowerPoint Presentation</vt:lpstr>
      <vt:lpstr>PowerPoint Presentation</vt:lpstr>
      <vt:lpstr>SEEKING NETWORK EFFECTS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Customer Service </vt:lpstr>
      <vt:lpstr>The Role of the Public in WASH Systems?</vt:lpstr>
      <vt:lpstr>The Role of the Public in WASH Systems?</vt:lpstr>
      <vt:lpstr>The Role of the Public in WASH Systems?</vt:lpstr>
      <vt:lpstr>The Role of the Public in WASH Systems?</vt:lpstr>
      <vt:lpstr>The Role of the Public in WASH Systems?</vt:lpstr>
      <vt:lpstr>The Role of the Public in WASH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Help – Washdesk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Advancing WASH Success Through Customer Service</dc:title>
  <dc:creator>Dechan Dalrymple</dc:creator>
  <cp:lastModifiedBy>Microsoft Office User</cp:lastModifiedBy>
  <cp:revision>3</cp:revision>
  <dcterms:created xsi:type="dcterms:W3CDTF">2023-03-14T09:11:07Z</dcterms:created>
  <dcterms:modified xsi:type="dcterms:W3CDTF">2023-05-01T00:36:26Z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y fmtid="{D5CDD505-2E9C-101B-9397-08002B2CF9AE}" pid="3" name="MediaServiceImageTags">
    <vt:lpwstr/>
  </property>
</Properties>
</file>