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60" r:id="rId1"/>
    <p:sldMasterId id="2147483665" r:id="rId2"/>
    <p:sldMasterId id="2147483678" r:id="rId3"/>
    <p:sldMasterId id="2147483691" r:id="rId4"/>
    <p:sldMasterId id="2147483706" r:id="rId5"/>
    <p:sldMasterId id="2147483711" r:id="rId6"/>
    <p:sldMasterId id="2147483717" r:id="rId7"/>
    <p:sldMasterId id="2147483745" r:id="rId8"/>
  </p:sldMasterIdLst>
  <p:notesMasterIdLst>
    <p:notesMasterId r:id="rId28"/>
  </p:notesMasterIdLst>
  <p:sldIdLst>
    <p:sldId id="257" r:id="rId9"/>
    <p:sldId id="256" r:id="rId10"/>
    <p:sldId id="2310" r:id="rId11"/>
    <p:sldId id="2287" r:id="rId12"/>
    <p:sldId id="312" r:id="rId13"/>
    <p:sldId id="293" r:id="rId14"/>
    <p:sldId id="2290" r:id="rId15"/>
    <p:sldId id="2291" r:id="rId16"/>
    <p:sldId id="2369" r:id="rId17"/>
    <p:sldId id="2365" r:id="rId18"/>
    <p:sldId id="1964" r:id="rId19"/>
    <p:sldId id="2319" r:id="rId20"/>
    <p:sldId id="2366" r:id="rId21"/>
    <p:sldId id="2314" r:id="rId22"/>
    <p:sldId id="2364" r:id="rId23"/>
    <p:sldId id="2367" r:id="rId24"/>
    <p:sldId id="2368" r:id="rId25"/>
    <p:sldId id="2315" r:id="rId26"/>
    <p:sldId id="28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B451"/>
    <a:srgbClr val="EE509D"/>
    <a:srgbClr val="D12E3F"/>
    <a:srgbClr val="9A52A0"/>
    <a:srgbClr val="00B8EC"/>
    <a:srgbClr val="1DB2E8"/>
    <a:srgbClr val="FDBA16"/>
    <a:srgbClr val="FCF17D"/>
    <a:srgbClr val="44495B"/>
    <a:srgbClr val="027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2949" autoAdjust="0"/>
  </p:normalViewPr>
  <p:slideViewPr>
    <p:cSldViewPr snapToGrid="0">
      <p:cViewPr varScale="1">
        <p:scale>
          <a:sx n="69" d="100"/>
          <a:sy n="69" d="100"/>
        </p:scale>
        <p:origin x="115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23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customXml" Target="../customXml/item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1F6CF-0CEA-438F-943E-78AA447CF877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9A064-6FBC-44D2-81AB-97CD689BB0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866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24919-068E-49F4-A398-979F7784A2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982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024919-068E-49F4-A398-979F7784A2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251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A064-6FBC-44D2-81AB-97CD689BB0A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889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604357-7FF2-4D22-A0EF-26E7C62D5695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2854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A064-6FBC-44D2-81AB-97CD689BB0A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71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Onsite is growing faster than sewered, even in urban areas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A064-6FBC-44D2-81AB-97CD689BB0A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620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all regions, there are some countries where half or less of sewered wastewater is treated. Of course this doesn’t reflect the large non-sewered populations, especially in Asia and Africa, and especially </a:t>
            </a:r>
            <a:r>
              <a:rPr lang="en-US"/>
              <a:t>in rural areas.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A064-6FBC-44D2-81AB-97CD689BB0A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436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Phase 1 pilots x 6 recently completed (list them)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Country reports coming in and we have also produced a Synthesis report </a:t>
            </a:r>
            <a:r>
              <a:rPr lang="en-US" dirty="0" err="1"/>
              <a:t>summarising</a:t>
            </a:r>
            <a:r>
              <a:rPr lang="en-US" dirty="0"/>
              <a:t> key findings from Phase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One of the key findings is importance of containment, as well as downstream FSM, led to tools to better monitor containment including inspections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Phase 2 guidance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Core indicators for global monitoring, expanded indicators for national and sub-national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Multiple data sources covering different steps on sanitation chain (</a:t>
            </a:r>
            <a:r>
              <a:rPr lang="en-US" dirty="0" err="1"/>
              <a:t>hh</a:t>
            </a:r>
            <a:r>
              <a:rPr lang="en-US" dirty="0"/>
              <a:t> surveys, inspections, administrative data from service authorities)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Good progress on containment, emptying and disposal in-situ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Remaining challenges on collecting and aggregating data on emptying, transport and treatment off-site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Opportunities for integration into emerging WASHMIS and regulatory reporting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A064-6FBC-44D2-81AB-97CD689BB0A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353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Containment is defined as a permeable or impermeable container for storing excreta close to the toilet or latrine. Examples of containments include latrines pits, cesspools, septic tanks, and holding tanks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A064-6FBC-44D2-81AB-97CD689BB0A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170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9A064-6FBC-44D2-81AB-97CD689BB0A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328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1.png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5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480A7-32ED-4526-9D66-2E81226B6699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B1740-29C2-40B9-9D01-6FEB599D4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17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1750" y="1412875"/>
            <a:ext cx="12192001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12875"/>
            <a:ext cx="12192000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412875"/>
            <a:ext cx="12192000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418" y="1412876"/>
            <a:ext cx="10943167" cy="36513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E480A7-32ED-4526-9D66-2E81226B6699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B1740-29C2-40B9-9D01-6FEB599D4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82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4"/>
          <p:cNvGrpSpPr>
            <a:grpSpLocks/>
          </p:cNvGrpSpPr>
          <p:nvPr/>
        </p:nvGrpSpPr>
        <p:grpSpPr bwMode="auto">
          <a:xfrm>
            <a:off x="896" y="882447"/>
            <a:ext cx="12191999" cy="127216"/>
            <a:chOff x="891" y="1433935"/>
            <a:chExt cx="19805650" cy="206338"/>
          </a:xfrm>
        </p:grpSpPr>
        <p:sp>
          <p:nvSpPr>
            <p:cNvPr id="5" name="Rectangle 4"/>
            <p:cNvSpPr/>
            <p:nvPr userDrawn="1"/>
          </p:nvSpPr>
          <p:spPr>
            <a:xfrm>
              <a:off x="891" y="1433935"/>
              <a:ext cx="19805650" cy="8718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98013" tIns="99007" rIns="198013" bIns="99007" anchor="ctr"/>
            <a:lstStyle/>
            <a:p>
              <a:pPr algn="ctr" defTabSz="609054" eaLnBrk="1" hangingPunct="1">
                <a:defRPr/>
              </a:pPr>
              <a:endParaRPr lang="en-US" sz="2426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891" y="1553088"/>
              <a:ext cx="19805650" cy="8718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98013" tIns="99007" rIns="198013" bIns="99007" anchor="ctr"/>
            <a:lstStyle/>
            <a:p>
              <a:pPr algn="ctr" defTabSz="609054" eaLnBrk="1" hangingPunct="1">
                <a:defRPr/>
              </a:pPr>
              <a:endParaRPr lang="en-US" sz="2426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1842" y="1325033"/>
            <a:ext cx="11265289" cy="4854134"/>
          </a:xfrm>
          <a:prstGeom prst="rect">
            <a:avLst/>
          </a:prstGeom>
        </p:spPr>
        <p:txBody>
          <a:bodyPr lIns="0" tIns="0" rIns="0" bIns="0"/>
          <a:lstStyle>
            <a:lvl1pPr marL="609429" indent="-321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0000"/>
              </a:buClr>
              <a:buSzPct val="100000"/>
              <a:buFont typeface="Lucida Grande"/>
              <a:buChar char="●"/>
              <a:defRPr sz="2934" b="0" i="0">
                <a:solidFill>
                  <a:srgbClr val="000000"/>
                </a:solidFill>
                <a:latin typeface="Arial Narrow"/>
                <a:cs typeface="Arial Narrow"/>
              </a:defRPr>
            </a:lvl1pPr>
            <a:lvl2pPr marL="852779" indent="-321510">
              <a:spcBef>
                <a:spcPts val="400"/>
              </a:spcBef>
              <a:buClr>
                <a:srgbClr val="C30000"/>
              </a:buClr>
              <a:buSzPct val="90000"/>
              <a:buFont typeface="Lucida Grande"/>
              <a:buChar char="●"/>
              <a:defRPr sz="2144" b="0" i="0">
                <a:solidFill>
                  <a:srgbClr val="000000"/>
                </a:solidFill>
                <a:latin typeface="Arial Narrow"/>
                <a:cs typeface="Arial Narrow"/>
              </a:defRPr>
            </a:lvl2pPr>
            <a:lvl3pPr marL="993218" indent="-280295">
              <a:spcBef>
                <a:spcPts val="400"/>
              </a:spcBef>
              <a:buClr>
                <a:srgbClr val="C30000"/>
              </a:buClr>
              <a:buSzPct val="80000"/>
              <a:buFont typeface="Lucida Grande"/>
              <a:buChar char="●"/>
              <a:defRPr sz="1749" b="0" i="0">
                <a:solidFill>
                  <a:srgbClr val="000000"/>
                </a:solidFill>
                <a:latin typeface="Arial Narrow"/>
                <a:cs typeface="Arial Narrow"/>
              </a:defRPr>
            </a:lvl3pPr>
            <a:lvl4pPr marL="698552" indent="0">
              <a:buNone/>
              <a:defRPr>
                <a:latin typeface="HelveticaNeueLT Pro 55 Roman" pitchFamily="34" charset="0"/>
              </a:defRPr>
            </a:lvl4pPr>
            <a:lvl5pPr>
              <a:defRPr>
                <a:latin typeface="HelveticaNeueLT Pro 55 Roman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3062" y="182407"/>
            <a:ext cx="10325173" cy="831477"/>
          </a:xfrm>
          <a:prstGeom prst="rect">
            <a:avLst/>
          </a:prstGeom>
        </p:spPr>
        <p:txBody>
          <a:bodyPr lIns="216032" tIns="108017" rIns="216032" bIns="108017"/>
          <a:lstStyle>
            <a:lvl1pPr>
              <a:spcAft>
                <a:spcPts val="1599"/>
              </a:spcAft>
              <a:defRPr sz="3442" b="0" i="0" spc="133" baseline="0">
                <a:latin typeface="Impact"/>
                <a:cs typeface="Impact"/>
              </a:defRPr>
            </a:lvl1pPr>
          </a:lstStyle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7065" y="6356304"/>
            <a:ext cx="2844890" cy="365521"/>
          </a:xfrm>
          <a:prstGeom prst="rect">
            <a:avLst/>
          </a:prstGeom>
        </p:spPr>
        <p:txBody>
          <a:bodyPr vert="horz" wrap="square" lIns="192911" tIns="96455" rIns="192911" bIns="96455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solidFill>
                  <a:srgbClr val="FFFFFF"/>
                </a:solidFill>
              </a:defRPr>
            </a:lvl1pPr>
          </a:lstStyle>
          <a:p>
            <a:fld id="{2A6B1740-29C2-40B9-9D01-6FEB599D402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219" y="6356304"/>
            <a:ext cx="3861562" cy="365521"/>
          </a:xfrm>
          <a:prstGeom prst="rect">
            <a:avLst/>
          </a:prstGeom>
        </p:spPr>
        <p:txBody>
          <a:bodyPr lIns="192911" tIns="96455" rIns="192911" bIns="96455"/>
          <a:lstStyle>
            <a:lvl1pPr eaLnBrk="1" hangingPunct="1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83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339A3-750B-4343-A9BB-CEB5C0C44F8B}" type="datetimeFigureOut">
              <a:rPr lang="de-DE" smtClean="0"/>
              <a:t>03.05.2023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13EC6-EDF0-4D66-AC8E-AF6A89E3608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395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17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1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8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3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33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1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85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886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76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75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28 August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Launch of JMP global baseline report on WinS, Stockholm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3024" y="1600200"/>
            <a:ext cx="11033760" cy="4709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67049" y="705601"/>
            <a:ext cx="11042868" cy="363537"/>
          </a:xfrm>
        </p:spPr>
        <p:txBody>
          <a:bodyPr>
            <a:normAutofit/>
          </a:bodyPr>
          <a:lstStyle>
            <a:lvl1pPr>
              <a:defRPr sz="2500" b="0">
                <a:solidFill>
                  <a:srgbClr val="222221"/>
                </a:solidFill>
              </a:defRPr>
            </a:lvl1pPr>
            <a:lvl2pPr>
              <a:defRPr sz="2500"/>
            </a:lvl2pPr>
            <a:lvl3pPr marL="0" indent="0">
              <a:buNone/>
              <a:defRPr sz="2500"/>
            </a:lvl3pPr>
            <a:lvl4pPr marL="0" indent="0">
              <a:buNone/>
              <a:defRPr sz="2500"/>
            </a:lvl4pPr>
            <a:lvl5pPr marL="0" indent="0">
              <a:buNone/>
              <a:defRPr sz="2500"/>
            </a:lvl5pPr>
            <a:lvl6pPr marL="1588" indent="0">
              <a:buNone/>
              <a:defRPr sz="2500" b="0" i="0">
                <a:latin typeface="Gill Sans Infant MT"/>
                <a:cs typeface="Gill Sans Infant MT"/>
              </a:defRPr>
            </a:lvl6pPr>
          </a:lstStyle>
          <a:p>
            <a:pPr lvl="0"/>
            <a:r>
              <a:rPr lang="en-US" dirty="0"/>
              <a:t>Click to edit Master sub-title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968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889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73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89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06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91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8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37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766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185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7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28 August 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Launch of JMP global baseline report on WinS, Stockholm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DE51E-0052-334C-A4B2-C567FE9F32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73024" y="1600200"/>
            <a:ext cx="11033760" cy="4709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67049" y="705601"/>
            <a:ext cx="11042868" cy="363537"/>
          </a:xfrm>
        </p:spPr>
        <p:txBody>
          <a:bodyPr>
            <a:normAutofit/>
          </a:bodyPr>
          <a:lstStyle>
            <a:lvl1pPr>
              <a:defRPr sz="2500" b="0">
                <a:solidFill>
                  <a:srgbClr val="222221"/>
                </a:solidFill>
              </a:defRPr>
            </a:lvl1pPr>
            <a:lvl2pPr>
              <a:defRPr sz="2500"/>
            </a:lvl2pPr>
            <a:lvl3pPr marL="0" indent="0">
              <a:buNone/>
              <a:defRPr sz="2500"/>
            </a:lvl3pPr>
            <a:lvl4pPr marL="0" indent="0">
              <a:buNone/>
              <a:defRPr sz="2500"/>
            </a:lvl4pPr>
            <a:lvl5pPr marL="0" indent="0">
              <a:buNone/>
              <a:defRPr sz="2500"/>
            </a:lvl5pPr>
            <a:lvl6pPr marL="1588" indent="0">
              <a:buNone/>
              <a:defRPr sz="2500" b="0" i="0">
                <a:latin typeface="Gill Sans Infant MT"/>
                <a:cs typeface="Gill Sans Infant MT"/>
              </a:defRPr>
            </a:lvl6pPr>
          </a:lstStyle>
          <a:p>
            <a:pPr lvl="0"/>
            <a:r>
              <a:rPr lang="en-US" dirty="0"/>
              <a:t>Click to edit Master sub-title style</a:t>
            </a:r>
          </a:p>
        </p:txBody>
      </p:sp>
    </p:spTree>
    <p:extLst>
      <p:ext uri="{BB962C8B-B14F-4D97-AF65-F5344CB8AC3E}">
        <p14:creationId xmlns:p14="http://schemas.microsoft.com/office/powerpoint/2010/main" val="1178771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421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315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6060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438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19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8146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3094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0738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2679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9120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062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8383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46A99-B070-467A-90DE-A830AC3C3B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14231-C564-459E-A527-55508A559AB2}" type="slidenum">
              <a:rPr lang="en-US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534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31750" y="1412875"/>
            <a:ext cx="12192001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412875"/>
            <a:ext cx="12192000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1412875"/>
            <a:ext cx="12192000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624418" y="1412876"/>
            <a:ext cx="10943167" cy="36513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B7F80-1FCA-44DE-B367-8B90B6BE6B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39FE-7BC6-42BD-B27E-1F76D60FE7C3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7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4"/>
          <p:cNvGrpSpPr>
            <a:grpSpLocks/>
          </p:cNvGrpSpPr>
          <p:nvPr userDrawn="1"/>
        </p:nvGrpSpPr>
        <p:grpSpPr bwMode="auto">
          <a:xfrm>
            <a:off x="896" y="882447"/>
            <a:ext cx="12191999" cy="127216"/>
            <a:chOff x="891" y="1433935"/>
            <a:chExt cx="19805650" cy="206338"/>
          </a:xfrm>
        </p:grpSpPr>
        <p:sp>
          <p:nvSpPr>
            <p:cNvPr id="5" name="Rectangle 4"/>
            <p:cNvSpPr/>
            <p:nvPr userDrawn="1"/>
          </p:nvSpPr>
          <p:spPr>
            <a:xfrm>
              <a:off x="891" y="1433935"/>
              <a:ext cx="19805650" cy="8718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98013" tIns="99007" rIns="198013" bIns="99007" anchor="ctr"/>
            <a:lstStyle/>
            <a:p>
              <a:pPr algn="ctr" defTabSz="609054" eaLnBrk="1" hangingPunct="1">
                <a:defRPr/>
              </a:pPr>
              <a:endParaRPr lang="en-US" sz="2426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891" y="1553088"/>
              <a:ext cx="19805650" cy="8718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98013" tIns="99007" rIns="198013" bIns="99007" anchor="ctr"/>
            <a:lstStyle/>
            <a:p>
              <a:pPr algn="ctr" defTabSz="609054" eaLnBrk="1" hangingPunct="1">
                <a:defRPr/>
              </a:pPr>
              <a:endParaRPr lang="en-US" sz="2426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1842" y="1325033"/>
            <a:ext cx="11265289" cy="4854134"/>
          </a:xfrm>
          <a:prstGeom prst="rect">
            <a:avLst/>
          </a:prstGeom>
        </p:spPr>
        <p:txBody>
          <a:bodyPr lIns="0" tIns="0" rIns="0" bIns="0"/>
          <a:lstStyle>
            <a:lvl1pPr marL="609429" indent="-321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0000"/>
              </a:buClr>
              <a:buSzPct val="100000"/>
              <a:buFont typeface="Lucida Grande"/>
              <a:buChar char="●"/>
              <a:defRPr sz="2934" b="0" i="0">
                <a:solidFill>
                  <a:srgbClr val="000000"/>
                </a:solidFill>
                <a:latin typeface="Arial Narrow"/>
                <a:cs typeface="Arial Narrow"/>
              </a:defRPr>
            </a:lvl1pPr>
            <a:lvl2pPr marL="852779" indent="-321510">
              <a:spcBef>
                <a:spcPts val="400"/>
              </a:spcBef>
              <a:buClr>
                <a:srgbClr val="C30000"/>
              </a:buClr>
              <a:buSzPct val="90000"/>
              <a:buFont typeface="Lucida Grande"/>
              <a:buChar char="●"/>
              <a:defRPr sz="2144" b="0" i="0">
                <a:solidFill>
                  <a:srgbClr val="000000"/>
                </a:solidFill>
                <a:latin typeface="Arial Narrow"/>
                <a:cs typeface="Arial Narrow"/>
              </a:defRPr>
            </a:lvl2pPr>
            <a:lvl3pPr marL="993218" indent="-280295">
              <a:spcBef>
                <a:spcPts val="400"/>
              </a:spcBef>
              <a:buClr>
                <a:srgbClr val="C30000"/>
              </a:buClr>
              <a:buSzPct val="80000"/>
              <a:buFont typeface="Lucida Grande"/>
              <a:buChar char="●"/>
              <a:defRPr sz="1749" b="0" i="0">
                <a:solidFill>
                  <a:srgbClr val="000000"/>
                </a:solidFill>
                <a:latin typeface="Arial Narrow"/>
                <a:cs typeface="Arial Narrow"/>
              </a:defRPr>
            </a:lvl3pPr>
            <a:lvl4pPr marL="698552" indent="0">
              <a:buNone/>
              <a:defRPr>
                <a:latin typeface="HelveticaNeueLT Pro 55 Roman" pitchFamily="34" charset="0"/>
              </a:defRPr>
            </a:lvl4pPr>
            <a:lvl5pPr>
              <a:defRPr>
                <a:latin typeface="HelveticaNeueLT Pro 55 Roman" pitchFamily="34" charset="0"/>
              </a:defRPr>
            </a:lvl5pPr>
          </a:lstStyle>
          <a:p>
            <a:pPr lvl="0"/>
            <a:r>
              <a:rPr lang="fr-CH" dirty="0"/>
              <a:t>Click to edit Master text styles</a:t>
            </a:r>
          </a:p>
          <a:p>
            <a:pPr lvl="1"/>
            <a:r>
              <a:rPr lang="fr-CH" dirty="0"/>
              <a:t>Second level</a:t>
            </a:r>
          </a:p>
          <a:p>
            <a:pPr lvl="2"/>
            <a:r>
              <a:rPr lang="fr-CH" dirty="0"/>
              <a:t>Third level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3062" y="182407"/>
            <a:ext cx="10325173" cy="831477"/>
          </a:xfrm>
          <a:prstGeom prst="rect">
            <a:avLst/>
          </a:prstGeom>
        </p:spPr>
        <p:txBody>
          <a:bodyPr lIns="216032" tIns="108017" rIns="216032" bIns="108017"/>
          <a:lstStyle>
            <a:lvl1pPr>
              <a:spcAft>
                <a:spcPts val="1599"/>
              </a:spcAft>
              <a:defRPr sz="3442" b="0" i="0" spc="133" baseline="0">
                <a:latin typeface="Impact"/>
                <a:cs typeface="Impact"/>
              </a:defRPr>
            </a:lvl1pPr>
          </a:lstStyle>
          <a:p>
            <a:r>
              <a:rPr lang="fr-CH" dirty="0"/>
              <a:t>Cliquez et modifiez le titre</a:t>
            </a:r>
            <a:endParaRPr lang="fr-FR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7065" y="6356304"/>
            <a:ext cx="2844890" cy="365521"/>
          </a:xfrm>
          <a:prstGeom prst="rect">
            <a:avLst/>
          </a:prstGeom>
        </p:spPr>
        <p:txBody>
          <a:bodyPr vert="horz" wrap="square" lIns="192911" tIns="96455" rIns="192911" bIns="96455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D9E6990-7552-46B4-99D4-3120155BA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219" y="6356304"/>
            <a:ext cx="3861562" cy="365521"/>
          </a:xfrm>
          <a:prstGeom prst="rect">
            <a:avLst/>
          </a:prstGeom>
        </p:spPr>
        <p:txBody>
          <a:bodyPr lIns="192911" tIns="96455" rIns="192911" bIns="96455"/>
          <a:lstStyle>
            <a:lvl1pPr eaLnBrk="1" hangingPunct="1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r>
              <a:rPr lang="en-US" dirty="0"/>
              <a:t>Strengthening WinS Monitoring (ILE 2017) |</a:t>
            </a:r>
          </a:p>
        </p:txBody>
      </p:sp>
    </p:spTree>
    <p:extLst>
      <p:ext uri="{BB962C8B-B14F-4D97-AF65-F5344CB8AC3E}">
        <p14:creationId xmlns:p14="http://schemas.microsoft.com/office/powerpoint/2010/main" val="17095210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224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1750" y="1412875"/>
            <a:ext cx="12192001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12875"/>
            <a:ext cx="12192000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412875"/>
            <a:ext cx="12192000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418" y="1412876"/>
            <a:ext cx="10943167" cy="36513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E480A7-32ED-4526-9D66-2E81226B6699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6B1740-29C2-40B9-9D01-6FEB599D4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108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4"/>
          <p:cNvGrpSpPr>
            <a:grpSpLocks/>
          </p:cNvGrpSpPr>
          <p:nvPr/>
        </p:nvGrpSpPr>
        <p:grpSpPr bwMode="auto">
          <a:xfrm>
            <a:off x="896" y="882447"/>
            <a:ext cx="12191999" cy="127216"/>
            <a:chOff x="891" y="1433935"/>
            <a:chExt cx="19805650" cy="206338"/>
          </a:xfrm>
        </p:grpSpPr>
        <p:sp>
          <p:nvSpPr>
            <p:cNvPr id="5" name="Rectangle 4"/>
            <p:cNvSpPr/>
            <p:nvPr userDrawn="1"/>
          </p:nvSpPr>
          <p:spPr>
            <a:xfrm>
              <a:off x="891" y="1433935"/>
              <a:ext cx="19805650" cy="8718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98013" tIns="99007" rIns="198013" bIns="99007" anchor="ctr"/>
            <a:lstStyle/>
            <a:p>
              <a:pPr algn="ctr" defTabSz="609054" eaLnBrk="1" hangingPunct="1">
                <a:defRPr/>
              </a:pPr>
              <a:endParaRPr lang="en-US" sz="2426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891" y="1553088"/>
              <a:ext cx="19805650" cy="8718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98013" tIns="99007" rIns="198013" bIns="99007" anchor="ctr"/>
            <a:lstStyle/>
            <a:p>
              <a:pPr algn="ctr" defTabSz="609054" eaLnBrk="1" hangingPunct="1">
                <a:defRPr/>
              </a:pPr>
              <a:endParaRPr lang="en-US" sz="2426">
                <a:solidFill>
                  <a:srgbClr val="FFFFFF"/>
                </a:solidFill>
                <a:ea typeface="ＭＳ Ｐゴシック" pitchFamily="34" charset="-128"/>
              </a:endParaRPr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1842" y="1325033"/>
            <a:ext cx="11265289" cy="4854134"/>
          </a:xfrm>
          <a:prstGeom prst="rect">
            <a:avLst/>
          </a:prstGeom>
        </p:spPr>
        <p:txBody>
          <a:bodyPr lIns="0" tIns="0" rIns="0" bIns="0"/>
          <a:lstStyle>
            <a:lvl1pPr marL="609429" indent="-321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0000"/>
              </a:buClr>
              <a:buSzPct val="100000"/>
              <a:buFont typeface="Lucida Grande"/>
              <a:buChar char="●"/>
              <a:defRPr sz="2934" b="0" i="0">
                <a:solidFill>
                  <a:srgbClr val="000000"/>
                </a:solidFill>
                <a:latin typeface="Arial Narrow"/>
                <a:cs typeface="Arial Narrow"/>
              </a:defRPr>
            </a:lvl1pPr>
            <a:lvl2pPr marL="852779" indent="-321510">
              <a:spcBef>
                <a:spcPts val="400"/>
              </a:spcBef>
              <a:buClr>
                <a:srgbClr val="C30000"/>
              </a:buClr>
              <a:buSzPct val="90000"/>
              <a:buFont typeface="Lucida Grande"/>
              <a:buChar char="●"/>
              <a:defRPr sz="2144" b="0" i="0">
                <a:solidFill>
                  <a:srgbClr val="000000"/>
                </a:solidFill>
                <a:latin typeface="Arial Narrow"/>
                <a:cs typeface="Arial Narrow"/>
              </a:defRPr>
            </a:lvl2pPr>
            <a:lvl3pPr marL="993218" indent="-280295">
              <a:spcBef>
                <a:spcPts val="400"/>
              </a:spcBef>
              <a:buClr>
                <a:srgbClr val="C30000"/>
              </a:buClr>
              <a:buSzPct val="80000"/>
              <a:buFont typeface="Lucida Grande"/>
              <a:buChar char="●"/>
              <a:defRPr sz="1749" b="0" i="0">
                <a:solidFill>
                  <a:srgbClr val="000000"/>
                </a:solidFill>
                <a:latin typeface="Arial Narrow"/>
                <a:cs typeface="Arial Narrow"/>
              </a:defRPr>
            </a:lvl3pPr>
            <a:lvl4pPr marL="698552" indent="0">
              <a:buNone/>
              <a:defRPr>
                <a:latin typeface="HelveticaNeueLT Pro 55 Roman" pitchFamily="34" charset="0"/>
              </a:defRPr>
            </a:lvl4pPr>
            <a:lvl5pPr>
              <a:defRPr>
                <a:latin typeface="HelveticaNeueLT Pro 55 Roman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33062" y="182407"/>
            <a:ext cx="10325173" cy="831477"/>
          </a:xfrm>
          <a:prstGeom prst="rect">
            <a:avLst/>
          </a:prstGeom>
        </p:spPr>
        <p:txBody>
          <a:bodyPr lIns="216032" tIns="108017" rIns="216032" bIns="108017"/>
          <a:lstStyle>
            <a:lvl1pPr>
              <a:spcAft>
                <a:spcPts val="1599"/>
              </a:spcAft>
              <a:defRPr sz="3442" b="0" i="0" spc="133" baseline="0">
                <a:latin typeface="Impact"/>
                <a:cs typeface="Impact"/>
              </a:defRPr>
            </a:lvl1pPr>
          </a:lstStyle>
          <a:p>
            <a:r>
              <a:rPr lang="en-US"/>
              <a:t>Click to edit Master title style</a:t>
            </a:r>
            <a:endParaRPr lang="fr-FR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7065" y="6356304"/>
            <a:ext cx="2844890" cy="365521"/>
          </a:xfrm>
          <a:prstGeom prst="rect">
            <a:avLst/>
          </a:prstGeom>
        </p:spPr>
        <p:txBody>
          <a:bodyPr vert="horz" wrap="square" lIns="192911" tIns="96455" rIns="192911" bIns="96455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>
                <a:solidFill>
                  <a:srgbClr val="FFFFFF"/>
                </a:solidFill>
              </a:defRPr>
            </a:lvl1pPr>
          </a:lstStyle>
          <a:p>
            <a:fld id="{2A6B1740-29C2-40B9-9D01-6FEB599D402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219" y="6356304"/>
            <a:ext cx="3861562" cy="365521"/>
          </a:xfrm>
          <a:prstGeom prst="rect">
            <a:avLst/>
          </a:prstGeom>
        </p:spPr>
        <p:txBody>
          <a:bodyPr lIns="192911" tIns="96455" rIns="192911" bIns="96455"/>
          <a:lstStyle>
            <a:lvl1pPr eaLnBrk="1" hangingPunct="1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37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640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30314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88099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40232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370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56176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070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53601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464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2445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9650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00553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8794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16351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66634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12399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45522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6846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0997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4481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917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8539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83471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2934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65160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1008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811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9742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539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5500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1037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9034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100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04550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6650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8750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112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576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image" Target="../media/image6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theme" Target="../theme/theme7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6040438"/>
            <a:ext cx="12192000" cy="836612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6E480A7-32ED-4526-9D66-2E81226B6699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-31750" y="1412875"/>
            <a:ext cx="12192001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7284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fld id="{2A6B1740-29C2-40B9-9D01-6FEB599D4026}" type="slidenum">
              <a:rPr lang="en-US" smtClean="0"/>
              <a:t>‹#›</a:t>
            </a:fld>
            <a:endParaRPr lang="en-US"/>
          </a:p>
        </p:txBody>
      </p:sp>
      <p:pic>
        <p:nvPicPr>
          <p:cNvPr id="1033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9129" y="6276976"/>
            <a:ext cx="188660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 descr="D:\Admin\Logo\WHO-EN-W-H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67" y="6272214"/>
            <a:ext cx="1763557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129" y="6185835"/>
            <a:ext cx="1999130" cy="59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79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716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82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5E872-734C-4F3F-A1A1-E6D3FA9D3511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C999E-D81C-454A-99D6-3117554FF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25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BCC41-727A-4443-B46C-5562FBD16879}" type="datetimeFigureOut">
              <a:rPr lang="en-US" smtClean="0"/>
              <a:t>5/3/2023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3B4AE-A927-4DDA-B57B-C7C9691C7D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6040438"/>
            <a:ext cx="12192000" cy="836612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E7E3C6-8B07-4DAC-8889-8EFBFA7B93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5/3/2023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31750" y="1412875"/>
            <a:ext cx="12192001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7284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2BE56B-010E-4616-ABA9-1B499FE467B2}" type="slidenum">
              <a:rPr lang="en-GB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pic>
        <p:nvPicPr>
          <p:cNvPr id="1033" name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9129" y="6276976"/>
            <a:ext cx="188660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 descr="D:\Admin\Logo\WHO-EN-W-H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67" y="6272214"/>
            <a:ext cx="1763557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129" y="6185835"/>
            <a:ext cx="1999130" cy="59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6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6040438"/>
            <a:ext cx="12192000" cy="836612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6E480A7-32ED-4526-9D66-2E81226B6699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-31750" y="1412875"/>
            <a:ext cx="12192001" cy="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7284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fld id="{2A6B1740-29C2-40B9-9D01-6FEB599D4026}" type="slidenum">
              <a:rPr lang="en-US" smtClean="0"/>
              <a:t>‹#›</a:t>
            </a:fld>
            <a:endParaRPr lang="en-US"/>
          </a:p>
        </p:txBody>
      </p:sp>
      <p:pic>
        <p:nvPicPr>
          <p:cNvPr id="1033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9129" y="6276976"/>
            <a:ext cx="188660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3" descr="D:\Admin\Logo\WHO-EN-W-H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667" y="6272214"/>
            <a:ext cx="1763557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7129" y="6185835"/>
            <a:ext cx="1999130" cy="59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9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4" r:id="rId2"/>
    <p:sldLayoutId id="2147483715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66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32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slaymaker@unicef.org" TargetMode="External"/><Relationship Id="rId2" Type="http://schemas.openxmlformats.org/officeDocument/2006/relationships/hyperlink" Target="mailto:johnstonr@who.int" TargetMode="External"/><Relationship Id="rId1" Type="http://schemas.openxmlformats.org/officeDocument/2006/relationships/slideLayout" Target="../slideLayouts/slideLayout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ohnstonr@who.int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dg6data.org/" TargetMode="External"/><Relationship Id="rId5" Type="http://schemas.openxmlformats.org/officeDocument/2006/relationships/hyperlink" Target="https://washdata.org/" TargetMode="External"/><Relationship Id="rId4" Type="http://schemas.openxmlformats.org/officeDocument/2006/relationships/hyperlink" Target="mailto:tslaymaker@unicef.or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ashdata.org/report/jmp-2021-wash-household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mtoolbox.com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hyperlink" Target="https://washdata.org/monitoring/sanitation/safely-managed-on-site-sanitation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ho.int/teams/environment-climate-change-and-health/water-sanitation-and-health/sanitation-safety/sanitation-inspection-packages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emf"/><Relationship Id="rId3" Type="http://schemas.openxmlformats.org/officeDocument/2006/relationships/image" Target="../media/image35.png"/><Relationship Id="rId21" Type="http://schemas.openxmlformats.org/officeDocument/2006/relationships/image" Target="../media/image53.jp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jpg"/><Relationship Id="rId20" Type="http://schemas.openxmlformats.org/officeDocument/2006/relationships/image" Target="../media/image52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svg"/><Relationship Id="rId10" Type="http://schemas.openxmlformats.org/officeDocument/2006/relationships/image" Target="../media/image42.emf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Progress on global monitoring of </a:t>
            </a:r>
            <a:br>
              <a:rPr lang="en-US" dirty="0"/>
            </a:br>
            <a:r>
              <a:rPr lang="en-US" dirty="0"/>
              <a:t>safely managed sanitation services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Subtitle of presentation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dirty="0"/>
              <a:t>Rick Johnston (</a:t>
            </a:r>
            <a:r>
              <a:rPr lang="en-US" dirty="0">
                <a:hlinkClick r:id="rId2"/>
              </a:rPr>
              <a:t>johnstonr@who.int</a:t>
            </a:r>
            <a:r>
              <a:rPr lang="en-US" dirty="0"/>
              <a:t>)   Tom </a:t>
            </a:r>
            <a:r>
              <a:rPr lang="en-US" dirty="0" err="1"/>
              <a:t>Slaymaker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tslaymaker@unicef.org</a:t>
            </a:r>
            <a:r>
              <a:rPr lang="en-US" dirty="0"/>
              <a:t>)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9965-5AA2-464E-ABB0-0C375563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/>
          <a:lstStyle/>
          <a:p>
            <a:r>
              <a:rPr lang="en-US" sz="4000" dirty="0"/>
              <a:t>Progress on global monitoring of </a:t>
            </a:r>
            <a:br>
              <a:rPr lang="en-US" sz="4000" dirty="0"/>
            </a:br>
            <a:r>
              <a:rPr lang="en-US" sz="4000" dirty="0"/>
              <a:t>safely managed sanitation services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8AE692A4-D404-44A3-A24A-41AE3CA8E319}"/>
              </a:ext>
            </a:extLst>
          </p:cNvPr>
          <p:cNvSpPr txBox="1">
            <a:spLocks/>
          </p:cNvSpPr>
          <p:nvPr/>
        </p:nvSpPr>
        <p:spPr bwMode="auto">
          <a:xfrm>
            <a:off x="840112" y="4516582"/>
            <a:ext cx="10195034" cy="206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3 May 2023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W4.5 Data and monitoring: strengthening systems for achieving safely managed sanitation services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Rick Johnston </a:t>
            </a:r>
            <a:r>
              <a:rPr lang="en-US" sz="1800" dirty="0"/>
              <a:t>(</a:t>
            </a:r>
            <a:r>
              <a:rPr lang="en-US" sz="1800" dirty="0">
                <a:hlinkClick r:id="rId3"/>
              </a:rPr>
              <a:t>johnstonr@who.int</a:t>
            </a:r>
            <a:r>
              <a:rPr lang="en-US" sz="1800" dirty="0"/>
              <a:t>)  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Tom Slaymaker </a:t>
            </a:r>
            <a:r>
              <a:rPr lang="en-US" sz="1800" dirty="0"/>
              <a:t>(</a:t>
            </a:r>
            <a:r>
              <a:rPr lang="en-US" sz="1800" dirty="0">
                <a:hlinkClick r:id="rId4"/>
              </a:rPr>
              <a:t>tslaymaker@unicef.org</a:t>
            </a:r>
            <a:r>
              <a:rPr lang="en-US" sz="1800" dirty="0"/>
              <a:t>)  </a:t>
            </a:r>
          </a:p>
          <a:p>
            <a:pPr marL="0" indent="0" algn="ctr">
              <a:buNone/>
            </a:pPr>
            <a:r>
              <a:rPr lang="en-US" sz="2000" dirty="0">
                <a:hlinkClick r:id="rId5"/>
              </a:rPr>
              <a:t>washdata.org</a:t>
            </a:r>
            <a:r>
              <a:rPr lang="en-US" sz="2000" dirty="0">
                <a:hlinkClick r:id="rId6"/>
              </a:rPr>
              <a:t> </a:t>
            </a:r>
            <a:endParaRPr lang="en-US" sz="2000" dirty="0"/>
          </a:p>
          <a:p>
            <a:pPr algn="ctr"/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DAD8E9-0087-426D-0202-5982FC683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6360" y="1463604"/>
            <a:ext cx="9867900" cy="296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5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3DFD-9C8F-47F3-A1EB-CBF9631A3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JMP 2021 progress report</a:t>
            </a:r>
            <a:endParaRPr lang="en-GB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D829EF-17F8-4458-B69C-21F34B90C1E5}"/>
              </a:ext>
            </a:extLst>
          </p:cNvPr>
          <p:cNvSpPr/>
          <p:nvPr/>
        </p:nvSpPr>
        <p:spPr>
          <a:xfrm>
            <a:off x="94697" y="5707116"/>
            <a:ext cx="44894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https://washdata.org/report/jmp-2021-wash-households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1AD6A8-BE5A-4C88-8B3F-6E20DB579D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877" y="1384184"/>
            <a:ext cx="2974792" cy="42106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4A7B4D-C175-41E9-8EBD-6B30E67CBE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597" y="1205984"/>
            <a:ext cx="7583445" cy="465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2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F918F-272C-48BF-B303-C1DA5FACD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6.2.1a Sanitation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294F37-FD3D-4B5F-992C-D3713EA40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3358"/>
            <a:ext cx="8732645" cy="43512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DBDD9D-2455-4E67-B5DA-3CC166BDC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192" y="1679075"/>
            <a:ext cx="4116842" cy="312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7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120 countries had estimates for safely managed services in 2020</a:t>
            </a:r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0164DC-6679-452B-81D9-F237706ECA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43719"/>
            <a:ext cx="12192000" cy="4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30EDD-BCDA-45F7-813A-F3CE10D5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world is off-track to meet the SDG target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65955C-708F-4ABA-8056-D784C0856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246" y="1723698"/>
            <a:ext cx="9300567" cy="3922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6F71AE-1B54-4918-9BA7-DD5CDB991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774" y="1866132"/>
            <a:ext cx="1432664" cy="114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05D0D7-BB0D-3299-5BF0-30FB50A13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044" y="1550333"/>
            <a:ext cx="1929367" cy="40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5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95AA-28B8-40EB-950A-A5EB562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995" y="151974"/>
            <a:ext cx="10972800" cy="1143000"/>
          </a:xfrm>
        </p:spPr>
        <p:txBody>
          <a:bodyPr/>
          <a:lstStyle/>
          <a:p>
            <a:r>
              <a:rPr lang="en-US" dirty="0"/>
              <a:t>The distribution of on-site and </a:t>
            </a:r>
            <a:r>
              <a:rPr lang="en-US" dirty="0" err="1"/>
              <a:t>sewered</a:t>
            </a:r>
            <a:r>
              <a:rPr lang="en-US" dirty="0"/>
              <a:t> sanitation varies widely by region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55413E-9233-4FDC-8A67-B45534B6CC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841" y="1424640"/>
            <a:ext cx="10773105" cy="460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327B-44C7-6ADA-0694-9BFBC5D3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Many countries have data on treatment of wastewater from sewers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466B72-CC98-DF74-48E9-54CEA07C0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4000" y="1528600"/>
            <a:ext cx="8163999" cy="444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327B-44C7-6ADA-0694-9BFBC5D36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management of onsite sanitation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56D504-1FF7-1795-9CA3-70950C60F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0066"/>
            <a:ext cx="11125200" cy="3343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CECEFF-252B-CA52-16B9-F786B93AF5A0}"/>
              </a:ext>
            </a:extLst>
          </p:cNvPr>
          <p:cNvSpPr txBox="1"/>
          <p:nvPr/>
        </p:nvSpPr>
        <p:spPr>
          <a:xfrm>
            <a:off x="869632" y="1735330"/>
            <a:ext cx="2076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CONTAINMENT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4E32FE-8E05-59F6-75E7-3C0BEBE24760}"/>
              </a:ext>
            </a:extLst>
          </p:cNvPr>
          <p:cNvSpPr txBox="1"/>
          <p:nvPr/>
        </p:nvSpPr>
        <p:spPr>
          <a:xfrm>
            <a:off x="2946082" y="1735330"/>
            <a:ext cx="2076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EMPTYING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DD5176-A736-EEE8-84A5-CF28A68D0B6C}"/>
              </a:ext>
            </a:extLst>
          </p:cNvPr>
          <p:cNvSpPr txBox="1"/>
          <p:nvPr/>
        </p:nvSpPr>
        <p:spPr>
          <a:xfrm>
            <a:off x="4425076" y="1735330"/>
            <a:ext cx="2076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TRANSPORT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B9B671-DBB4-85E6-3AB2-5C9AF565FFF0}"/>
              </a:ext>
            </a:extLst>
          </p:cNvPr>
          <p:cNvSpPr txBox="1"/>
          <p:nvPr/>
        </p:nvSpPr>
        <p:spPr>
          <a:xfrm>
            <a:off x="5904070" y="1735330"/>
            <a:ext cx="2076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TREATMENT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C02E28-6D8A-CA7B-F26A-8CC005A9248C}"/>
              </a:ext>
            </a:extLst>
          </p:cNvPr>
          <p:cNvSpPr txBox="1"/>
          <p:nvPr/>
        </p:nvSpPr>
        <p:spPr>
          <a:xfrm>
            <a:off x="8850868" y="1735330"/>
            <a:ext cx="2471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DISPOSAL / REUSE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2CC6C2-608B-DF7E-1019-5073FC9211BC}"/>
              </a:ext>
            </a:extLst>
          </p:cNvPr>
          <p:cNvSpPr txBox="1"/>
          <p:nvPr/>
        </p:nvSpPr>
        <p:spPr>
          <a:xfrm>
            <a:off x="460881" y="528584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https://www.fsmtoolbox.com/</a:t>
            </a:r>
            <a:r>
              <a:rPr lang="fr-FR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5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595AA-28B8-40EB-950A-A5EB5629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/>
          <a:lstStyle/>
          <a:p>
            <a:r>
              <a:rPr lang="en-US" dirty="0"/>
              <a:t>Few countries have data on safe management of on-site sanitation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D5C491-00DA-4619-B3F0-0478DD9F74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600" y="1159701"/>
            <a:ext cx="10435036" cy="479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6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10DC7-8E56-4C40-A0E1-E095C3CD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9880"/>
            <a:ext cx="10972800" cy="1143000"/>
          </a:xfrm>
        </p:spPr>
        <p:txBody>
          <a:bodyPr/>
          <a:lstStyle/>
          <a:p>
            <a:r>
              <a:rPr lang="en-US" dirty="0"/>
              <a:t>Monitoring Safely Managed On Site Sanitation (SMOSS)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467D-4635-4FF4-A45B-87202577B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544" y="1437610"/>
            <a:ext cx="5159156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Phase 1 pilots (2020 – 2022)</a:t>
            </a:r>
          </a:p>
          <a:p>
            <a:endParaRPr lang="en-US" sz="2000" dirty="0"/>
          </a:p>
          <a:p>
            <a:r>
              <a:rPr lang="en-US" sz="2000" dirty="0"/>
              <a:t>Bangladesh</a:t>
            </a:r>
          </a:p>
          <a:p>
            <a:r>
              <a:rPr lang="en-US" sz="2000" dirty="0"/>
              <a:t>Ecuador</a:t>
            </a:r>
          </a:p>
          <a:p>
            <a:r>
              <a:rPr lang="en-US" sz="2000" dirty="0"/>
              <a:t>Indonesia</a:t>
            </a:r>
          </a:p>
          <a:p>
            <a:r>
              <a:rPr lang="en-US" sz="2000" dirty="0"/>
              <a:t>Kenya</a:t>
            </a:r>
          </a:p>
          <a:p>
            <a:r>
              <a:rPr lang="en-US" sz="2000" dirty="0"/>
              <a:t>Serbia</a:t>
            </a:r>
          </a:p>
          <a:p>
            <a:r>
              <a:rPr lang="en-US" sz="2000" dirty="0"/>
              <a:t>Zambia</a:t>
            </a:r>
          </a:p>
          <a:p>
            <a:endParaRPr lang="en-US" sz="2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0F7C0A-A310-48A0-AA34-897022F82179}"/>
              </a:ext>
            </a:extLst>
          </p:cNvPr>
          <p:cNvSpPr txBox="1">
            <a:spLocks/>
          </p:cNvSpPr>
          <p:nvPr/>
        </p:nvSpPr>
        <p:spPr bwMode="auto">
          <a:xfrm>
            <a:off x="5830570" y="1437610"/>
            <a:ext cx="6172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800" dirty="0"/>
              <a:t>Phase 2 guidance (2022+ )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5A16AC-9CBE-4880-A212-1E47E276CB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122" y="2222152"/>
            <a:ext cx="2430988" cy="33836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D09669-2854-48EA-A361-FD76F522BBEA}"/>
              </a:ext>
            </a:extLst>
          </p:cNvPr>
          <p:cNvSpPr txBox="1"/>
          <p:nvPr/>
        </p:nvSpPr>
        <p:spPr>
          <a:xfrm>
            <a:off x="8715547" y="2262961"/>
            <a:ext cx="35170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Annex A (indicators)</a:t>
            </a:r>
          </a:p>
          <a:p>
            <a:r>
              <a:rPr lang="en-US" sz="1800" dirty="0"/>
              <a:t>Annex B (household questionnaire)</a:t>
            </a:r>
          </a:p>
          <a:p>
            <a:r>
              <a:rPr lang="en-US" sz="1800" dirty="0"/>
              <a:t>Annex C (sanitation inspection)</a:t>
            </a:r>
          </a:p>
          <a:p>
            <a:r>
              <a:rPr lang="en-US" sz="1800" dirty="0"/>
              <a:t>Annex D (service authority)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04C862-69B7-4FC0-8025-FC3944F2A600}"/>
              </a:ext>
            </a:extLst>
          </p:cNvPr>
          <p:cNvSpPr txBox="1"/>
          <p:nvPr/>
        </p:nvSpPr>
        <p:spPr>
          <a:xfrm>
            <a:off x="2821590" y="5676164"/>
            <a:ext cx="60408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https://washdata.org/monitoring/sanitation/safely-managed-on-site-sanitation</a:t>
            </a:r>
            <a:r>
              <a:rPr lang="en-US" sz="14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FBA7AB-8BCB-5BC5-052C-F5EB33D23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163081"/>
            <a:ext cx="2432750" cy="351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2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5BDCE-63C1-3309-3695-034F89627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6444"/>
            <a:ext cx="10972800" cy="1143000"/>
          </a:xfrm>
        </p:spPr>
        <p:txBody>
          <a:bodyPr/>
          <a:lstStyle/>
          <a:p>
            <a:r>
              <a:rPr lang="en-US" sz="4400" dirty="0"/>
              <a:t>Understanding global vs national indicators 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F7003-172C-95DF-AB4F-13D9565B11E7}"/>
              </a:ext>
            </a:extLst>
          </p:cNvPr>
          <p:cNvSpPr/>
          <p:nvPr/>
        </p:nvSpPr>
        <p:spPr>
          <a:xfrm>
            <a:off x="0" y="5999356"/>
            <a:ext cx="12192000" cy="8586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8C7ED-5828-C630-E134-F4C1F8DCD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14">
            <a:extLst>
              <a:ext uri="{FF2B5EF4-FFF2-40B4-BE49-F238E27FC236}">
                <a16:creationId xmlns:a16="http://schemas.microsoft.com/office/drawing/2014/main" id="{A6571DF7-7AB4-0A1D-D608-4E003366D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647174"/>
              </p:ext>
            </p:extLst>
          </p:nvPr>
        </p:nvGraphicFramePr>
        <p:xfrm>
          <a:off x="684028" y="952124"/>
          <a:ext cx="10972800" cy="56047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3574">
                  <a:extLst>
                    <a:ext uri="{9D8B030D-6E8A-4147-A177-3AD203B41FA5}">
                      <a16:colId xmlns:a16="http://schemas.microsoft.com/office/drawing/2014/main" val="1885918385"/>
                    </a:ext>
                  </a:extLst>
                </a:gridCol>
                <a:gridCol w="2498495">
                  <a:extLst>
                    <a:ext uri="{9D8B030D-6E8A-4147-A177-3AD203B41FA5}">
                      <a16:colId xmlns:a16="http://schemas.microsoft.com/office/drawing/2014/main" val="1858907239"/>
                    </a:ext>
                  </a:extLst>
                </a:gridCol>
                <a:gridCol w="7140731">
                  <a:extLst>
                    <a:ext uri="{9D8B030D-6E8A-4147-A177-3AD203B41FA5}">
                      <a16:colId xmlns:a16="http://schemas.microsoft.com/office/drawing/2014/main" val="979244672"/>
                    </a:ext>
                  </a:extLst>
                </a:gridCol>
              </a:tblGrid>
              <a:tr h="443593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51B4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Global indicators 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Examples of optional local indicators for national monitoring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40952"/>
                  </a:ext>
                </a:extLst>
              </a:tr>
              <a:tr h="443593">
                <a:tc>
                  <a:txBody>
                    <a:bodyPr/>
                    <a:lstStyle/>
                    <a:p>
                      <a:pPr marL="0" marR="7874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Containment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51B4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Containment is not overflowing or discharging waste directly to the surface environment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Design standards: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sealed cover, wall and base material or permeability, chambers, dimensions, outlet type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Functionality: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damage, blockage, leaks, sludge depth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Groundwater risk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: proximity to wells, depth of groundwater, soil characteristics density (volume/area requirements for infiltration)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253013"/>
                  </a:ext>
                </a:extLst>
              </a:tr>
              <a:tr h="443593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Disposed in-situ</a:t>
                      </a: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51B4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Contained, not emptied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Function: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Years operation, size, sludge depth,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Risks: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Groundwater risk, flood risk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931596"/>
                  </a:ext>
                </a:extLst>
              </a:tr>
              <a:tr h="443593">
                <a:tc vMerge="1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51B4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Contained, emptied, buried in-situ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Location: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on/off premises, distance from house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Safety: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covered, how buried, buried in rainy season, groundwater risk, proximity to waterways / residents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Reuse: 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contents used after less than 2 years storage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165675"/>
                  </a:ext>
                </a:extLst>
              </a:tr>
              <a:tr h="4435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Emptying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51B4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If containment ever emptied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Emptying frequency: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years, regular or scheduled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Method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: manual, mechanical (type of equipment)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Safety to workers: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PPE/protection, not entering pit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Safety to user/public: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no spillage, flushed to drain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Accessibility: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location of containment, presence of lid/manhole, street access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632774"/>
                  </a:ext>
                </a:extLst>
              </a:tr>
              <a:tr h="4435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Transport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51B4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Excreta delivered to off-site treatment facility</a:t>
                      </a:r>
                      <a:endParaRPr lang="en-US" sz="13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Method of transport: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manual (cart), motorized,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Safety to workers: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PPE/protection during transport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Safety to user/public: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no spillage, covered transport, vehicles not used for water supply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645141"/>
                  </a:ext>
                </a:extLst>
              </a:tr>
              <a:tr h="4435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Treatment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rgbClr val="51B45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858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Designed to provide treatment for both solid and liquid phase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Design standards: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meets national standards for faecal sludge treatment facilities; treatment adequately level for the risk of exposure to the effluent 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en-GB" sz="13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Function:</a:t>
                      </a:r>
                      <a:r>
                        <a:rPr lang="en-GB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Systems function, not overloaded/ reasonable capacity, not damaged, leaking, overflowing or bypassed.</a:t>
                      </a:r>
                    </a:p>
                  </a:txBody>
                  <a:tcPr marL="36195" marR="36195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994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14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5797-5186-4474-3BFD-19267DCC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61863"/>
            <a:ext cx="10972800" cy="1143000"/>
          </a:xfrm>
        </p:spPr>
        <p:txBody>
          <a:bodyPr/>
          <a:lstStyle/>
          <a:p>
            <a:r>
              <a:rPr lang="en-US" sz="4000" dirty="0"/>
              <a:t>Drawing on multiple sources of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DAF713-6CE5-1ECF-3F8E-620E99C5C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0" y="1318870"/>
            <a:ext cx="9410700" cy="469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7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96B0C-485D-43F2-81EC-CD0B59CA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SMOSS – example household survey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1E8E-EAF9-491D-A59D-C3ACF8BFA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326238" cy="4525963"/>
          </a:xfrm>
        </p:spPr>
        <p:txBody>
          <a:bodyPr/>
          <a:lstStyle/>
          <a:p>
            <a:r>
              <a:rPr lang="en-US" sz="2800" dirty="0"/>
              <a:t>Does your septic tank or pit latrine have an outlet pipe for liquid effluent?</a:t>
            </a:r>
          </a:p>
          <a:p>
            <a:pPr lvl="1"/>
            <a:r>
              <a:rPr lang="en-US" dirty="0"/>
              <a:t>If it has an outlet pipe for liquid effluent, where does this pipe discharge? </a:t>
            </a:r>
          </a:p>
          <a:p>
            <a:r>
              <a:rPr lang="en-US" sz="2800" dirty="0"/>
              <a:t>In the last year, have excreta from your (pit latrine or septic tank) been released to the surface environment due to any of the following events?</a:t>
            </a:r>
          </a:p>
          <a:p>
            <a:r>
              <a:rPr lang="en-US" sz="2800" dirty="0"/>
              <a:t>Has your (pit latrine or septic tank) ever been emptied?</a:t>
            </a:r>
          </a:p>
          <a:p>
            <a:pPr lvl="1"/>
            <a:r>
              <a:rPr lang="en-US" dirty="0"/>
              <a:t>The last time it was emptied, where were the contents emptied to?</a:t>
            </a:r>
          </a:p>
        </p:txBody>
      </p:sp>
    </p:spTree>
    <p:extLst>
      <p:ext uri="{BB962C8B-B14F-4D97-AF65-F5344CB8AC3E}">
        <p14:creationId xmlns:p14="http://schemas.microsoft.com/office/powerpoint/2010/main" val="125060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A424D-B145-8189-6288-47800E75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SMOSS – sanitation inspections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77CF1-603B-DB44-ABF8-952596CF5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3866707" cy="4525963"/>
          </a:xfrm>
        </p:spPr>
        <p:txBody>
          <a:bodyPr/>
          <a:lstStyle/>
          <a:p>
            <a:r>
              <a:rPr lang="en-US" sz="2800" dirty="0">
                <a:solidFill>
                  <a:prstClr val="black"/>
                </a:solidFill>
              </a:rPr>
              <a:t>Sanitary inspection forms</a:t>
            </a:r>
          </a:p>
          <a:p>
            <a:r>
              <a:rPr lang="en-US" sz="2800" dirty="0"/>
              <a:t>New version under preparation</a:t>
            </a:r>
          </a:p>
          <a:p>
            <a:r>
              <a:rPr lang="en-US" sz="2800" dirty="0"/>
              <a:t>Digital format with mobile app (</a:t>
            </a:r>
            <a:r>
              <a:rPr lang="en-US" sz="2800" dirty="0" err="1"/>
              <a:t>mWater</a:t>
            </a:r>
            <a:r>
              <a:rPr lang="en-US" sz="2800" dirty="0"/>
              <a:t>)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D95397-253D-9577-6C88-77D979331B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6517" y="1600201"/>
            <a:ext cx="2753483" cy="40432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A49D65-01C9-5F69-43F8-F005043DAE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655" y="1481862"/>
            <a:ext cx="2726690" cy="40432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08F9FD-86A0-EE36-D0EB-BEE81E4ACD88}"/>
              </a:ext>
            </a:extLst>
          </p:cNvPr>
          <p:cNvSpPr txBox="1"/>
          <p:nvPr/>
        </p:nvSpPr>
        <p:spPr>
          <a:xfrm>
            <a:off x="925830" y="5384010"/>
            <a:ext cx="10858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hlinkClick r:id="rId4"/>
              </a:rPr>
              <a:t>https://www.who.int/teams/environment-climate-change-and-health/water-sanitation-and-health/sanitation-safety/sanitation-inspection-packages</a:t>
            </a:r>
            <a:r>
              <a:rPr lang="en-US" sz="18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8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42089-3D69-213A-1B37-72D03FB9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51" y="85067"/>
            <a:ext cx="10972800" cy="483645"/>
          </a:xfrm>
        </p:spPr>
        <p:txBody>
          <a:bodyPr/>
          <a:lstStyle/>
          <a:p>
            <a:r>
              <a:rPr lang="en-US" dirty="0"/>
              <a:t>SMOSS – administrative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237CF-51C8-391F-D318-8623C0B26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331" y="632274"/>
            <a:ext cx="8822310" cy="5489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6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705DC-E046-32F2-C676-0FA3FC67C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1875"/>
            <a:ext cx="10972800" cy="11430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EEFD6-E016-B1D4-564D-CC41A68F9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53" y="1118753"/>
            <a:ext cx="11180618" cy="439480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Strengthening national systems for monitoring SDG targets</a:t>
            </a:r>
          </a:p>
          <a:p>
            <a:r>
              <a:rPr lang="en-US" sz="2800" dirty="0"/>
              <a:t>Harmonization of data between and within countries</a:t>
            </a:r>
          </a:p>
          <a:p>
            <a:pPr lvl="1"/>
            <a:r>
              <a:rPr lang="en-US" dirty="0"/>
              <a:t>Indicators, definitions, methods</a:t>
            </a:r>
          </a:p>
          <a:p>
            <a:r>
              <a:rPr lang="en-US" sz="2800" dirty="0"/>
              <a:t>Many countries have data on WWT but few have data on SMOSS</a:t>
            </a:r>
          </a:p>
          <a:p>
            <a:pPr lvl="1"/>
            <a:r>
              <a:rPr lang="en-US" dirty="0"/>
              <a:t>Containment is a big issue (sanitation inspections rare in LMICs)</a:t>
            </a:r>
          </a:p>
          <a:p>
            <a:pPr lvl="1"/>
            <a:r>
              <a:rPr lang="en-US" dirty="0"/>
              <a:t>Few countries have nationwide data on treatment of </a:t>
            </a:r>
            <a:r>
              <a:rPr lang="en-US" dirty="0" err="1"/>
              <a:t>faecal</a:t>
            </a:r>
            <a:r>
              <a:rPr lang="en-US" dirty="0"/>
              <a:t> sludge</a:t>
            </a:r>
          </a:p>
          <a:p>
            <a:r>
              <a:rPr lang="en-US" sz="2800" dirty="0"/>
              <a:t>Moving from one off surveys/inspections towards routine data from service providers and regulators (urban and rural)</a:t>
            </a:r>
          </a:p>
          <a:p>
            <a:r>
              <a:rPr lang="en-US" sz="2800" dirty="0"/>
              <a:t>Integrating and analyzing data from multiple data sources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8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81CABB27-9E36-4D59-9991-C8829BD41BCF}"/>
</file>

<file path=customXml/itemProps2.xml><?xml version="1.0" encoding="utf-8"?>
<ds:datastoreItem xmlns:ds="http://schemas.openxmlformats.org/officeDocument/2006/customXml" ds:itemID="{1E55249B-0BF5-452C-A254-4E6B40C7AFBD}"/>
</file>

<file path=customXml/itemProps3.xml><?xml version="1.0" encoding="utf-8"?>
<ds:datastoreItem xmlns:ds="http://schemas.openxmlformats.org/officeDocument/2006/customXml" ds:itemID="{F3433608-2CBB-427F-87A7-BD36C96B3CD9}"/>
</file>

<file path=docProps/app.xml><?xml version="1.0" encoding="utf-8"?>
<Properties xmlns="http://schemas.openxmlformats.org/officeDocument/2006/extended-properties" xmlns:vt="http://schemas.openxmlformats.org/officeDocument/2006/docPropsVTypes">
  <Template>JMP team presentation</Template>
  <TotalTime>0</TotalTime>
  <Words>998</Words>
  <Application>Microsoft Office PowerPoint</Application>
  <PresentationFormat>Widescreen</PresentationFormat>
  <Paragraphs>121</Paragraphs>
  <Slides>19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19</vt:i4>
      </vt:variant>
    </vt:vector>
  </HeadingPairs>
  <TitlesOfParts>
    <vt:vector size="38" baseType="lpstr">
      <vt:lpstr>Arial</vt:lpstr>
      <vt:lpstr>Arial Narrow</vt:lpstr>
      <vt:lpstr>Bryant Medium Italic</vt:lpstr>
      <vt:lpstr>Calibri</vt:lpstr>
      <vt:lpstr>Calibri Light</vt:lpstr>
      <vt:lpstr>Gill Sans Infant MT</vt:lpstr>
      <vt:lpstr>HelveticaNeueLT Pro 55 Roman</vt:lpstr>
      <vt:lpstr>Impact</vt:lpstr>
      <vt:lpstr>Lucida Grande</vt:lpstr>
      <vt:lpstr>Quicksand</vt:lpstr>
      <vt:lpstr>Times New Roman</vt:lpstr>
      <vt:lpstr>2_Office Theme</vt:lpstr>
      <vt:lpstr>Custom Design</vt:lpstr>
      <vt:lpstr>1_Custom Design</vt:lpstr>
      <vt:lpstr>Office Theme</vt:lpstr>
      <vt:lpstr>3_Office Theme</vt:lpstr>
      <vt:lpstr>4_Office Theme</vt:lpstr>
      <vt:lpstr>1_Office Theme</vt:lpstr>
      <vt:lpstr>5_Office Theme</vt:lpstr>
      <vt:lpstr>PowerPoint Presentation</vt:lpstr>
      <vt:lpstr>Progress on global monitoring of  safely managed sanitation services</vt:lpstr>
      <vt:lpstr>Progress on global monitoring of  safely managed sanitation services</vt:lpstr>
      <vt:lpstr>JMP 2021 progress report</vt:lpstr>
      <vt:lpstr>6.2.1a Sanitation</vt:lpstr>
      <vt:lpstr>120 countries had estimates for safely managed services in 2020</vt:lpstr>
      <vt:lpstr>The world is off-track to meet the SDG target</vt:lpstr>
      <vt:lpstr>The distribution of on-site and sewered sanitation varies widely by region</vt:lpstr>
      <vt:lpstr>Many countries have data on treatment of wastewater from sewers</vt:lpstr>
      <vt:lpstr>Safe management of onsite sanitation</vt:lpstr>
      <vt:lpstr>Few countries have data on safe management of on-site sanitation </vt:lpstr>
      <vt:lpstr>Monitoring Safely Managed On Site Sanitation (SMOSS) project</vt:lpstr>
      <vt:lpstr>Understanding global vs national indicators </vt:lpstr>
      <vt:lpstr>Drawing on multiple sources of data</vt:lpstr>
      <vt:lpstr>SMOSS – example household survey questions</vt:lpstr>
      <vt:lpstr>SMOSS – sanitation inspections</vt:lpstr>
      <vt:lpstr>SMOSS – administrative data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2023-02-08T09:09:35Z</dcterms:created>
  <dcterms:modified xsi:type="dcterms:W3CDTF">2023-05-03T07:37:38Z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