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modernComment_132_2AAFAB01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5" r:id="rId5"/>
  </p:sldMasterIdLst>
  <p:notesMasterIdLst>
    <p:notesMasterId r:id="rId13"/>
  </p:notesMasterIdLst>
  <p:sldIdLst>
    <p:sldId id="257" r:id="rId6"/>
    <p:sldId id="256" r:id="rId7"/>
    <p:sldId id="305" r:id="rId8"/>
    <p:sldId id="310" r:id="rId9"/>
    <p:sldId id="312" r:id="rId10"/>
    <p:sldId id="306" r:id="rId11"/>
    <p:sldId id="27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51807C5-EDDE-2AA0-D2BD-9C1F153E5C02}" name="Patrick Coad" initials="PC" userId="S::pcoad@waterforpeople.org::9fbe7818-fa3a-4727-91ca-7ac629ca2e6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875"/>
    <p:restoredTop sz="94648"/>
  </p:normalViewPr>
  <p:slideViewPr>
    <p:cSldViewPr snapToGrid="0">
      <p:cViewPr varScale="1">
        <p:scale>
          <a:sx n="70" d="100"/>
          <a:sy n="70" d="100"/>
        </p:scale>
        <p:origin x="960" y="-302"/>
      </p:cViewPr>
      <p:guideLst>
        <p:guide orient="horz" pos="731"/>
        <p:guide pos="506"/>
        <p:guide orient="horz" pos="1321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omments/modernComment_132_2AAFAB0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2DA2A47-CE86-401A-B798-0089961074EC}" authorId="{F51807C5-EDDE-2AA0-D2BD-9C1F153E5C02}" status="resolved" created="2023-04-12T23:09:14.181" complete="100000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716155649" sldId="306"/>
      <ac:spMk id="6" creationId="{037CFB3E-A709-6197-E698-138FD8AF61B0}"/>
    </ac:deMkLst>
    <p188:txBody>
      <a:bodyPr/>
      <a:lstStyle/>
      <a:p>
        <a:r>
          <a:rPr lang="es-GT"/>
          <a:t>[@Alianzas Latam] add logo.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79A1CD-FE2B-4A0F-BA0A-5FE82C9BA4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Systems Connec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9DBD3D-6BAC-3C74-1E30-DC5C3945900E}"/>
              </a:ext>
            </a:extLst>
          </p:cNvPr>
          <p:cNvSpPr/>
          <p:nvPr userDrawn="1"/>
        </p:nvSpPr>
        <p:spPr>
          <a:xfrm>
            <a:off x="10627112" y="5754029"/>
            <a:ext cx="769434" cy="802888"/>
          </a:xfrm>
          <a:prstGeom prst="rect">
            <a:avLst/>
          </a:prstGeom>
          <a:solidFill>
            <a:srgbClr val="01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05C7B-318D-03CB-9CA1-31054F95E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66369" y="5029200"/>
            <a:ext cx="4259263" cy="44608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GB" dirty="0">
                <a:solidFill>
                  <a:schemeClr val="tx2"/>
                </a:solidFill>
              </a:rPr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67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g object 16">
            <a:extLst>
              <a:ext uri="{FF2B5EF4-FFF2-40B4-BE49-F238E27FC236}">
                <a16:creationId xmlns:a16="http://schemas.microsoft.com/office/drawing/2014/main" id="{1C1A809C-5CEA-8589-BF5A-DB5080671874}"/>
              </a:ext>
            </a:extLst>
          </p:cNvPr>
          <p:cNvSpPr/>
          <p:nvPr userDrawn="1"/>
        </p:nvSpPr>
        <p:spPr>
          <a:xfrm>
            <a:off x="0" y="0"/>
            <a:ext cx="12196036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bg object 22">
            <a:extLst>
              <a:ext uri="{FF2B5EF4-FFF2-40B4-BE49-F238E27FC236}">
                <a16:creationId xmlns:a16="http://schemas.microsoft.com/office/drawing/2014/main" id="{C101554C-03ED-353A-FA67-D4D1210D067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7AA6FE-7EC6-165D-2085-FCFB844B5CC6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6" name="bg object 23">
              <a:extLst>
                <a:ext uri="{FF2B5EF4-FFF2-40B4-BE49-F238E27FC236}">
                  <a16:creationId xmlns:a16="http://schemas.microsoft.com/office/drawing/2014/main" id="{B0BECB1F-ECBC-8769-E3C7-16E2F102521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4">
              <a:extLst>
                <a:ext uri="{FF2B5EF4-FFF2-40B4-BE49-F238E27FC236}">
                  <a16:creationId xmlns:a16="http://schemas.microsoft.com/office/drawing/2014/main" id="{5A0F166C-5675-4BDF-82C2-1312D3795A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5">
              <a:extLst>
                <a:ext uri="{FF2B5EF4-FFF2-40B4-BE49-F238E27FC236}">
                  <a16:creationId xmlns:a16="http://schemas.microsoft.com/office/drawing/2014/main" id="{F0D9B2C6-6D12-CCA5-00B9-5E51269E9765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26">
              <a:extLst>
                <a:ext uri="{FF2B5EF4-FFF2-40B4-BE49-F238E27FC236}">
                  <a16:creationId xmlns:a16="http://schemas.microsoft.com/office/drawing/2014/main" id="{BB04FA2D-05E8-025B-D234-184014DA260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27">
              <a:extLst>
                <a:ext uri="{FF2B5EF4-FFF2-40B4-BE49-F238E27FC236}">
                  <a16:creationId xmlns:a16="http://schemas.microsoft.com/office/drawing/2014/main" id="{C7C47A63-8503-302D-EEC1-8F321F81D4F4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bg object 28">
              <a:extLst>
                <a:ext uri="{FF2B5EF4-FFF2-40B4-BE49-F238E27FC236}">
                  <a16:creationId xmlns:a16="http://schemas.microsoft.com/office/drawing/2014/main" id="{5964C189-B02F-4F4E-319E-E3C3858E0426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bg object 29">
              <a:extLst>
                <a:ext uri="{FF2B5EF4-FFF2-40B4-BE49-F238E27FC236}">
                  <a16:creationId xmlns:a16="http://schemas.microsoft.com/office/drawing/2014/main" id="{AEB47A71-CFC8-15A6-BEFC-708022A4AF5E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bg object 30">
              <a:extLst>
                <a:ext uri="{FF2B5EF4-FFF2-40B4-BE49-F238E27FC236}">
                  <a16:creationId xmlns:a16="http://schemas.microsoft.com/office/drawing/2014/main" id="{746867FF-9D81-E86C-14D3-BA25BF17E6C5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bg object 31">
              <a:extLst>
                <a:ext uri="{FF2B5EF4-FFF2-40B4-BE49-F238E27FC236}">
                  <a16:creationId xmlns:a16="http://schemas.microsoft.com/office/drawing/2014/main" id="{612BE240-184A-F95D-4205-673C737C18BE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9" y="1589518"/>
            <a:ext cx="6384840" cy="165576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6384840" cy="112784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61F235-EDD6-AB74-9C26-D2589D0B0BF5}"/>
              </a:ext>
            </a:extLst>
          </p:cNvPr>
          <p:cNvGrpSpPr/>
          <p:nvPr userDrawn="1"/>
        </p:nvGrpSpPr>
        <p:grpSpPr>
          <a:xfrm>
            <a:off x="9768269" y="5263373"/>
            <a:ext cx="1969708" cy="1135284"/>
            <a:chOff x="9768269" y="5263373"/>
            <a:chExt cx="1969708" cy="1135284"/>
          </a:xfrm>
        </p:grpSpPr>
        <p:sp>
          <p:nvSpPr>
            <p:cNvPr id="9" name="bg object 17">
              <a:extLst>
                <a:ext uri="{FF2B5EF4-FFF2-40B4-BE49-F238E27FC236}">
                  <a16:creationId xmlns:a16="http://schemas.microsoft.com/office/drawing/2014/main" id="{B1A475EC-8DC6-2777-9270-716381F7DA64}"/>
                </a:ext>
              </a:extLst>
            </p:cNvPr>
            <p:cNvSpPr/>
            <p:nvPr/>
          </p:nvSpPr>
          <p:spPr>
            <a:xfrm>
              <a:off x="11351110" y="6342803"/>
              <a:ext cx="232420" cy="55854"/>
            </a:xfrm>
            <a:custGeom>
              <a:avLst/>
              <a:gdLst/>
              <a:ahLst/>
              <a:cxnLst/>
              <a:rect l="l" t="t" r="r" b="b"/>
              <a:pathLst>
                <a:path w="255904" h="61595">
                  <a:moveTo>
                    <a:pt x="45491" y="54190"/>
                  </a:moveTo>
                  <a:lnTo>
                    <a:pt x="43802" y="52768"/>
                  </a:lnTo>
                  <a:lnTo>
                    <a:pt x="9245" y="52768"/>
                  </a:lnTo>
                  <a:lnTo>
                    <a:pt x="9245" y="44780"/>
                  </a:lnTo>
                  <a:lnTo>
                    <a:pt x="14655" y="41402"/>
                  </a:lnTo>
                  <a:lnTo>
                    <a:pt x="26657" y="35267"/>
                  </a:lnTo>
                  <a:lnTo>
                    <a:pt x="34874" y="30670"/>
                  </a:lnTo>
                  <a:lnTo>
                    <a:pt x="40576" y="26225"/>
                  </a:lnTo>
                  <a:lnTo>
                    <a:pt x="43891" y="21399"/>
                  </a:lnTo>
                  <a:lnTo>
                    <a:pt x="44958" y="15633"/>
                  </a:lnTo>
                  <a:lnTo>
                    <a:pt x="43383" y="8851"/>
                  </a:lnTo>
                  <a:lnTo>
                    <a:pt x="38976" y="3962"/>
                  </a:lnTo>
                  <a:lnTo>
                    <a:pt x="32181" y="1003"/>
                  </a:lnTo>
                  <a:lnTo>
                    <a:pt x="23456" y="0"/>
                  </a:lnTo>
                  <a:lnTo>
                    <a:pt x="18389" y="0"/>
                  </a:lnTo>
                  <a:lnTo>
                    <a:pt x="12979" y="711"/>
                  </a:lnTo>
                  <a:lnTo>
                    <a:pt x="3378" y="5245"/>
                  </a:lnTo>
                  <a:lnTo>
                    <a:pt x="1155" y="7023"/>
                  </a:lnTo>
                  <a:lnTo>
                    <a:pt x="1155" y="11455"/>
                  </a:lnTo>
                  <a:lnTo>
                    <a:pt x="2667" y="13144"/>
                  </a:lnTo>
                  <a:lnTo>
                    <a:pt x="5600" y="13144"/>
                  </a:lnTo>
                  <a:lnTo>
                    <a:pt x="6311" y="12877"/>
                  </a:lnTo>
                  <a:lnTo>
                    <a:pt x="12255" y="8978"/>
                  </a:lnTo>
                  <a:lnTo>
                    <a:pt x="16611" y="7467"/>
                  </a:lnTo>
                  <a:lnTo>
                    <a:pt x="31267" y="7467"/>
                  </a:lnTo>
                  <a:lnTo>
                    <a:pt x="36601" y="10210"/>
                  </a:lnTo>
                  <a:lnTo>
                    <a:pt x="36601" y="21678"/>
                  </a:lnTo>
                  <a:lnTo>
                    <a:pt x="30124" y="24879"/>
                  </a:lnTo>
                  <a:lnTo>
                    <a:pt x="19456" y="30378"/>
                  </a:lnTo>
                  <a:lnTo>
                    <a:pt x="11137" y="35166"/>
                  </a:lnTo>
                  <a:lnTo>
                    <a:pt x="5041" y="40436"/>
                  </a:lnTo>
                  <a:lnTo>
                    <a:pt x="1282" y="47193"/>
                  </a:lnTo>
                  <a:lnTo>
                    <a:pt x="0" y="56413"/>
                  </a:lnTo>
                  <a:lnTo>
                    <a:pt x="0" y="58458"/>
                  </a:lnTo>
                  <a:lnTo>
                    <a:pt x="1600" y="60236"/>
                  </a:lnTo>
                  <a:lnTo>
                    <a:pt x="41757" y="60236"/>
                  </a:lnTo>
                  <a:lnTo>
                    <a:pt x="43802" y="60236"/>
                  </a:lnTo>
                  <a:lnTo>
                    <a:pt x="45491" y="58724"/>
                  </a:lnTo>
                  <a:lnTo>
                    <a:pt x="45491" y="54190"/>
                  </a:lnTo>
                  <a:close/>
                </a:path>
                <a:path w="255904" h="61595">
                  <a:moveTo>
                    <a:pt x="118351" y="30645"/>
                  </a:moveTo>
                  <a:lnTo>
                    <a:pt x="116674" y="19113"/>
                  </a:lnTo>
                  <a:lnTo>
                    <a:pt x="111785" y="9334"/>
                  </a:lnTo>
                  <a:lnTo>
                    <a:pt x="109994" y="7810"/>
                  </a:lnTo>
                  <a:lnTo>
                    <a:pt x="109994" y="30645"/>
                  </a:lnTo>
                  <a:lnTo>
                    <a:pt x="108788" y="39789"/>
                  </a:lnTo>
                  <a:lnTo>
                    <a:pt x="105371" y="47142"/>
                  </a:lnTo>
                  <a:lnTo>
                    <a:pt x="100025" y="52057"/>
                  </a:lnTo>
                  <a:lnTo>
                    <a:pt x="93027" y="53835"/>
                  </a:lnTo>
                  <a:lnTo>
                    <a:pt x="86017" y="52057"/>
                  </a:lnTo>
                  <a:lnTo>
                    <a:pt x="80670" y="47142"/>
                  </a:lnTo>
                  <a:lnTo>
                    <a:pt x="77254" y="39789"/>
                  </a:lnTo>
                  <a:lnTo>
                    <a:pt x="76060" y="30645"/>
                  </a:lnTo>
                  <a:lnTo>
                    <a:pt x="77254" y="21526"/>
                  </a:lnTo>
                  <a:lnTo>
                    <a:pt x="80670" y="14160"/>
                  </a:lnTo>
                  <a:lnTo>
                    <a:pt x="86017" y="9258"/>
                  </a:lnTo>
                  <a:lnTo>
                    <a:pt x="93027" y="7467"/>
                  </a:lnTo>
                  <a:lnTo>
                    <a:pt x="100025" y="9258"/>
                  </a:lnTo>
                  <a:lnTo>
                    <a:pt x="105371" y="14160"/>
                  </a:lnTo>
                  <a:lnTo>
                    <a:pt x="108788" y="21526"/>
                  </a:lnTo>
                  <a:lnTo>
                    <a:pt x="109994" y="30645"/>
                  </a:lnTo>
                  <a:lnTo>
                    <a:pt x="109994" y="7810"/>
                  </a:lnTo>
                  <a:lnTo>
                    <a:pt x="109601" y="7467"/>
                  </a:lnTo>
                  <a:lnTo>
                    <a:pt x="103835" y="2540"/>
                  </a:lnTo>
                  <a:lnTo>
                    <a:pt x="93027" y="0"/>
                  </a:lnTo>
                  <a:lnTo>
                    <a:pt x="82207" y="2540"/>
                  </a:lnTo>
                  <a:lnTo>
                    <a:pt x="74269" y="9334"/>
                  </a:lnTo>
                  <a:lnTo>
                    <a:pt x="69367" y="19113"/>
                  </a:lnTo>
                  <a:lnTo>
                    <a:pt x="67703" y="30645"/>
                  </a:lnTo>
                  <a:lnTo>
                    <a:pt x="69367" y="42189"/>
                  </a:lnTo>
                  <a:lnTo>
                    <a:pt x="74269" y="51981"/>
                  </a:lnTo>
                  <a:lnTo>
                    <a:pt x="82207" y="58762"/>
                  </a:lnTo>
                  <a:lnTo>
                    <a:pt x="93027" y="61302"/>
                  </a:lnTo>
                  <a:lnTo>
                    <a:pt x="103835" y="58762"/>
                  </a:lnTo>
                  <a:lnTo>
                    <a:pt x="109601" y="53835"/>
                  </a:lnTo>
                  <a:lnTo>
                    <a:pt x="111785" y="51981"/>
                  </a:lnTo>
                  <a:lnTo>
                    <a:pt x="116674" y="42189"/>
                  </a:lnTo>
                  <a:lnTo>
                    <a:pt x="118351" y="30645"/>
                  </a:lnTo>
                  <a:close/>
                </a:path>
                <a:path w="255904" h="61595">
                  <a:moveTo>
                    <a:pt x="186664" y="54190"/>
                  </a:moveTo>
                  <a:lnTo>
                    <a:pt x="184975" y="52768"/>
                  </a:lnTo>
                  <a:lnTo>
                    <a:pt x="150418" y="52768"/>
                  </a:lnTo>
                  <a:lnTo>
                    <a:pt x="150418" y="44780"/>
                  </a:lnTo>
                  <a:lnTo>
                    <a:pt x="155829" y="41402"/>
                  </a:lnTo>
                  <a:lnTo>
                    <a:pt x="167830" y="35267"/>
                  </a:lnTo>
                  <a:lnTo>
                    <a:pt x="176047" y="30670"/>
                  </a:lnTo>
                  <a:lnTo>
                    <a:pt x="181749" y="26225"/>
                  </a:lnTo>
                  <a:lnTo>
                    <a:pt x="185051" y="21399"/>
                  </a:lnTo>
                  <a:lnTo>
                    <a:pt x="186131" y="15633"/>
                  </a:lnTo>
                  <a:lnTo>
                    <a:pt x="184556" y="8851"/>
                  </a:lnTo>
                  <a:lnTo>
                    <a:pt x="180149" y="3962"/>
                  </a:lnTo>
                  <a:lnTo>
                    <a:pt x="173342" y="1003"/>
                  </a:lnTo>
                  <a:lnTo>
                    <a:pt x="164630" y="0"/>
                  </a:lnTo>
                  <a:lnTo>
                    <a:pt x="159562" y="0"/>
                  </a:lnTo>
                  <a:lnTo>
                    <a:pt x="154139" y="711"/>
                  </a:lnTo>
                  <a:lnTo>
                    <a:pt x="144551" y="5245"/>
                  </a:lnTo>
                  <a:lnTo>
                    <a:pt x="142328" y="7023"/>
                  </a:lnTo>
                  <a:lnTo>
                    <a:pt x="142328" y="11455"/>
                  </a:lnTo>
                  <a:lnTo>
                    <a:pt x="143840" y="13144"/>
                  </a:lnTo>
                  <a:lnTo>
                    <a:pt x="146773" y="13144"/>
                  </a:lnTo>
                  <a:lnTo>
                    <a:pt x="147485" y="12877"/>
                  </a:lnTo>
                  <a:lnTo>
                    <a:pt x="153428" y="8978"/>
                  </a:lnTo>
                  <a:lnTo>
                    <a:pt x="157784" y="7467"/>
                  </a:lnTo>
                  <a:lnTo>
                    <a:pt x="172440" y="7467"/>
                  </a:lnTo>
                  <a:lnTo>
                    <a:pt x="177774" y="10210"/>
                  </a:lnTo>
                  <a:lnTo>
                    <a:pt x="177774" y="21678"/>
                  </a:lnTo>
                  <a:lnTo>
                    <a:pt x="171297" y="24879"/>
                  </a:lnTo>
                  <a:lnTo>
                    <a:pt x="160629" y="30378"/>
                  </a:lnTo>
                  <a:lnTo>
                    <a:pt x="152311" y="35166"/>
                  </a:lnTo>
                  <a:lnTo>
                    <a:pt x="146202" y="40436"/>
                  </a:lnTo>
                  <a:lnTo>
                    <a:pt x="142455" y="47193"/>
                  </a:lnTo>
                  <a:lnTo>
                    <a:pt x="141173" y="56413"/>
                  </a:lnTo>
                  <a:lnTo>
                    <a:pt x="141173" y="58458"/>
                  </a:lnTo>
                  <a:lnTo>
                    <a:pt x="142773" y="60236"/>
                  </a:lnTo>
                  <a:lnTo>
                    <a:pt x="182930" y="60236"/>
                  </a:lnTo>
                  <a:lnTo>
                    <a:pt x="184975" y="60236"/>
                  </a:lnTo>
                  <a:lnTo>
                    <a:pt x="186664" y="58724"/>
                  </a:lnTo>
                  <a:lnTo>
                    <a:pt x="186664" y="54190"/>
                  </a:lnTo>
                  <a:close/>
                </a:path>
                <a:path w="255904" h="61595">
                  <a:moveTo>
                    <a:pt x="255689" y="34734"/>
                  </a:moveTo>
                  <a:lnTo>
                    <a:pt x="250532" y="29845"/>
                  </a:lnTo>
                  <a:lnTo>
                    <a:pt x="242709" y="27724"/>
                  </a:lnTo>
                  <a:lnTo>
                    <a:pt x="249021" y="25057"/>
                  </a:lnTo>
                  <a:lnTo>
                    <a:pt x="251688" y="20078"/>
                  </a:lnTo>
                  <a:lnTo>
                    <a:pt x="251688" y="5511"/>
                  </a:lnTo>
                  <a:lnTo>
                    <a:pt x="244309" y="0"/>
                  </a:lnTo>
                  <a:lnTo>
                    <a:pt x="228765" y="0"/>
                  </a:lnTo>
                  <a:lnTo>
                    <a:pt x="223875" y="622"/>
                  </a:lnTo>
                  <a:lnTo>
                    <a:pt x="217665" y="3200"/>
                  </a:lnTo>
                  <a:lnTo>
                    <a:pt x="214287" y="4800"/>
                  </a:lnTo>
                  <a:lnTo>
                    <a:pt x="214287" y="9410"/>
                  </a:lnTo>
                  <a:lnTo>
                    <a:pt x="215442" y="10934"/>
                  </a:lnTo>
                  <a:lnTo>
                    <a:pt x="219176" y="10934"/>
                  </a:lnTo>
                  <a:lnTo>
                    <a:pt x="224764" y="8001"/>
                  </a:lnTo>
                  <a:lnTo>
                    <a:pt x="228053" y="7112"/>
                  </a:lnTo>
                  <a:lnTo>
                    <a:pt x="238721" y="7112"/>
                  </a:lnTo>
                  <a:lnTo>
                    <a:pt x="243332" y="9410"/>
                  </a:lnTo>
                  <a:lnTo>
                    <a:pt x="243332" y="21056"/>
                  </a:lnTo>
                  <a:lnTo>
                    <a:pt x="238988" y="24968"/>
                  </a:lnTo>
                  <a:lnTo>
                    <a:pt x="224497" y="24968"/>
                  </a:lnTo>
                  <a:lnTo>
                    <a:pt x="222808" y="26479"/>
                  </a:lnTo>
                  <a:lnTo>
                    <a:pt x="222808" y="30746"/>
                  </a:lnTo>
                  <a:lnTo>
                    <a:pt x="224497" y="32334"/>
                  </a:lnTo>
                  <a:lnTo>
                    <a:pt x="240576" y="32334"/>
                  </a:lnTo>
                  <a:lnTo>
                    <a:pt x="247332" y="35356"/>
                  </a:lnTo>
                  <a:lnTo>
                    <a:pt x="247332" y="50114"/>
                  </a:lnTo>
                  <a:lnTo>
                    <a:pt x="241033" y="54190"/>
                  </a:lnTo>
                  <a:lnTo>
                    <a:pt x="224142" y="54190"/>
                  </a:lnTo>
                  <a:lnTo>
                    <a:pt x="219798" y="51536"/>
                  </a:lnTo>
                  <a:lnTo>
                    <a:pt x="214376" y="47358"/>
                  </a:lnTo>
                  <a:lnTo>
                    <a:pt x="213575" y="47002"/>
                  </a:lnTo>
                  <a:lnTo>
                    <a:pt x="210731" y="47002"/>
                  </a:lnTo>
                  <a:lnTo>
                    <a:pt x="208864" y="48336"/>
                  </a:lnTo>
                  <a:lnTo>
                    <a:pt x="208864" y="51879"/>
                  </a:lnTo>
                  <a:lnTo>
                    <a:pt x="209575" y="53035"/>
                  </a:lnTo>
                  <a:lnTo>
                    <a:pt x="216065" y="58635"/>
                  </a:lnTo>
                  <a:lnTo>
                    <a:pt x="223342" y="61302"/>
                  </a:lnTo>
                  <a:lnTo>
                    <a:pt x="232410" y="61302"/>
                  </a:lnTo>
                  <a:lnTo>
                    <a:pt x="241820" y="60007"/>
                  </a:lnTo>
                  <a:lnTo>
                    <a:pt x="249186" y="56324"/>
                  </a:lnTo>
                  <a:lnTo>
                    <a:pt x="253974" y="50622"/>
                  </a:lnTo>
                  <a:lnTo>
                    <a:pt x="255689" y="43268"/>
                  </a:lnTo>
                  <a:lnTo>
                    <a:pt x="255689" y="347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bg object 18">
              <a:extLst>
                <a:ext uri="{FF2B5EF4-FFF2-40B4-BE49-F238E27FC236}">
                  <a16:creationId xmlns:a16="http://schemas.microsoft.com/office/drawing/2014/main" id="{CB203E13-91BE-B4AD-9232-6C1CA705097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68269" y="6133524"/>
              <a:ext cx="114872" cy="115198"/>
            </a:xfrm>
            <a:prstGeom prst="rect">
              <a:avLst/>
            </a:prstGeom>
          </p:spPr>
        </p:pic>
        <p:sp>
          <p:nvSpPr>
            <p:cNvPr id="11" name="bg object 19">
              <a:extLst>
                <a:ext uri="{FF2B5EF4-FFF2-40B4-BE49-F238E27FC236}">
                  <a16:creationId xmlns:a16="http://schemas.microsoft.com/office/drawing/2014/main" id="{496AC52C-7545-151F-E8C3-1E3096522EB4}"/>
                </a:ext>
              </a:extLst>
            </p:cNvPr>
            <p:cNvSpPr/>
            <p:nvPr/>
          </p:nvSpPr>
          <p:spPr>
            <a:xfrm>
              <a:off x="9916387" y="6076176"/>
              <a:ext cx="65747" cy="171594"/>
            </a:xfrm>
            <a:custGeom>
              <a:avLst/>
              <a:gdLst/>
              <a:ahLst/>
              <a:cxnLst/>
              <a:rect l="l" t="t" r="r" b="b"/>
              <a:pathLst>
                <a:path w="72390" h="189229">
                  <a:moveTo>
                    <a:pt x="16637" y="3606"/>
                  </a:moveTo>
                  <a:lnTo>
                    <a:pt x="13030" y="0"/>
                  </a:lnTo>
                  <a:lnTo>
                    <a:pt x="3606" y="0"/>
                  </a:lnTo>
                  <a:lnTo>
                    <a:pt x="0" y="3606"/>
                  </a:lnTo>
                  <a:lnTo>
                    <a:pt x="0" y="185559"/>
                  </a:lnTo>
                  <a:lnTo>
                    <a:pt x="3606" y="189166"/>
                  </a:lnTo>
                  <a:lnTo>
                    <a:pt x="8318" y="189166"/>
                  </a:lnTo>
                  <a:lnTo>
                    <a:pt x="13030" y="189166"/>
                  </a:lnTo>
                  <a:lnTo>
                    <a:pt x="16637" y="185559"/>
                  </a:lnTo>
                  <a:lnTo>
                    <a:pt x="16637" y="3606"/>
                  </a:lnTo>
                  <a:close/>
                </a:path>
                <a:path w="72390" h="189229">
                  <a:moveTo>
                    <a:pt x="72110" y="3606"/>
                  </a:moveTo>
                  <a:lnTo>
                    <a:pt x="68503" y="0"/>
                  </a:lnTo>
                  <a:lnTo>
                    <a:pt x="59080" y="0"/>
                  </a:lnTo>
                  <a:lnTo>
                    <a:pt x="55473" y="3606"/>
                  </a:lnTo>
                  <a:lnTo>
                    <a:pt x="55473" y="185559"/>
                  </a:lnTo>
                  <a:lnTo>
                    <a:pt x="59080" y="189166"/>
                  </a:lnTo>
                  <a:lnTo>
                    <a:pt x="63792" y="189166"/>
                  </a:lnTo>
                  <a:lnTo>
                    <a:pt x="68503" y="189166"/>
                  </a:lnTo>
                  <a:lnTo>
                    <a:pt x="72110" y="185559"/>
                  </a:lnTo>
                  <a:lnTo>
                    <a:pt x="72110" y="36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bg object 20">
              <a:extLst>
                <a:ext uri="{FF2B5EF4-FFF2-40B4-BE49-F238E27FC236}">
                  <a16:creationId xmlns:a16="http://schemas.microsoft.com/office/drawing/2014/main" id="{D7BC008D-5A1B-BE3A-4CBD-34678F8CB2C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1316" y="6093783"/>
              <a:ext cx="1836661" cy="304614"/>
            </a:xfrm>
            <a:prstGeom prst="rect">
              <a:avLst/>
            </a:prstGeom>
          </p:spPr>
        </p:pic>
        <p:pic>
          <p:nvPicPr>
            <p:cNvPr id="13" name="bg object 21">
              <a:extLst>
                <a:ext uri="{FF2B5EF4-FFF2-40B4-BE49-F238E27FC236}">
                  <a16:creationId xmlns:a16="http://schemas.microsoft.com/office/drawing/2014/main" id="{7A1F9893-575A-F37A-22F6-165D8958B67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91018" y="5263373"/>
              <a:ext cx="711091" cy="772536"/>
            </a:xfrm>
            <a:prstGeom prst="rect">
              <a:avLst/>
            </a:prstGeom>
          </p:spPr>
        </p:pic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17170-02D0-6F51-2E76-B9C54BEA68A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16204" y="323967"/>
            <a:ext cx="6400801" cy="367409"/>
          </a:xfrm>
        </p:spPr>
        <p:txBody>
          <a:bodyPr anchor="ctr">
            <a:normAutofit/>
          </a:bodyPr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Speaker names and organisations</a:t>
            </a:r>
          </a:p>
        </p:txBody>
      </p:sp>
    </p:spTree>
    <p:extLst>
      <p:ext uri="{BB962C8B-B14F-4D97-AF65-F5344CB8AC3E}">
        <p14:creationId xmlns:p14="http://schemas.microsoft.com/office/powerpoint/2010/main" val="88178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30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90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399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746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2726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14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231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830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91575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694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332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6474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7523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449246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87512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87888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540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378282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8213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863071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296106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706387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7924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9326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6195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15794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5358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8805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9586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8717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45410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46685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024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26" Type="http://schemas.openxmlformats.org/officeDocument/2006/relationships/slideLayout" Target="../slideLayouts/slideLayout56.xml"/><Relationship Id="rId3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51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5" Type="http://schemas.openxmlformats.org/officeDocument/2006/relationships/slideLayout" Target="../slideLayouts/slideLayout55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5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slideLayout" Target="../slideLayouts/slideLayout54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23" Type="http://schemas.openxmlformats.org/officeDocument/2006/relationships/slideLayout" Target="../slideLayouts/slideLayout53.xml"/><Relationship Id="rId28" Type="http://schemas.openxmlformats.org/officeDocument/2006/relationships/theme" Target="../theme/theme2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slideLayout" Target="../slideLayouts/slideLayout52.xml"/><Relationship Id="rId27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br>
              <a:rPr lang="en-US"/>
            </a:b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8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49" r:id="rId2"/>
    <p:sldLayoutId id="2147483650" r:id="rId3"/>
    <p:sldLayoutId id="2147483660" r:id="rId4"/>
    <p:sldLayoutId id="2147483661" r:id="rId5"/>
    <p:sldLayoutId id="2147483682" r:id="rId6"/>
    <p:sldLayoutId id="2147483684" r:id="rId7"/>
    <p:sldLayoutId id="2147483662" r:id="rId8"/>
    <p:sldLayoutId id="2147483651" r:id="rId9"/>
    <p:sldLayoutId id="2147483663" r:id="rId10"/>
    <p:sldLayoutId id="2147483664" r:id="rId11"/>
    <p:sldLayoutId id="2147483665" r:id="rId12"/>
    <p:sldLayoutId id="2147483666" r:id="rId13"/>
    <p:sldLayoutId id="2147483652" r:id="rId14"/>
    <p:sldLayoutId id="2147483669" r:id="rId15"/>
    <p:sldLayoutId id="2147483653" r:id="rId16"/>
    <p:sldLayoutId id="2147483667" r:id="rId17"/>
    <p:sldLayoutId id="2147483668" r:id="rId18"/>
    <p:sldLayoutId id="2147483671" r:id="rId19"/>
    <p:sldLayoutId id="2147483672" r:id="rId20"/>
    <p:sldLayoutId id="2147483676" r:id="rId21"/>
    <p:sldLayoutId id="2147483673" r:id="rId22"/>
    <p:sldLayoutId id="2147483677" r:id="rId23"/>
    <p:sldLayoutId id="2147483674" r:id="rId24"/>
    <p:sldLayoutId id="2147483675" r:id="rId25"/>
    <p:sldLayoutId id="2147483679" r:id="rId26"/>
    <p:sldLayoutId id="2147483680" r:id="rId27"/>
    <p:sldLayoutId id="2147483656" r:id="rId28"/>
    <p:sldLayoutId id="2147483683" r:id="rId29"/>
    <p:sldLayoutId id="2147483655" r:id="rId3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 Medium" pitchFamily="2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684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13680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2052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4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  <p15:guide id="5" orient="horz" pos="1321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9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  <p:sldLayoutId id="2147483710" r:id="rId25"/>
    <p:sldLayoutId id="2147483711" r:id="rId26"/>
    <p:sldLayoutId id="2147483712" r:id="rId2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9">
          <p15:clr>
            <a:srgbClr val="F26B43"/>
          </p15:clr>
        </p15:guide>
        <p15:guide id="4" orient="horz" pos="754">
          <p15:clr>
            <a:srgbClr val="F26B43"/>
          </p15:clr>
        </p15:guide>
        <p15:guide id="5" orient="horz" pos="1321">
          <p15:clr>
            <a:srgbClr val="F26B43"/>
          </p15:clr>
        </p15:guide>
        <p15:guide id="6" orient="horz" pos="399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microsoft.com/office/2018/10/relationships/comments" Target="../comments/modernComment_132_2AAFAB01.xml"/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Estimating groundwater recharge following </a:t>
            </a:r>
            <a:br>
              <a:rPr lang="en-US" dirty="0"/>
            </a:br>
            <a:r>
              <a:rPr lang="en-US" dirty="0"/>
              <a:t>soil-use change </a:t>
            </a:r>
            <a:endParaRPr lang="en-GB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301BC9A-F195-A9B2-D315-D981F42401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case of </a:t>
            </a:r>
            <a:r>
              <a:rPr lang="en-GB" dirty="0" err="1"/>
              <a:t>Arbieto</a:t>
            </a:r>
            <a:r>
              <a:rPr lang="en-GB" dirty="0"/>
              <a:t>, Bolivia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Liza Rivera – Water For People</a:t>
            </a:r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932F51-89AF-E4F1-5299-7FDBD6F13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9220" y="464054"/>
            <a:ext cx="4798118" cy="4579575"/>
          </a:xfrm>
        </p:spPr>
        <p:txBody>
          <a:bodyPr>
            <a:normAutofit fontScale="40000" lnSpcReduction="20000"/>
          </a:bodyPr>
          <a:lstStyle/>
          <a:p>
            <a:endParaRPr lang="en-GB" sz="8800" dirty="0"/>
          </a:p>
          <a:p>
            <a:pPr>
              <a:lnSpc>
                <a:spcPct val="120000"/>
              </a:lnSpc>
            </a:pPr>
            <a:r>
              <a:rPr lang="en-US" sz="8000" dirty="0"/>
              <a:t>We must value the origin of water sources</a:t>
            </a:r>
            <a:br>
              <a:rPr lang="en-US" sz="8000" dirty="0"/>
            </a:br>
            <a:endParaRPr lang="en-US" sz="8000" dirty="0"/>
          </a:p>
          <a:p>
            <a:pPr>
              <a:lnSpc>
                <a:spcPct val="120000"/>
              </a:lnSpc>
            </a:pPr>
            <a:r>
              <a:rPr lang="en-US" sz="8000" dirty="0"/>
              <a:t>We cannot continue to only look for new water sources to meet our increasing demand</a:t>
            </a:r>
            <a:endParaRPr lang="en-GB" sz="8000" dirty="0"/>
          </a:p>
          <a:p>
            <a:endParaRPr lang="en-GB" sz="880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4F2CA1F6-D59A-1C8B-4216-02452B245E04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90" r="11990"/>
          <a:stretch/>
        </p:blipFill>
        <p:spPr>
          <a:xfrm>
            <a:off x="-1145269" y="439364"/>
            <a:ext cx="7720239" cy="7616587"/>
          </a:xfrm>
        </p:spPr>
      </p:pic>
    </p:spTree>
    <p:extLst>
      <p:ext uri="{BB962C8B-B14F-4D97-AF65-F5344CB8AC3E}">
        <p14:creationId xmlns:p14="http://schemas.microsoft.com/office/powerpoint/2010/main" val="36780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932F51-89AF-E4F1-5299-7FDBD6F13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1762" y="328773"/>
            <a:ext cx="5328006" cy="620045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b="1" dirty="0"/>
              <a:t>The case of </a:t>
            </a:r>
            <a:r>
              <a:rPr lang="en-GB" b="1" dirty="0" err="1"/>
              <a:t>Arbieto</a:t>
            </a:r>
            <a:r>
              <a:rPr lang="en-GB" b="1" dirty="0"/>
              <a:t>: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The use of the soil has changed over time, leading to decreased saturation</a:t>
            </a:r>
            <a:br>
              <a:rPr lang="en-US" sz="2800" dirty="0"/>
            </a:br>
            <a:r>
              <a:rPr lang="en-US" sz="2800" dirty="0"/>
              <a:t> </a:t>
            </a:r>
          </a:p>
          <a:p>
            <a:pPr>
              <a:lnSpc>
                <a:spcPct val="100000"/>
              </a:lnSpc>
            </a:pPr>
            <a:r>
              <a:rPr lang="en-US" sz="2800" b="1" dirty="0"/>
              <a:t>Examples include:</a:t>
            </a:r>
          </a:p>
          <a:p>
            <a:pPr marL="446088" lvl="1" indent="-27146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Urbanization</a:t>
            </a:r>
          </a:p>
          <a:p>
            <a:pPr marL="446088" lvl="1" indent="-27146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Agricultural use</a:t>
            </a:r>
          </a:p>
          <a:p>
            <a:pPr marL="446088" lvl="1" indent="-27146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Deforestation </a:t>
            </a:r>
          </a:p>
          <a:p>
            <a:pPr marL="446088" lvl="1" indent="-27146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Water intensive plants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FB3D3F90-40BE-C2E2-E9EC-F9C70ABE602B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9" r="16179"/>
          <a:stretch/>
        </p:blipFill>
        <p:spPr>
          <a:xfrm>
            <a:off x="-1275114" y="555173"/>
            <a:ext cx="7371114" cy="7271656"/>
          </a:xfrm>
        </p:spPr>
      </p:pic>
    </p:spTree>
    <p:extLst>
      <p:ext uri="{BB962C8B-B14F-4D97-AF65-F5344CB8AC3E}">
        <p14:creationId xmlns:p14="http://schemas.microsoft.com/office/powerpoint/2010/main" val="288837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932F51-89AF-E4F1-5299-7FDBD6F13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3275" y="209887"/>
            <a:ext cx="10130319" cy="2564409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/>
              <a:t>With geographic information systems, the Soil Conservation Service Curve Number (SCS-CN) Methodology uses satellite imagery to identify current land use, estimate the level of infiltration per area, and the species of trees</a:t>
            </a:r>
            <a:endParaRPr lang="en-GB" sz="2800" dirty="0"/>
          </a:p>
        </p:txBody>
      </p:sp>
      <p:pic>
        <p:nvPicPr>
          <p:cNvPr id="4" name="Imagen 8">
            <a:extLst>
              <a:ext uri="{FF2B5EF4-FFF2-40B4-BE49-F238E27FC236}">
                <a16:creationId xmlns:a16="http://schemas.microsoft.com/office/drawing/2014/main" id="{6A0722CB-0B15-E8A1-2C83-647D53955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77" y="2866049"/>
            <a:ext cx="5696882" cy="3716750"/>
          </a:xfrm>
          <a:prstGeom prst="rect">
            <a:avLst/>
          </a:prstGeom>
        </p:spPr>
      </p:pic>
      <p:pic>
        <p:nvPicPr>
          <p:cNvPr id="6" name="Imagen 9">
            <a:extLst>
              <a:ext uri="{FF2B5EF4-FFF2-40B4-BE49-F238E27FC236}">
                <a16:creationId xmlns:a16="http://schemas.microsoft.com/office/drawing/2014/main" id="{D6A4B021-2C70-A223-0A37-B85DA2521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3085" y="2866049"/>
            <a:ext cx="5668215" cy="371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87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CEA4E0F-E701-F0CD-F678-6EBABED2FA1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9466943" cy="3732068"/>
          </a:xfrm>
        </p:spPr>
        <p:txBody>
          <a:bodyPr>
            <a:normAutofit/>
          </a:bodyPr>
          <a:lstStyle/>
          <a:p>
            <a:pPr marL="1371600" marR="0" lvl="2" indent="-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Using the methodology in different geographical contexts</a:t>
            </a:r>
            <a:br>
              <a:rPr lang="en-US" sz="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0" lvl="2" indent="-457200">
              <a:lnSpc>
                <a:spcPct val="107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kern="100" dirty="0">
                <a:effectLst/>
                <a:ea typeface="Calibri" panose="020F0502020204030204" pitchFamily="34" charset="0"/>
                <a:cs typeface="Times New Roman"/>
              </a:rPr>
              <a:t>The social processes: collaboration with municipalities, community organizations, water committees</a:t>
            </a:r>
            <a:r>
              <a:rPr lang="en-US" sz="2800" kern="100" dirty="0">
                <a:ea typeface="Calibri" panose="020F0502020204030204" pitchFamily="34" charset="0"/>
                <a:cs typeface="Times New Roman"/>
              </a:rPr>
              <a:t>,</a:t>
            </a:r>
            <a:r>
              <a:rPr lang="en-US" sz="2800" kern="100" dirty="0">
                <a:effectLst/>
                <a:ea typeface="Calibri" panose="020F0502020204030204" pitchFamily="34" charset="0"/>
                <a:cs typeface="Times New Roman"/>
              </a:rPr>
              <a:t> academia, </a:t>
            </a:r>
            <a:r>
              <a:rPr lang="en-US" sz="2800" kern="100" dirty="0">
                <a:ea typeface="Calibri" panose="020F0502020204030204" pitchFamily="34" charset="0"/>
                <a:cs typeface="Times New Roman"/>
              </a:rPr>
              <a:t>and </a:t>
            </a:r>
            <a:r>
              <a:rPr lang="en-US" sz="2800" kern="100" dirty="0">
                <a:effectLst/>
                <a:ea typeface="Calibri" panose="020F0502020204030204" pitchFamily="34" charset="0"/>
                <a:cs typeface="Times New Roman"/>
              </a:rPr>
              <a:t>local </a:t>
            </a:r>
            <a:r>
              <a:rPr lang="en-US" sz="2800" kern="100" dirty="0">
                <a:ea typeface="Calibri" panose="020F0502020204030204" pitchFamily="34" charset="0"/>
                <a:cs typeface="Times New Roman"/>
              </a:rPr>
              <a:t>stakeholders</a:t>
            </a:r>
            <a:endParaRPr lang="en-GB" sz="18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1150B35-5D29-BAAD-14D1-E7F29BC0F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are the innovations?</a:t>
            </a: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99F2E1FC-70CE-D6A0-4A32-7258C84CC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455" y="5747504"/>
            <a:ext cx="3190773" cy="95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55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38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l Systems Connect Symposium Template" id="{2EF7223B-C4B0-D74A-910D-437314A27762}" vid="{8D5E0B56-1394-134C-A9A7-4090F894B78F}"/>
    </a:ext>
  </a:extLst>
</a:theme>
</file>

<file path=ppt/theme/theme2.xml><?xml version="1.0" encoding="utf-8"?>
<a:theme xmlns:a="http://schemas.openxmlformats.org/drawingml/2006/main" name="1_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A35657-059F-4818-BB8D-34B27D4CC567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  <ds:schemaRef ds:uri="bbc718c4-94a0-4501-a8e8-70f7c8e44e11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7cf6d27a-a121-47a7-bb37-240d2e08ea9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EA0CD81-3627-403A-A865-D2FBDFC3DE88}">
  <ds:schemaRefs>
    <ds:schemaRef ds:uri="7cf6d27a-a121-47a7-bb37-240d2e08ea91"/>
    <ds:schemaRef ds:uri="bbc718c4-94a0-4501-a8e8-70f7c8e44e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144</Words>
  <Application>Microsoft Office PowerPoint</Application>
  <PresentationFormat>Widescreen</PresentationFormat>
  <Paragraphs>18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Quicksand</vt:lpstr>
      <vt:lpstr>Quicksand Medium</vt:lpstr>
      <vt:lpstr>System Font Regular</vt:lpstr>
      <vt:lpstr>Office Theme</vt:lpstr>
      <vt:lpstr>1_Office Theme</vt:lpstr>
      <vt:lpstr>PowerPoint Presentation</vt:lpstr>
      <vt:lpstr>Estimating groundwater recharge following  soil-use change </vt:lpstr>
      <vt:lpstr>PowerPoint Presentation</vt:lpstr>
      <vt:lpstr>PowerPoint Presentation</vt:lpstr>
      <vt:lpstr>PowerPoint Presentation</vt:lpstr>
      <vt:lpstr>What are the innovations?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jason willbourn</cp:lastModifiedBy>
  <cp:revision>9</cp:revision>
  <dcterms:created xsi:type="dcterms:W3CDTF">2023-03-14T09:11:07Z</dcterms:created>
  <dcterms:modified xsi:type="dcterms:W3CDTF">2023-04-28T11:01:26Z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